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2.xml" ContentType="application/vnd.openxmlformats-officedocument.themeOverrid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theme/themeOverride3.xml" ContentType="application/vnd.openxmlformats-officedocument.themeOverrid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theme/themeOverride4.xml" ContentType="application/vnd.openxmlformats-officedocument.themeOverrid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theme/themeOverride5.xml" ContentType="application/vnd.openxmlformats-officedocument.themeOverrid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theme/themeOverride6.xml" ContentType="application/vnd.openxmlformats-officedocument.themeOverrid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theme/themeOverride7.xml" ContentType="application/vnd.openxmlformats-officedocument.themeOverrid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theme/themeOverride8.xml" ContentType="application/vnd.openxmlformats-officedocument.themeOverrid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theme/themeOverride9.xml" ContentType="application/vnd.openxmlformats-officedocument.themeOverrid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theme/themeOverride10.xml" ContentType="application/vnd.openxmlformats-officedocument.themeOverrid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C4D7BE3" w14:textId="006676E9" w:rsidR="00E13810" w:rsidRPr="00232E60" w:rsidRDefault="00E13810" w:rsidP="00E13810">
      <w:pPr>
        <w:spacing w:before="0" w:line="360" w:lineRule="auto"/>
        <w:rPr>
          <w:rFonts w:ascii="Calibri" w:hAnsi="Calibri" w:cs="Calibri"/>
          <w:sz w:val="24"/>
          <w:szCs w:val="24"/>
        </w:rPr>
      </w:pPr>
      <w:bookmarkStart w:id="0" w:name="_Toc527192113"/>
      <w:bookmarkStart w:id="1" w:name="_Toc526591512"/>
      <w:bookmarkStart w:id="2" w:name="_Toc529309261"/>
    </w:p>
    <w:p w14:paraId="73969744" w14:textId="77777777" w:rsidR="00E13810" w:rsidRPr="00232E60" w:rsidRDefault="00E13810" w:rsidP="00E13810">
      <w:pPr>
        <w:spacing w:before="0" w:line="360" w:lineRule="auto"/>
        <w:rPr>
          <w:rFonts w:ascii="Calibri" w:hAnsi="Calibri" w:cs="Calibri"/>
          <w:sz w:val="24"/>
          <w:szCs w:val="24"/>
        </w:rPr>
      </w:pPr>
    </w:p>
    <w:p w14:paraId="733609CE" w14:textId="77777777" w:rsidR="00E13810" w:rsidRPr="00232E60" w:rsidRDefault="00E13810" w:rsidP="00E13810">
      <w:pPr>
        <w:spacing w:before="0" w:line="360" w:lineRule="auto"/>
        <w:rPr>
          <w:rFonts w:ascii="Calibri" w:hAnsi="Calibri" w:cs="Calibri"/>
          <w:sz w:val="24"/>
          <w:szCs w:val="24"/>
        </w:rPr>
      </w:pPr>
    </w:p>
    <w:p w14:paraId="11B13B4B" w14:textId="77777777" w:rsidR="00E13810" w:rsidRPr="00232E60" w:rsidRDefault="00E13810" w:rsidP="00E13810">
      <w:pPr>
        <w:spacing w:before="0" w:line="360" w:lineRule="auto"/>
        <w:jc w:val="center"/>
        <w:rPr>
          <w:rFonts w:ascii="Calibri" w:hAnsi="Calibri" w:cs="Calibri"/>
          <w:b/>
          <w:bCs/>
          <w:sz w:val="36"/>
          <w:szCs w:val="36"/>
        </w:rPr>
      </w:pPr>
    </w:p>
    <w:p w14:paraId="415D180E" w14:textId="59FEA741" w:rsidR="00E13810" w:rsidRPr="003E739D" w:rsidRDefault="003E739D" w:rsidP="00E13810">
      <w:pPr>
        <w:spacing w:before="0" w:line="360" w:lineRule="auto"/>
        <w:rPr>
          <w:rFonts w:ascii="Calibri" w:hAnsi="Calibri" w:cs="Calibri"/>
          <w:sz w:val="28"/>
          <w:szCs w:val="28"/>
        </w:rPr>
      </w:pPr>
      <w:bookmarkStart w:id="3" w:name="_Hlk213767185"/>
      <w:r w:rsidRPr="003E739D">
        <w:rPr>
          <w:rFonts w:ascii="Verdana" w:hAnsi="Verdana"/>
          <w:b/>
          <w:sz w:val="28"/>
          <w:szCs w:val="28"/>
        </w:rPr>
        <w:t>Έκθεση μακροπρόθεσμης στρατηγικής</w:t>
      </w:r>
      <w:bookmarkEnd w:id="3"/>
      <w:r w:rsidRPr="003E739D">
        <w:rPr>
          <w:rFonts w:ascii="Verdana" w:hAnsi="Verdana"/>
          <w:b/>
          <w:sz w:val="28"/>
          <w:szCs w:val="28"/>
        </w:rPr>
        <w:t xml:space="preserve"> για την κινητοποίηση επενδύσεων για την ανακαίνιση και μετατροπή του εθνικού κτιριακού αποθέματος, αποτελούμενου από κατοικίες και εμπορικά κτίρια, δημόσια και ιδιωτικά, σε υψηλής ενεργειακής απόδοσης, απαλλαγμένο από ανθρακούχες εκπομπές έως το 2050</w:t>
      </w:r>
    </w:p>
    <w:p w14:paraId="2D254A11" w14:textId="23FEBCC2" w:rsidR="003E739D" w:rsidRPr="003E739D" w:rsidRDefault="003E739D" w:rsidP="003E739D">
      <w:pPr>
        <w:pStyle w:val="a3"/>
        <w:jc w:val="left"/>
        <w:rPr>
          <w:rFonts w:ascii="Verdana" w:hAnsi="Verdana"/>
          <w:sz w:val="24"/>
          <w:szCs w:val="24"/>
        </w:rPr>
      </w:pPr>
      <w:r w:rsidRPr="003E739D">
        <w:rPr>
          <w:rFonts w:ascii="Verdana" w:hAnsi="Verdana"/>
          <w:sz w:val="24"/>
          <w:szCs w:val="24"/>
        </w:rPr>
        <w:t>(Άρθρο 2Α, ν.4122/2013)</w:t>
      </w:r>
    </w:p>
    <w:p w14:paraId="48A86390" w14:textId="77777777" w:rsidR="003E739D" w:rsidRDefault="003E739D" w:rsidP="003E739D">
      <w:pPr>
        <w:ind w:left="221"/>
        <w:jc w:val="right"/>
        <w:rPr>
          <w:rFonts w:ascii="Verdana" w:eastAsia="Calibri" w:hAnsi="Verdana"/>
          <w:color w:val="17365D"/>
          <w:spacing w:val="5"/>
          <w:kern w:val="28"/>
          <w:sz w:val="28"/>
          <w:szCs w:val="28"/>
        </w:rPr>
      </w:pPr>
    </w:p>
    <w:p w14:paraId="60F45132" w14:textId="19634D18" w:rsidR="00E13810" w:rsidRPr="00232E60" w:rsidRDefault="003E739D" w:rsidP="005853E9">
      <w:pPr>
        <w:ind w:left="221"/>
        <w:jc w:val="right"/>
        <w:rPr>
          <w:rFonts w:ascii="Calibri" w:hAnsi="Calibri" w:cs="Calibri"/>
          <w:sz w:val="24"/>
          <w:szCs w:val="24"/>
        </w:rPr>
      </w:pPr>
      <w:r w:rsidRPr="003E739D">
        <w:rPr>
          <w:rFonts w:ascii="Verdana" w:eastAsia="Calibri" w:hAnsi="Verdana"/>
          <w:color w:val="17365D"/>
          <w:spacing w:val="5"/>
          <w:kern w:val="28"/>
          <w:sz w:val="28"/>
          <w:szCs w:val="28"/>
        </w:rPr>
        <w:t>(4η Έκδοση)</w:t>
      </w:r>
    </w:p>
    <w:p w14:paraId="2B70B006" w14:textId="77777777" w:rsidR="00E13810" w:rsidRPr="00232E60" w:rsidRDefault="00E13810" w:rsidP="00E13810">
      <w:pPr>
        <w:spacing w:before="0" w:line="360" w:lineRule="auto"/>
        <w:rPr>
          <w:rFonts w:ascii="Calibri" w:hAnsi="Calibri" w:cs="Calibri"/>
          <w:b/>
          <w:sz w:val="28"/>
          <w:szCs w:val="28"/>
        </w:rPr>
      </w:pPr>
    </w:p>
    <w:p w14:paraId="20580213" w14:textId="77777777" w:rsidR="00983942" w:rsidRPr="003E739D" w:rsidRDefault="00983942" w:rsidP="00B35BFF">
      <w:pPr>
        <w:spacing w:before="0" w:line="360" w:lineRule="auto"/>
        <w:jc w:val="right"/>
        <w:rPr>
          <w:rFonts w:ascii="Calibri" w:hAnsi="Calibri" w:cs="Calibri"/>
          <w:b/>
          <w:sz w:val="28"/>
          <w:szCs w:val="28"/>
        </w:rPr>
      </w:pPr>
    </w:p>
    <w:p w14:paraId="1FEB1190" w14:textId="77777777" w:rsidR="00983942" w:rsidRDefault="00983942" w:rsidP="00B35BFF">
      <w:pPr>
        <w:spacing w:before="0" w:line="360" w:lineRule="auto"/>
        <w:jc w:val="right"/>
        <w:rPr>
          <w:rFonts w:ascii="Calibri" w:hAnsi="Calibri" w:cs="Calibri"/>
          <w:b/>
          <w:sz w:val="28"/>
          <w:szCs w:val="28"/>
        </w:rPr>
      </w:pPr>
    </w:p>
    <w:p w14:paraId="4C0D4829" w14:textId="77777777" w:rsidR="003E739D" w:rsidRDefault="003E739D" w:rsidP="00B35BFF">
      <w:pPr>
        <w:spacing w:before="0" w:line="360" w:lineRule="auto"/>
        <w:jc w:val="right"/>
        <w:rPr>
          <w:rFonts w:ascii="Calibri" w:hAnsi="Calibri" w:cs="Calibri"/>
          <w:b/>
          <w:sz w:val="28"/>
          <w:szCs w:val="28"/>
        </w:rPr>
      </w:pPr>
    </w:p>
    <w:p w14:paraId="7FA94858" w14:textId="77777777" w:rsidR="003E739D" w:rsidRPr="003E739D" w:rsidRDefault="003E739D" w:rsidP="00B35BFF">
      <w:pPr>
        <w:spacing w:before="0" w:line="360" w:lineRule="auto"/>
        <w:jc w:val="right"/>
        <w:rPr>
          <w:rFonts w:ascii="Calibri" w:hAnsi="Calibri" w:cs="Calibri"/>
          <w:b/>
          <w:sz w:val="28"/>
          <w:szCs w:val="28"/>
        </w:rPr>
      </w:pPr>
    </w:p>
    <w:p w14:paraId="1D1D8EFA" w14:textId="5FB511AE" w:rsidR="00E13810" w:rsidRPr="003E739D" w:rsidRDefault="005853E9" w:rsidP="00B35BFF">
      <w:pPr>
        <w:spacing w:before="0" w:line="360" w:lineRule="auto"/>
        <w:jc w:val="right"/>
        <w:rPr>
          <w:rFonts w:ascii="Calibri" w:hAnsi="Calibri" w:cs="Calibri"/>
          <w:b/>
          <w:sz w:val="28"/>
          <w:szCs w:val="28"/>
        </w:rPr>
      </w:pPr>
      <w:r>
        <w:rPr>
          <w:rFonts w:ascii="Calibri" w:hAnsi="Calibri" w:cs="Calibri"/>
          <w:b/>
          <w:sz w:val="28"/>
          <w:szCs w:val="28"/>
        </w:rPr>
        <w:t>Δεκέμβριος</w:t>
      </w:r>
      <w:r w:rsidR="003E739D">
        <w:rPr>
          <w:rFonts w:ascii="Calibri" w:hAnsi="Calibri" w:cs="Calibri"/>
          <w:b/>
          <w:sz w:val="28"/>
          <w:szCs w:val="28"/>
        </w:rPr>
        <w:t xml:space="preserve"> 2025</w:t>
      </w:r>
    </w:p>
    <w:p w14:paraId="1202DA86" w14:textId="77777777" w:rsidR="00E13810" w:rsidRPr="00232E60" w:rsidRDefault="00E13810" w:rsidP="00E13810">
      <w:pPr>
        <w:spacing w:before="0" w:line="360" w:lineRule="auto"/>
        <w:rPr>
          <w:rFonts w:ascii="Calibri" w:hAnsi="Calibri" w:cs="Calibri"/>
          <w:sz w:val="24"/>
          <w:szCs w:val="24"/>
        </w:rPr>
      </w:pPr>
    </w:p>
    <w:p w14:paraId="3AEE6A47" w14:textId="77777777" w:rsidR="00E13810" w:rsidRPr="00232E60" w:rsidRDefault="00E13810" w:rsidP="00E13810">
      <w:pPr>
        <w:spacing w:before="0" w:line="360" w:lineRule="auto"/>
        <w:rPr>
          <w:rFonts w:ascii="Calibri" w:hAnsi="Calibri" w:cs="Calibri"/>
          <w:sz w:val="24"/>
          <w:szCs w:val="24"/>
        </w:rPr>
      </w:pPr>
    </w:p>
    <w:p w14:paraId="6770040D" w14:textId="77777777" w:rsidR="00E13810" w:rsidRPr="00232E60" w:rsidRDefault="00E13810" w:rsidP="00E13810">
      <w:pPr>
        <w:spacing w:before="0" w:line="360" w:lineRule="auto"/>
        <w:rPr>
          <w:rFonts w:ascii="Calibri" w:hAnsi="Calibri" w:cs="Calibri"/>
          <w:sz w:val="24"/>
          <w:szCs w:val="24"/>
        </w:rPr>
        <w:sectPr w:rsidR="00E13810" w:rsidRPr="00232E60" w:rsidSect="00E13810">
          <w:headerReference w:type="default" r:id="rId8"/>
          <w:footerReference w:type="default" r:id="rId9"/>
          <w:pgSz w:w="12240" w:h="15840"/>
          <w:pgMar w:top="1440" w:right="1750" w:bottom="1440" w:left="1440" w:header="720" w:footer="720" w:gutter="0"/>
          <w:cols w:space="720"/>
          <w:docGrid w:linePitch="360"/>
        </w:sectPr>
      </w:pPr>
    </w:p>
    <w:sdt>
      <w:sdtPr>
        <w:rPr>
          <w:rFonts w:ascii="Calibri" w:eastAsiaTheme="minorHAnsi" w:hAnsi="Calibri" w:cs="Calibri"/>
          <w:color w:val="auto"/>
          <w:sz w:val="24"/>
          <w:szCs w:val="24"/>
        </w:rPr>
        <w:id w:val="-1990703736"/>
        <w:docPartObj>
          <w:docPartGallery w:val="Table of Contents"/>
          <w:docPartUnique/>
        </w:docPartObj>
      </w:sdtPr>
      <w:sdtEndPr>
        <w:rPr>
          <w:b/>
          <w:bCs/>
        </w:rPr>
      </w:sdtEndPr>
      <w:sdtContent>
        <w:p w14:paraId="0A97449F" w14:textId="77777777" w:rsidR="00E13810" w:rsidRPr="00232E60" w:rsidRDefault="00E13810" w:rsidP="00E13810">
          <w:pPr>
            <w:pStyle w:val="ad"/>
            <w:spacing w:before="0" w:after="120" w:line="360" w:lineRule="auto"/>
            <w:rPr>
              <w:rFonts w:ascii="Calibri" w:eastAsiaTheme="minorHAnsi" w:hAnsi="Calibri" w:cs="Calibri"/>
              <w:b/>
              <w:bCs/>
              <w:color w:val="auto"/>
              <w:sz w:val="28"/>
              <w:szCs w:val="28"/>
              <w:u w:val="single"/>
            </w:rPr>
          </w:pPr>
          <w:r w:rsidRPr="00232E60">
            <w:rPr>
              <w:rFonts w:ascii="Calibri" w:eastAsiaTheme="minorHAnsi" w:hAnsi="Calibri" w:cs="Calibri"/>
              <w:b/>
              <w:bCs/>
              <w:color w:val="auto"/>
              <w:sz w:val="28"/>
              <w:szCs w:val="28"/>
              <w:u w:val="single"/>
            </w:rPr>
            <w:t>Κατάλογος Περιεχομένων</w:t>
          </w:r>
        </w:p>
        <w:p w14:paraId="2C94174D" w14:textId="4A9D8C05" w:rsidR="004B7B03" w:rsidRDefault="00E13810">
          <w:pPr>
            <w:pStyle w:val="30"/>
            <w:rPr>
              <w:rFonts w:eastAsiaTheme="minorEastAsia"/>
              <w:noProof/>
              <w:kern w:val="2"/>
              <w:sz w:val="24"/>
              <w:szCs w:val="24"/>
              <w:lang w:eastAsia="el-GR"/>
              <w14:ligatures w14:val="standardContextual"/>
            </w:rPr>
          </w:pPr>
          <w:r w:rsidRPr="00232E60">
            <w:rPr>
              <w:rFonts w:ascii="Calibri" w:hAnsi="Calibri" w:cs="Calibri"/>
              <w:sz w:val="24"/>
              <w:szCs w:val="24"/>
            </w:rPr>
            <w:fldChar w:fldCharType="begin"/>
          </w:r>
          <w:r w:rsidRPr="00232E60">
            <w:rPr>
              <w:rFonts w:ascii="Calibri" w:hAnsi="Calibri" w:cs="Calibri"/>
              <w:sz w:val="24"/>
              <w:szCs w:val="24"/>
            </w:rPr>
            <w:instrText xml:space="preserve"> TOC \o "1-3" \h \z \u </w:instrText>
          </w:r>
          <w:r w:rsidRPr="00232E60">
            <w:rPr>
              <w:rFonts w:ascii="Calibri" w:hAnsi="Calibri" w:cs="Calibri"/>
              <w:sz w:val="24"/>
              <w:szCs w:val="24"/>
            </w:rPr>
            <w:fldChar w:fldCharType="separate"/>
          </w:r>
          <w:hyperlink w:anchor="_Toc202800706" w:history="1">
            <w:r w:rsidR="004B7B03" w:rsidRPr="008A695C">
              <w:rPr>
                <w:rStyle w:val="-"/>
                <w:rFonts w:ascii="Calibri" w:hAnsi="Calibri" w:cs="Calibri"/>
                <w:b/>
                <w:noProof/>
              </w:rPr>
              <w:t>Κατάλογος</w:t>
            </w:r>
            <w:r w:rsidR="004B7B03" w:rsidRPr="008A695C">
              <w:rPr>
                <w:rStyle w:val="-"/>
                <w:rFonts w:ascii="Calibri" w:hAnsi="Calibri" w:cs="Calibri"/>
                <w:b/>
                <w:noProof/>
                <w:lang w:val="en-US"/>
              </w:rPr>
              <w:t xml:space="preserve"> </w:t>
            </w:r>
            <w:r w:rsidR="004B7B03" w:rsidRPr="008A695C">
              <w:rPr>
                <w:rStyle w:val="-"/>
                <w:rFonts w:ascii="Calibri" w:hAnsi="Calibri" w:cs="Calibri"/>
                <w:b/>
                <w:noProof/>
              </w:rPr>
              <w:t>Διαγραμμάτων</w:t>
            </w:r>
            <w:r w:rsidR="004B7B03">
              <w:rPr>
                <w:noProof/>
                <w:webHidden/>
              </w:rPr>
              <w:tab/>
            </w:r>
            <w:r w:rsidR="004B7B03">
              <w:rPr>
                <w:noProof/>
                <w:webHidden/>
              </w:rPr>
              <w:fldChar w:fldCharType="begin"/>
            </w:r>
            <w:r w:rsidR="004B7B03">
              <w:rPr>
                <w:noProof/>
                <w:webHidden/>
              </w:rPr>
              <w:instrText xml:space="preserve"> PAGEREF _Toc202800706 \h </w:instrText>
            </w:r>
            <w:r w:rsidR="004B7B03">
              <w:rPr>
                <w:noProof/>
                <w:webHidden/>
              </w:rPr>
            </w:r>
            <w:r w:rsidR="004B7B03">
              <w:rPr>
                <w:noProof/>
                <w:webHidden/>
              </w:rPr>
              <w:fldChar w:fldCharType="separate"/>
            </w:r>
            <w:r w:rsidR="004B7B03">
              <w:rPr>
                <w:noProof/>
                <w:webHidden/>
              </w:rPr>
              <w:t>4</w:t>
            </w:r>
            <w:r w:rsidR="004B7B03">
              <w:rPr>
                <w:noProof/>
                <w:webHidden/>
              </w:rPr>
              <w:fldChar w:fldCharType="end"/>
            </w:r>
          </w:hyperlink>
        </w:p>
        <w:p w14:paraId="484EAACE" w14:textId="5453FA66" w:rsidR="004B7B03" w:rsidRDefault="004B7B03">
          <w:pPr>
            <w:pStyle w:val="30"/>
            <w:rPr>
              <w:rFonts w:eastAsiaTheme="minorEastAsia"/>
              <w:noProof/>
              <w:kern w:val="2"/>
              <w:sz w:val="24"/>
              <w:szCs w:val="24"/>
              <w:lang w:eastAsia="el-GR"/>
              <w14:ligatures w14:val="standardContextual"/>
            </w:rPr>
          </w:pPr>
          <w:hyperlink w:anchor="_Toc202800707" w:history="1">
            <w:r w:rsidRPr="008A695C">
              <w:rPr>
                <w:rStyle w:val="-"/>
                <w:rFonts w:ascii="Calibri" w:hAnsi="Calibri" w:cs="Calibri"/>
                <w:b/>
                <w:noProof/>
              </w:rPr>
              <w:t>Κατάλογος Πινάκων</w:t>
            </w:r>
            <w:r>
              <w:rPr>
                <w:noProof/>
                <w:webHidden/>
              </w:rPr>
              <w:tab/>
            </w:r>
            <w:r>
              <w:rPr>
                <w:noProof/>
                <w:webHidden/>
              </w:rPr>
              <w:fldChar w:fldCharType="begin"/>
            </w:r>
            <w:r>
              <w:rPr>
                <w:noProof/>
                <w:webHidden/>
              </w:rPr>
              <w:instrText xml:space="preserve"> PAGEREF _Toc202800707 \h </w:instrText>
            </w:r>
            <w:r>
              <w:rPr>
                <w:noProof/>
                <w:webHidden/>
              </w:rPr>
            </w:r>
            <w:r>
              <w:rPr>
                <w:noProof/>
                <w:webHidden/>
              </w:rPr>
              <w:fldChar w:fldCharType="separate"/>
            </w:r>
            <w:r>
              <w:rPr>
                <w:noProof/>
                <w:webHidden/>
              </w:rPr>
              <w:t>5</w:t>
            </w:r>
            <w:r>
              <w:rPr>
                <w:noProof/>
                <w:webHidden/>
              </w:rPr>
              <w:fldChar w:fldCharType="end"/>
            </w:r>
          </w:hyperlink>
        </w:p>
        <w:p w14:paraId="0CFB85C5" w14:textId="5EFD0F74" w:rsidR="004B7B03" w:rsidRDefault="004B7B03">
          <w:pPr>
            <w:pStyle w:val="10"/>
            <w:tabs>
              <w:tab w:val="right" w:leader="dot" w:pos="9040"/>
            </w:tabs>
            <w:rPr>
              <w:rFonts w:eastAsiaTheme="minorEastAsia"/>
              <w:noProof/>
              <w:kern w:val="2"/>
              <w:sz w:val="24"/>
              <w:szCs w:val="24"/>
              <w:lang w:eastAsia="el-GR"/>
              <w14:ligatures w14:val="standardContextual"/>
            </w:rPr>
          </w:pPr>
          <w:hyperlink w:anchor="_Toc202800708" w:history="1">
            <w:r w:rsidRPr="008A695C">
              <w:rPr>
                <w:rStyle w:val="-"/>
                <w:rFonts w:ascii="Calibri" w:hAnsi="Calibri" w:cs="Calibri"/>
                <w:b/>
                <w:noProof/>
              </w:rPr>
              <w:t>Εισαγωγή – Μεθοδολογική προσέγγιση</w:t>
            </w:r>
            <w:r>
              <w:rPr>
                <w:noProof/>
                <w:webHidden/>
              </w:rPr>
              <w:tab/>
            </w:r>
            <w:r>
              <w:rPr>
                <w:noProof/>
                <w:webHidden/>
              </w:rPr>
              <w:fldChar w:fldCharType="begin"/>
            </w:r>
            <w:r>
              <w:rPr>
                <w:noProof/>
                <w:webHidden/>
              </w:rPr>
              <w:instrText xml:space="preserve"> PAGEREF _Toc202800708 \h </w:instrText>
            </w:r>
            <w:r>
              <w:rPr>
                <w:noProof/>
                <w:webHidden/>
              </w:rPr>
            </w:r>
            <w:r>
              <w:rPr>
                <w:noProof/>
                <w:webHidden/>
              </w:rPr>
              <w:fldChar w:fldCharType="separate"/>
            </w:r>
            <w:r>
              <w:rPr>
                <w:noProof/>
                <w:webHidden/>
              </w:rPr>
              <w:t>8</w:t>
            </w:r>
            <w:r>
              <w:rPr>
                <w:noProof/>
                <w:webHidden/>
              </w:rPr>
              <w:fldChar w:fldCharType="end"/>
            </w:r>
          </w:hyperlink>
        </w:p>
        <w:p w14:paraId="28477D62" w14:textId="0ED5A0C7"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09" w:history="1">
            <w:r w:rsidRPr="008A695C">
              <w:rPr>
                <w:rStyle w:val="-"/>
                <w:rFonts w:ascii="Times New Roman" w:hAnsi="Times New Roman" w:cs="Times New Roman"/>
                <w:b/>
                <w:bCs/>
                <w:noProof/>
              </w:rPr>
              <w:t>1.</w:t>
            </w:r>
            <w:r>
              <w:rPr>
                <w:rFonts w:eastAsiaTheme="minorEastAsia"/>
                <w:noProof/>
                <w:kern w:val="2"/>
                <w:sz w:val="24"/>
                <w:szCs w:val="24"/>
                <w:lang w:eastAsia="el-GR"/>
                <w14:ligatures w14:val="standardContextual"/>
              </w:rPr>
              <w:tab/>
            </w:r>
            <w:r w:rsidRPr="008A695C">
              <w:rPr>
                <w:rStyle w:val="-"/>
                <w:rFonts w:ascii="Calibri" w:hAnsi="Calibri" w:cs="Calibri"/>
                <w:b/>
                <w:bCs/>
                <w:noProof/>
              </w:rPr>
              <w:t>Σύνοψη προηγούμενης εθνικής Μακροπρόθεσμης Στρατηγικής Ανακαίνισης</w:t>
            </w:r>
            <w:r>
              <w:rPr>
                <w:noProof/>
                <w:webHidden/>
              </w:rPr>
              <w:tab/>
            </w:r>
            <w:r>
              <w:rPr>
                <w:noProof/>
                <w:webHidden/>
              </w:rPr>
              <w:fldChar w:fldCharType="begin"/>
            </w:r>
            <w:r>
              <w:rPr>
                <w:noProof/>
                <w:webHidden/>
              </w:rPr>
              <w:instrText xml:space="preserve"> PAGEREF _Toc202800709 \h </w:instrText>
            </w:r>
            <w:r>
              <w:rPr>
                <w:noProof/>
                <w:webHidden/>
              </w:rPr>
            </w:r>
            <w:r>
              <w:rPr>
                <w:noProof/>
                <w:webHidden/>
              </w:rPr>
              <w:fldChar w:fldCharType="separate"/>
            </w:r>
            <w:r>
              <w:rPr>
                <w:noProof/>
                <w:webHidden/>
              </w:rPr>
              <w:t>10</w:t>
            </w:r>
            <w:r>
              <w:rPr>
                <w:noProof/>
                <w:webHidden/>
              </w:rPr>
              <w:fldChar w:fldCharType="end"/>
            </w:r>
          </w:hyperlink>
        </w:p>
        <w:p w14:paraId="59A1CF86" w14:textId="064F2714"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0" w:history="1">
            <w:r w:rsidRPr="008A695C">
              <w:rPr>
                <w:rStyle w:val="-"/>
                <w:rFonts w:ascii="Calibri" w:hAnsi="Calibri" w:cs="Calibri"/>
                <w:b/>
                <w:bCs/>
                <w:noProof/>
              </w:rPr>
              <w:t>1.1.</w:t>
            </w:r>
            <w:r>
              <w:rPr>
                <w:rFonts w:eastAsiaTheme="minorEastAsia"/>
                <w:noProof/>
                <w:kern w:val="2"/>
                <w:sz w:val="24"/>
                <w:szCs w:val="24"/>
                <w:lang w:eastAsia="el-GR"/>
                <w14:ligatures w14:val="standardContextual"/>
              </w:rPr>
              <w:tab/>
            </w:r>
            <w:r w:rsidRPr="008A695C">
              <w:rPr>
                <w:rStyle w:val="-"/>
                <w:rFonts w:ascii="Calibri" w:hAnsi="Calibri" w:cs="Calibri"/>
                <w:b/>
                <w:bCs/>
                <w:noProof/>
              </w:rPr>
              <w:t>Πρόοδος επίτευξης των εθνικών ενδεικτικών στόχων</w:t>
            </w:r>
            <w:r>
              <w:rPr>
                <w:noProof/>
                <w:webHidden/>
              </w:rPr>
              <w:tab/>
            </w:r>
            <w:r>
              <w:rPr>
                <w:noProof/>
                <w:webHidden/>
              </w:rPr>
              <w:fldChar w:fldCharType="begin"/>
            </w:r>
            <w:r>
              <w:rPr>
                <w:noProof/>
                <w:webHidden/>
              </w:rPr>
              <w:instrText xml:space="preserve"> PAGEREF _Toc202800710 \h </w:instrText>
            </w:r>
            <w:r>
              <w:rPr>
                <w:noProof/>
                <w:webHidden/>
              </w:rPr>
            </w:r>
            <w:r>
              <w:rPr>
                <w:noProof/>
                <w:webHidden/>
              </w:rPr>
              <w:fldChar w:fldCharType="separate"/>
            </w:r>
            <w:r>
              <w:rPr>
                <w:noProof/>
                <w:webHidden/>
              </w:rPr>
              <w:t>11</w:t>
            </w:r>
            <w:r>
              <w:rPr>
                <w:noProof/>
                <w:webHidden/>
              </w:rPr>
              <w:fldChar w:fldCharType="end"/>
            </w:r>
          </w:hyperlink>
        </w:p>
        <w:p w14:paraId="2FA326FD" w14:textId="41593246"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1" w:history="1">
            <w:r w:rsidRPr="008A695C">
              <w:rPr>
                <w:rStyle w:val="-"/>
                <w:rFonts w:ascii="Calibri" w:hAnsi="Calibri" w:cs="Calibri"/>
                <w:b/>
                <w:bCs/>
                <w:noProof/>
              </w:rPr>
              <w:t>1.2.</w:t>
            </w:r>
            <w:r>
              <w:rPr>
                <w:rFonts w:eastAsiaTheme="minorEastAsia"/>
                <w:noProof/>
                <w:kern w:val="2"/>
                <w:sz w:val="24"/>
                <w:szCs w:val="24"/>
                <w:lang w:eastAsia="el-GR"/>
                <w14:ligatures w14:val="standardContextual"/>
              </w:rPr>
              <w:tab/>
            </w:r>
            <w:r w:rsidRPr="008A695C">
              <w:rPr>
                <w:rStyle w:val="-"/>
                <w:rFonts w:ascii="Calibri" w:hAnsi="Calibri" w:cs="Calibri"/>
                <w:b/>
                <w:bCs/>
                <w:noProof/>
              </w:rPr>
              <w:t>Επισκόπηση των εφαρμοζόμενων πολιτικών και μέτρων</w:t>
            </w:r>
            <w:r>
              <w:rPr>
                <w:noProof/>
                <w:webHidden/>
              </w:rPr>
              <w:tab/>
            </w:r>
            <w:r>
              <w:rPr>
                <w:noProof/>
                <w:webHidden/>
              </w:rPr>
              <w:fldChar w:fldCharType="begin"/>
            </w:r>
            <w:r>
              <w:rPr>
                <w:noProof/>
                <w:webHidden/>
              </w:rPr>
              <w:instrText xml:space="preserve"> PAGEREF _Toc202800711 \h </w:instrText>
            </w:r>
            <w:r>
              <w:rPr>
                <w:noProof/>
                <w:webHidden/>
              </w:rPr>
            </w:r>
            <w:r>
              <w:rPr>
                <w:noProof/>
                <w:webHidden/>
              </w:rPr>
              <w:fldChar w:fldCharType="separate"/>
            </w:r>
            <w:r>
              <w:rPr>
                <w:noProof/>
                <w:webHidden/>
              </w:rPr>
              <w:t>13</w:t>
            </w:r>
            <w:r>
              <w:rPr>
                <w:noProof/>
                <w:webHidden/>
              </w:rPr>
              <w:fldChar w:fldCharType="end"/>
            </w:r>
          </w:hyperlink>
        </w:p>
        <w:p w14:paraId="211B938D" w14:textId="5F51728A"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12" w:history="1">
            <w:r w:rsidRPr="008A695C">
              <w:rPr>
                <w:rStyle w:val="-"/>
                <w:rFonts w:ascii="Times New Roman" w:hAnsi="Times New Roman" w:cs="Times New Roman"/>
                <w:b/>
                <w:bCs/>
                <w:noProof/>
              </w:rPr>
              <w:t>2.</w:t>
            </w:r>
            <w:r>
              <w:rPr>
                <w:rFonts w:eastAsiaTheme="minorEastAsia"/>
                <w:noProof/>
                <w:kern w:val="2"/>
                <w:sz w:val="24"/>
                <w:szCs w:val="24"/>
                <w:lang w:eastAsia="el-GR"/>
                <w14:ligatures w14:val="standardContextual"/>
              </w:rPr>
              <w:tab/>
            </w:r>
            <w:r w:rsidRPr="008A695C">
              <w:rPr>
                <w:rStyle w:val="-"/>
                <w:rFonts w:ascii="Calibri" w:hAnsi="Calibri" w:cs="Calibri"/>
                <w:b/>
                <w:bCs/>
                <w:noProof/>
              </w:rPr>
              <w:t>Επισκόπηση κτιριακού αποθέματος</w:t>
            </w:r>
            <w:r>
              <w:rPr>
                <w:noProof/>
                <w:webHidden/>
              </w:rPr>
              <w:tab/>
            </w:r>
            <w:r>
              <w:rPr>
                <w:noProof/>
                <w:webHidden/>
              </w:rPr>
              <w:fldChar w:fldCharType="begin"/>
            </w:r>
            <w:r>
              <w:rPr>
                <w:noProof/>
                <w:webHidden/>
              </w:rPr>
              <w:instrText xml:space="preserve"> PAGEREF _Toc202800712 \h </w:instrText>
            </w:r>
            <w:r>
              <w:rPr>
                <w:noProof/>
                <w:webHidden/>
              </w:rPr>
            </w:r>
            <w:r>
              <w:rPr>
                <w:noProof/>
                <w:webHidden/>
              </w:rPr>
              <w:fldChar w:fldCharType="separate"/>
            </w:r>
            <w:r>
              <w:rPr>
                <w:noProof/>
                <w:webHidden/>
              </w:rPr>
              <w:t>19</w:t>
            </w:r>
            <w:r>
              <w:rPr>
                <w:noProof/>
                <w:webHidden/>
              </w:rPr>
              <w:fldChar w:fldCharType="end"/>
            </w:r>
          </w:hyperlink>
        </w:p>
        <w:p w14:paraId="39F84152" w14:textId="7A1BA5DF"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3" w:history="1">
            <w:r w:rsidRPr="008A695C">
              <w:rPr>
                <w:rStyle w:val="-"/>
                <w:rFonts w:ascii="Calibri" w:hAnsi="Calibri" w:cs="Calibri"/>
                <w:b/>
                <w:bCs/>
                <w:noProof/>
              </w:rPr>
              <w:t>2.1.</w:t>
            </w:r>
            <w:r>
              <w:rPr>
                <w:rFonts w:eastAsiaTheme="minorEastAsia"/>
                <w:noProof/>
                <w:kern w:val="2"/>
                <w:sz w:val="24"/>
                <w:szCs w:val="24"/>
                <w:lang w:eastAsia="el-GR"/>
                <w14:ligatures w14:val="standardContextual"/>
              </w:rPr>
              <w:tab/>
            </w:r>
            <w:r w:rsidRPr="008A695C">
              <w:rPr>
                <w:rStyle w:val="-"/>
                <w:rFonts w:ascii="Calibri" w:hAnsi="Calibri" w:cs="Calibri"/>
                <w:b/>
                <w:bCs/>
                <w:noProof/>
              </w:rPr>
              <w:t>Γενικά στοιχεία</w:t>
            </w:r>
            <w:r>
              <w:rPr>
                <w:noProof/>
                <w:webHidden/>
              </w:rPr>
              <w:tab/>
            </w:r>
            <w:r>
              <w:rPr>
                <w:noProof/>
                <w:webHidden/>
              </w:rPr>
              <w:fldChar w:fldCharType="begin"/>
            </w:r>
            <w:r>
              <w:rPr>
                <w:noProof/>
                <w:webHidden/>
              </w:rPr>
              <w:instrText xml:space="preserve"> PAGEREF _Toc202800713 \h </w:instrText>
            </w:r>
            <w:r>
              <w:rPr>
                <w:noProof/>
                <w:webHidden/>
              </w:rPr>
            </w:r>
            <w:r>
              <w:rPr>
                <w:noProof/>
                <w:webHidden/>
              </w:rPr>
              <w:fldChar w:fldCharType="separate"/>
            </w:r>
            <w:r>
              <w:rPr>
                <w:noProof/>
                <w:webHidden/>
              </w:rPr>
              <w:t>19</w:t>
            </w:r>
            <w:r>
              <w:rPr>
                <w:noProof/>
                <w:webHidden/>
              </w:rPr>
              <w:fldChar w:fldCharType="end"/>
            </w:r>
          </w:hyperlink>
        </w:p>
        <w:p w14:paraId="03EEAA01" w14:textId="40BE6E25"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4" w:history="1">
            <w:r w:rsidRPr="008A695C">
              <w:rPr>
                <w:rStyle w:val="-"/>
                <w:rFonts w:ascii="Calibri" w:hAnsi="Calibri" w:cs="Calibri"/>
                <w:b/>
                <w:bCs/>
                <w:noProof/>
              </w:rPr>
              <w:t>2.2.</w:t>
            </w:r>
            <w:r>
              <w:rPr>
                <w:rFonts w:eastAsiaTheme="minorEastAsia"/>
                <w:noProof/>
                <w:kern w:val="2"/>
                <w:sz w:val="24"/>
                <w:szCs w:val="24"/>
                <w:lang w:eastAsia="el-GR"/>
                <w14:ligatures w14:val="standardContextual"/>
              </w:rPr>
              <w:tab/>
            </w:r>
            <w:r w:rsidRPr="008A695C">
              <w:rPr>
                <w:rStyle w:val="-"/>
                <w:rFonts w:ascii="Calibri" w:hAnsi="Calibri" w:cs="Calibri"/>
                <w:b/>
                <w:bCs/>
                <w:noProof/>
              </w:rPr>
              <w:t>Οικοδομική δραστηριότητα</w:t>
            </w:r>
            <w:r>
              <w:rPr>
                <w:noProof/>
                <w:webHidden/>
              </w:rPr>
              <w:tab/>
            </w:r>
            <w:r>
              <w:rPr>
                <w:noProof/>
                <w:webHidden/>
              </w:rPr>
              <w:fldChar w:fldCharType="begin"/>
            </w:r>
            <w:r>
              <w:rPr>
                <w:noProof/>
                <w:webHidden/>
              </w:rPr>
              <w:instrText xml:space="preserve"> PAGEREF _Toc202800714 \h </w:instrText>
            </w:r>
            <w:r>
              <w:rPr>
                <w:noProof/>
                <w:webHidden/>
              </w:rPr>
            </w:r>
            <w:r>
              <w:rPr>
                <w:noProof/>
                <w:webHidden/>
              </w:rPr>
              <w:fldChar w:fldCharType="separate"/>
            </w:r>
            <w:r>
              <w:rPr>
                <w:noProof/>
                <w:webHidden/>
              </w:rPr>
              <w:t>20</w:t>
            </w:r>
            <w:r>
              <w:rPr>
                <w:noProof/>
                <w:webHidden/>
              </w:rPr>
              <w:fldChar w:fldCharType="end"/>
            </w:r>
          </w:hyperlink>
        </w:p>
        <w:p w14:paraId="75FC9937" w14:textId="2C8133AE"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5" w:history="1">
            <w:r w:rsidRPr="008A695C">
              <w:rPr>
                <w:rStyle w:val="-"/>
                <w:rFonts w:ascii="Calibri" w:hAnsi="Calibri" w:cs="Calibri"/>
                <w:b/>
                <w:bCs/>
                <w:noProof/>
              </w:rPr>
              <w:t>2.3.</w:t>
            </w:r>
            <w:r>
              <w:rPr>
                <w:rFonts w:eastAsiaTheme="minorEastAsia"/>
                <w:noProof/>
                <w:kern w:val="2"/>
                <w:sz w:val="24"/>
                <w:szCs w:val="24"/>
                <w:lang w:eastAsia="el-GR"/>
                <w14:ligatures w14:val="standardContextual"/>
              </w:rPr>
              <w:tab/>
            </w:r>
            <w:r w:rsidRPr="008A695C">
              <w:rPr>
                <w:rStyle w:val="-"/>
                <w:rFonts w:ascii="Calibri" w:hAnsi="Calibri" w:cs="Calibri"/>
                <w:b/>
                <w:bCs/>
                <w:noProof/>
              </w:rPr>
              <w:t>Ενεργειακή Απόδοση</w:t>
            </w:r>
            <w:r>
              <w:rPr>
                <w:noProof/>
                <w:webHidden/>
              </w:rPr>
              <w:tab/>
            </w:r>
            <w:r>
              <w:rPr>
                <w:noProof/>
                <w:webHidden/>
              </w:rPr>
              <w:fldChar w:fldCharType="begin"/>
            </w:r>
            <w:r>
              <w:rPr>
                <w:noProof/>
                <w:webHidden/>
              </w:rPr>
              <w:instrText xml:space="preserve"> PAGEREF _Toc202800715 \h </w:instrText>
            </w:r>
            <w:r>
              <w:rPr>
                <w:noProof/>
                <w:webHidden/>
              </w:rPr>
            </w:r>
            <w:r>
              <w:rPr>
                <w:noProof/>
                <w:webHidden/>
              </w:rPr>
              <w:fldChar w:fldCharType="separate"/>
            </w:r>
            <w:r>
              <w:rPr>
                <w:noProof/>
                <w:webHidden/>
              </w:rPr>
              <w:t>20</w:t>
            </w:r>
            <w:r>
              <w:rPr>
                <w:noProof/>
                <w:webHidden/>
              </w:rPr>
              <w:fldChar w:fldCharType="end"/>
            </w:r>
          </w:hyperlink>
        </w:p>
        <w:p w14:paraId="768EBD4D" w14:textId="1F17584E"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6" w:history="1">
            <w:r w:rsidRPr="008A695C">
              <w:rPr>
                <w:rStyle w:val="-"/>
                <w:rFonts w:ascii="Calibri" w:hAnsi="Calibri" w:cs="Calibri"/>
                <w:b/>
                <w:bCs/>
                <w:noProof/>
              </w:rPr>
              <w:t>2.4.</w:t>
            </w:r>
            <w:r>
              <w:rPr>
                <w:rFonts w:eastAsiaTheme="minorEastAsia"/>
                <w:noProof/>
                <w:kern w:val="2"/>
                <w:sz w:val="24"/>
                <w:szCs w:val="24"/>
                <w:lang w:eastAsia="el-GR"/>
                <w14:ligatures w14:val="standardContextual"/>
              </w:rPr>
              <w:tab/>
            </w:r>
            <w:r w:rsidRPr="008A695C">
              <w:rPr>
                <w:rStyle w:val="-"/>
                <w:rFonts w:ascii="Calibri" w:hAnsi="Calibri" w:cs="Calibri"/>
                <w:b/>
                <w:bCs/>
                <w:noProof/>
              </w:rPr>
              <w:t>Τελική κατανάλωση ενέργειας</w:t>
            </w:r>
            <w:r>
              <w:rPr>
                <w:noProof/>
                <w:webHidden/>
              </w:rPr>
              <w:tab/>
            </w:r>
            <w:r>
              <w:rPr>
                <w:noProof/>
                <w:webHidden/>
              </w:rPr>
              <w:fldChar w:fldCharType="begin"/>
            </w:r>
            <w:r>
              <w:rPr>
                <w:noProof/>
                <w:webHidden/>
              </w:rPr>
              <w:instrText xml:space="preserve"> PAGEREF _Toc202800716 \h </w:instrText>
            </w:r>
            <w:r>
              <w:rPr>
                <w:noProof/>
                <w:webHidden/>
              </w:rPr>
            </w:r>
            <w:r>
              <w:rPr>
                <w:noProof/>
                <w:webHidden/>
              </w:rPr>
              <w:fldChar w:fldCharType="separate"/>
            </w:r>
            <w:r>
              <w:rPr>
                <w:noProof/>
                <w:webHidden/>
              </w:rPr>
              <w:t>23</w:t>
            </w:r>
            <w:r>
              <w:rPr>
                <w:noProof/>
                <w:webHidden/>
              </w:rPr>
              <w:fldChar w:fldCharType="end"/>
            </w:r>
          </w:hyperlink>
        </w:p>
        <w:p w14:paraId="5D012995" w14:textId="6030FEC8"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7" w:history="1">
            <w:r w:rsidRPr="008A695C">
              <w:rPr>
                <w:rStyle w:val="-"/>
                <w:rFonts w:ascii="Calibri" w:hAnsi="Calibri" w:cs="Calibri"/>
                <w:b/>
                <w:bCs/>
                <w:noProof/>
              </w:rPr>
              <w:t>2.5.</w:t>
            </w:r>
            <w:r>
              <w:rPr>
                <w:rFonts w:eastAsiaTheme="minorEastAsia"/>
                <w:noProof/>
                <w:kern w:val="2"/>
                <w:sz w:val="24"/>
                <w:szCs w:val="24"/>
                <w:lang w:eastAsia="el-GR"/>
                <w14:ligatures w14:val="standardContextual"/>
              </w:rPr>
              <w:tab/>
            </w:r>
            <w:r w:rsidRPr="008A695C">
              <w:rPr>
                <w:rStyle w:val="-"/>
                <w:rFonts w:ascii="Calibri" w:hAnsi="Calibri" w:cs="Calibri"/>
                <w:b/>
                <w:bCs/>
                <w:noProof/>
              </w:rPr>
              <w:t>Ρυθμός ανακαίνισης</w:t>
            </w:r>
            <w:r>
              <w:rPr>
                <w:noProof/>
                <w:webHidden/>
              </w:rPr>
              <w:tab/>
            </w:r>
            <w:r>
              <w:rPr>
                <w:noProof/>
                <w:webHidden/>
              </w:rPr>
              <w:fldChar w:fldCharType="begin"/>
            </w:r>
            <w:r>
              <w:rPr>
                <w:noProof/>
                <w:webHidden/>
              </w:rPr>
              <w:instrText xml:space="preserve"> PAGEREF _Toc202800717 \h </w:instrText>
            </w:r>
            <w:r>
              <w:rPr>
                <w:noProof/>
                <w:webHidden/>
              </w:rPr>
            </w:r>
            <w:r>
              <w:rPr>
                <w:noProof/>
                <w:webHidden/>
              </w:rPr>
              <w:fldChar w:fldCharType="separate"/>
            </w:r>
            <w:r>
              <w:rPr>
                <w:noProof/>
                <w:webHidden/>
              </w:rPr>
              <w:t>28</w:t>
            </w:r>
            <w:r>
              <w:rPr>
                <w:noProof/>
                <w:webHidden/>
              </w:rPr>
              <w:fldChar w:fldCharType="end"/>
            </w:r>
          </w:hyperlink>
        </w:p>
        <w:p w14:paraId="10A527A7" w14:textId="0D891BC1"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8" w:history="1">
            <w:r w:rsidRPr="008A695C">
              <w:rPr>
                <w:rStyle w:val="-"/>
                <w:rFonts w:ascii="Calibri" w:hAnsi="Calibri" w:cs="Calibri"/>
                <w:b/>
                <w:bCs/>
                <w:noProof/>
              </w:rPr>
              <w:t>2.6.</w:t>
            </w:r>
            <w:r>
              <w:rPr>
                <w:rFonts w:eastAsiaTheme="minorEastAsia"/>
                <w:noProof/>
                <w:kern w:val="2"/>
                <w:sz w:val="24"/>
                <w:szCs w:val="24"/>
                <w:lang w:eastAsia="el-GR"/>
                <w14:ligatures w14:val="standardContextual"/>
              </w:rPr>
              <w:tab/>
            </w:r>
            <w:r w:rsidRPr="008A695C">
              <w:rPr>
                <w:rStyle w:val="-"/>
                <w:rFonts w:ascii="Calibri" w:hAnsi="Calibri" w:cs="Calibri"/>
                <w:b/>
                <w:bCs/>
                <w:noProof/>
              </w:rPr>
              <w:t>Συνεισφορά ΑΠΕ</w:t>
            </w:r>
            <w:r>
              <w:rPr>
                <w:noProof/>
                <w:webHidden/>
              </w:rPr>
              <w:tab/>
            </w:r>
            <w:r>
              <w:rPr>
                <w:noProof/>
                <w:webHidden/>
              </w:rPr>
              <w:fldChar w:fldCharType="begin"/>
            </w:r>
            <w:r>
              <w:rPr>
                <w:noProof/>
                <w:webHidden/>
              </w:rPr>
              <w:instrText xml:space="preserve"> PAGEREF _Toc202800718 \h </w:instrText>
            </w:r>
            <w:r>
              <w:rPr>
                <w:noProof/>
                <w:webHidden/>
              </w:rPr>
            </w:r>
            <w:r>
              <w:rPr>
                <w:noProof/>
                <w:webHidden/>
              </w:rPr>
              <w:fldChar w:fldCharType="separate"/>
            </w:r>
            <w:r>
              <w:rPr>
                <w:noProof/>
                <w:webHidden/>
              </w:rPr>
              <w:t>33</w:t>
            </w:r>
            <w:r>
              <w:rPr>
                <w:noProof/>
                <w:webHidden/>
              </w:rPr>
              <w:fldChar w:fldCharType="end"/>
            </w:r>
          </w:hyperlink>
        </w:p>
        <w:p w14:paraId="2AEEE213" w14:textId="25EFE2D7"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19" w:history="1">
            <w:r w:rsidRPr="008A695C">
              <w:rPr>
                <w:rStyle w:val="-"/>
                <w:rFonts w:ascii="Calibri" w:hAnsi="Calibri" w:cs="Calibri"/>
                <w:b/>
                <w:bCs/>
                <w:noProof/>
              </w:rPr>
              <w:t>2.7.</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Μέση ετήσια κατανάλωση με βάση τα Π.Ε.Α.</w:t>
            </w:r>
            <w:r>
              <w:rPr>
                <w:noProof/>
                <w:webHidden/>
              </w:rPr>
              <w:tab/>
            </w:r>
            <w:r>
              <w:rPr>
                <w:noProof/>
                <w:webHidden/>
              </w:rPr>
              <w:fldChar w:fldCharType="begin"/>
            </w:r>
            <w:r>
              <w:rPr>
                <w:noProof/>
                <w:webHidden/>
              </w:rPr>
              <w:instrText xml:space="preserve"> PAGEREF _Toc202800719 \h </w:instrText>
            </w:r>
            <w:r>
              <w:rPr>
                <w:noProof/>
                <w:webHidden/>
              </w:rPr>
            </w:r>
            <w:r>
              <w:rPr>
                <w:noProof/>
                <w:webHidden/>
              </w:rPr>
              <w:fldChar w:fldCharType="separate"/>
            </w:r>
            <w:r>
              <w:rPr>
                <w:noProof/>
                <w:webHidden/>
              </w:rPr>
              <w:t>34</w:t>
            </w:r>
            <w:r>
              <w:rPr>
                <w:noProof/>
                <w:webHidden/>
              </w:rPr>
              <w:fldChar w:fldCharType="end"/>
            </w:r>
          </w:hyperlink>
        </w:p>
        <w:p w14:paraId="2963B36B" w14:textId="280A2579"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20" w:history="1">
            <w:r w:rsidRPr="008A695C">
              <w:rPr>
                <w:rStyle w:val="-"/>
                <w:rFonts w:ascii="Calibri" w:hAnsi="Calibri" w:cs="Calibri"/>
                <w:b/>
                <w:bCs/>
                <w:noProof/>
              </w:rPr>
              <w:t>2.8.</w:t>
            </w:r>
            <w:r>
              <w:rPr>
                <w:rFonts w:eastAsiaTheme="minorEastAsia"/>
                <w:noProof/>
                <w:kern w:val="2"/>
                <w:sz w:val="24"/>
                <w:szCs w:val="24"/>
                <w:lang w:eastAsia="el-GR"/>
                <w14:ligatures w14:val="standardContextual"/>
              </w:rPr>
              <w:tab/>
            </w:r>
            <w:r w:rsidRPr="008A695C">
              <w:rPr>
                <w:rStyle w:val="-"/>
                <w:rFonts w:ascii="Calibri" w:hAnsi="Calibri" w:cs="Calibri"/>
                <w:b/>
                <w:bCs/>
                <w:noProof/>
              </w:rPr>
              <w:t>Κτήρια με τις χειρότερες επιδόσεις</w:t>
            </w:r>
            <w:r>
              <w:rPr>
                <w:noProof/>
                <w:webHidden/>
              </w:rPr>
              <w:tab/>
            </w:r>
            <w:r>
              <w:rPr>
                <w:noProof/>
                <w:webHidden/>
              </w:rPr>
              <w:fldChar w:fldCharType="begin"/>
            </w:r>
            <w:r>
              <w:rPr>
                <w:noProof/>
                <w:webHidden/>
              </w:rPr>
              <w:instrText xml:space="preserve"> PAGEREF _Toc202800720 \h </w:instrText>
            </w:r>
            <w:r>
              <w:rPr>
                <w:noProof/>
                <w:webHidden/>
              </w:rPr>
            </w:r>
            <w:r>
              <w:rPr>
                <w:noProof/>
                <w:webHidden/>
              </w:rPr>
              <w:fldChar w:fldCharType="separate"/>
            </w:r>
            <w:r>
              <w:rPr>
                <w:noProof/>
                <w:webHidden/>
              </w:rPr>
              <w:t>35</w:t>
            </w:r>
            <w:r>
              <w:rPr>
                <w:noProof/>
                <w:webHidden/>
              </w:rPr>
              <w:fldChar w:fldCharType="end"/>
            </w:r>
          </w:hyperlink>
        </w:p>
        <w:p w14:paraId="70E6D268" w14:textId="14A0BAAF"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21" w:history="1">
            <w:r w:rsidRPr="008A695C">
              <w:rPr>
                <w:rStyle w:val="-"/>
                <w:rFonts w:ascii="Calibri" w:hAnsi="Calibri" w:cs="Calibri"/>
                <w:b/>
                <w:bCs/>
                <w:noProof/>
              </w:rPr>
              <w:t>2.9.</w:t>
            </w:r>
            <w:r>
              <w:rPr>
                <w:rFonts w:eastAsiaTheme="minorEastAsia"/>
                <w:noProof/>
                <w:kern w:val="2"/>
                <w:sz w:val="24"/>
                <w:szCs w:val="24"/>
                <w:lang w:eastAsia="el-GR"/>
                <w14:ligatures w14:val="standardContextual"/>
              </w:rPr>
              <w:tab/>
            </w:r>
            <w:r w:rsidRPr="008A695C">
              <w:rPr>
                <w:rStyle w:val="-"/>
                <w:rFonts w:ascii="Calibri" w:hAnsi="Calibri" w:cs="Calibri"/>
                <w:b/>
                <w:bCs/>
                <w:noProof/>
              </w:rPr>
              <w:t>Εμπόδια στη λήψη επενδυτικής απόφασης ενεργειακής  αναβάθμισης κτιρίου</w:t>
            </w:r>
            <w:r>
              <w:rPr>
                <w:noProof/>
                <w:webHidden/>
              </w:rPr>
              <w:tab/>
            </w:r>
            <w:r>
              <w:rPr>
                <w:noProof/>
                <w:webHidden/>
              </w:rPr>
              <w:fldChar w:fldCharType="begin"/>
            </w:r>
            <w:r>
              <w:rPr>
                <w:noProof/>
                <w:webHidden/>
              </w:rPr>
              <w:instrText xml:space="preserve"> PAGEREF _Toc202800721 \h </w:instrText>
            </w:r>
            <w:r>
              <w:rPr>
                <w:noProof/>
                <w:webHidden/>
              </w:rPr>
            </w:r>
            <w:r>
              <w:rPr>
                <w:noProof/>
                <w:webHidden/>
              </w:rPr>
              <w:fldChar w:fldCharType="separate"/>
            </w:r>
            <w:r>
              <w:rPr>
                <w:noProof/>
                <w:webHidden/>
              </w:rPr>
              <w:t>36</w:t>
            </w:r>
            <w:r>
              <w:rPr>
                <w:noProof/>
                <w:webHidden/>
              </w:rPr>
              <w:fldChar w:fldCharType="end"/>
            </w:r>
          </w:hyperlink>
        </w:p>
        <w:p w14:paraId="6222C502" w14:textId="62CD9168"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22" w:history="1">
            <w:r w:rsidRPr="008A695C">
              <w:rPr>
                <w:rStyle w:val="-"/>
                <w:rFonts w:ascii="Calibri" w:hAnsi="Calibri" w:cs="Calibri"/>
                <w:b/>
                <w:bCs/>
                <w:noProof/>
              </w:rPr>
              <w:t>2.10.</w:t>
            </w:r>
            <w:r>
              <w:rPr>
                <w:rFonts w:eastAsiaTheme="minorEastAsia"/>
                <w:noProof/>
                <w:kern w:val="2"/>
                <w:sz w:val="24"/>
                <w:szCs w:val="24"/>
                <w:lang w:eastAsia="el-GR"/>
                <w14:ligatures w14:val="standardContextual"/>
              </w:rPr>
              <w:tab/>
            </w:r>
            <w:r w:rsidRPr="008A695C">
              <w:rPr>
                <w:rStyle w:val="-"/>
                <w:rFonts w:ascii="Calibri" w:hAnsi="Calibri" w:cs="Calibri"/>
                <w:b/>
                <w:bCs/>
                <w:noProof/>
              </w:rPr>
              <w:t>Επισκόπηση των επαγγελματικών δεξιοτήτων</w:t>
            </w:r>
            <w:r>
              <w:rPr>
                <w:noProof/>
                <w:webHidden/>
              </w:rPr>
              <w:tab/>
            </w:r>
            <w:r>
              <w:rPr>
                <w:noProof/>
                <w:webHidden/>
              </w:rPr>
              <w:fldChar w:fldCharType="begin"/>
            </w:r>
            <w:r>
              <w:rPr>
                <w:noProof/>
                <w:webHidden/>
              </w:rPr>
              <w:instrText xml:space="preserve"> PAGEREF _Toc202800722 \h </w:instrText>
            </w:r>
            <w:r>
              <w:rPr>
                <w:noProof/>
                <w:webHidden/>
              </w:rPr>
            </w:r>
            <w:r>
              <w:rPr>
                <w:noProof/>
                <w:webHidden/>
              </w:rPr>
              <w:fldChar w:fldCharType="separate"/>
            </w:r>
            <w:r>
              <w:rPr>
                <w:noProof/>
                <w:webHidden/>
              </w:rPr>
              <w:t>37</w:t>
            </w:r>
            <w:r>
              <w:rPr>
                <w:noProof/>
                <w:webHidden/>
              </w:rPr>
              <w:fldChar w:fldCharType="end"/>
            </w:r>
          </w:hyperlink>
        </w:p>
        <w:p w14:paraId="6AECC6D9" w14:textId="37942153"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23" w:history="1">
            <w:r w:rsidRPr="008A695C">
              <w:rPr>
                <w:rStyle w:val="-"/>
                <w:rFonts w:ascii="Times New Roman" w:hAnsi="Times New Roman" w:cs="Times New Roman"/>
                <w:b/>
                <w:bCs/>
                <w:noProof/>
              </w:rPr>
              <w:t>3.</w:t>
            </w:r>
            <w:r>
              <w:rPr>
                <w:rFonts w:eastAsiaTheme="minorEastAsia"/>
                <w:noProof/>
                <w:kern w:val="2"/>
                <w:sz w:val="24"/>
                <w:szCs w:val="24"/>
                <w:lang w:eastAsia="el-GR"/>
                <w14:ligatures w14:val="standardContextual"/>
              </w:rPr>
              <w:tab/>
            </w:r>
            <w:r w:rsidRPr="008A695C">
              <w:rPr>
                <w:rStyle w:val="-"/>
                <w:rFonts w:ascii="Calibri" w:hAnsi="Calibri" w:cs="Calibri"/>
                <w:b/>
                <w:bCs/>
                <w:noProof/>
              </w:rPr>
              <w:t>Σενάρια μακροχρόνιας στρατηγικής</w:t>
            </w:r>
            <w:r>
              <w:rPr>
                <w:noProof/>
                <w:webHidden/>
              </w:rPr>
              <w:tab/>
            </w:r>
            <w:r>
              <w:rPr>
                <w:noProof/>
                <w:webHidden/>
              </w:rPr>
              <w:fldChar w:fldCharType="begin"/>
            </w:r>
            <w:r>
              <w:rPr>
                <w:noProof/>
                <w:webHidden/>
              </w:rPr>
              <w:instrText xml:space="preserve"> PAGEREF _Toc202800723 \h </w:instrText>
            </w:r>
            <w:r>
              <w:rPr>
                <w:noProof/>
                <w:webHidden/>
              </w:rPr>
            </w:r>
            <w:r>
              <w:rPr>
                <w:noProof/>
                <w:webHidden/>
              </w:rPr>
              <w:fldChar w:fldCharType="separate"/>
            </w:r>
            <w:r>
              <w:rPr>
                <w:noProof/>
                <w:webHidden/>
              </w:rPr>
              <w:t>39</w:t>
            </w:r>
            <w:r>
              <w:rPr>
                <w:noProof/>
                <w:webHidden/>
              </w:rPr>
              <w:fldChar w:fldCharType="end"/>
            </w:r>
          </w:hyperlink>
        </w:p>
        <w:p w14:paraId="18956CF8" w14:textId="530BA523"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24" w:history="1">
            <w:r w:rsidRPr="008A695C">
              <w:rPr>
                <w:rStyle w:val="-"/>
                <w:rFonts w:ascii="Calibri" w:hAnsi="Calibri" w:cs="Calibri"/>
                <w:b/>
                <w:bCs/>
                <w:noProof/>
              </w:rPr>
              <w:t>3.1.</w:t>
            </w:r>
            <w:r>
              <w:rPr>
                <w:rFonts w:eastAsiaTheme="minorEastAsia"/>
                <w:noProof/>
                <w:kern w:val="2"/>
                <w:sz w:val="24"/>
                <w:szCs w:val="24"/>
                <w:lang w:eastAsia="el-GR"/>
                <w14:ligatures w14:val="standardContextual"/>
              </w:rPr>
              <w:tab/>
            </w:r>
            <w:r w:rsidRPr="008A695C">
              <w:rPr>
                <w:rStyle w:val="-"/>
                <w:rFonts w:ascii="Calibri" w:hAnsi="Calibri" w:cs="Calibri"/>
                <w:b/>
                <w:bCs/>
                <w:noProof/>
              </w:rPr>
              <w:t>Μεθοδολογικό πλαίσιο ανάλυσης σεναρίου εξέλιξης</w:t>
            </w:r>
            <w:r>
              <w:rPr>
                <w:noProof/>
                <w:webHidden/>
              </w:rPr>
              <w:tab/>
            </w:r>
            <w:r>
              <w:rPr>
                <w:noProof/>
                <w:webHidden/>
              </w:rPr>
              <w:fldChar w:fldCharType="begin"/>
            </w:r>
            <w:r>
              <w:rPr>
                <w:noProof/>
                <w:webHidden/>
              </w:rPr>
              <w:instrText xml:space="preserve"> PAGEREF _Toc202800724 \h </w:instrText>
            </w:r>
            <w:r>
              <w:rPr>
                <w:noProof/>
                <w:webHidden/>
              </w:rPr>
            </w:r>
            <w:r>
              <w:rPr>
                <w:noProof/>
                <w:webHidden/>
              </w:rPr>
              <w:fldChar w:fldCharType="separate"/>
            </w:r>
            <w:r>
              <w:rPr>
                <w:noProof/>
                <w:webHidden/>
              </w:rPr>
              <w:t>39</w:t>
            </w:r>
            <w:r>
              <w:rPr>
                <w:noProof/>
                <w:webHidden/>
              </w:rPr>
              <w:fldChar w:fldCharType="end"/>
            </w:r>
          </w:hyperlink>
        </w:p>
        <w:p w14:paraId="37821C91" w14:textId="09A76DD6"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25" w:history="1">
            <w:r w:rsidRPr="008A695C">
              <w:rPr>
                <w:rStyle w:val="-"/>
                <w:rFonts w:ascii="Calibri" w:hAnsi="Calibri" w:cs="Calibri"/>
                <w:b/>
                <w:bCs/>
                <w:noProof/>
              </w:rPr>
              <w:t>3.2.</w:t>
            </w:r>
            <w:r>
              <w:rPr>
                <w:rFonts w:eastAsiaTheme="minorEastAsia"/>
                <w:noProof/>
                <w:kern w:val="2"/>
                <w:sz w:val="24"/>
                <w:szCs w:val="24"/>
                <w:lang w:eastAsia="el-GR"/>
                <w14:ligatures w14:val="standardContextual"/>
              </w:rPr>
              <w:tab/>
            </w:r>
            <w:r w:rsidRPr="008A695C">
              <w:rPr>
                <w:rStyle w:val="-"/>
                <w:rFonts w:ascii="Calibri" w:hAnsi="Calibri" w:cs="Calibri"/>
                <w:b/>
                <w:bCs/>
                <w:noProof/>
              </w:rPr>
              <w:t>Εφαρμογή μεθοδολογικής προσέγγισης στον οικιακό τομέα</w:t>
            </w:r>
            <w:r>
              <w:rPr>
                <w:noProof/>
                <w:webHidden/>
              </w:rPr>
              <w:tab/>
            </w:r>
            <w:r>
              <w:rPr>
                <w:noProof/>
                <w:webHidden/>
              </w:rPr>
              <w:fldChar w:fldCharType="begin"/>
            </w:r>
            <w:r>
              <w:rPr>
                <w:noProof/>
                <w:webHidden/>
              </w:rPr>
              <w:instrText xml:space="preserve"> PAGEREF _Toc202800725 \h </w:instrText>
            </w:r>
            <w:r>
              <w:rPr>
                <w:noProof/>
                <w:webHidden/>
              </w:rPr>
            </w:r>
            <w:r>
              <w:rPr>
                <w:noProof/>
                <w:webHidden/>
              </w:rPr>
              <w:fldChar w:fldCharType="separate"/>
            </w:r>
            <w:r>
              <w:rPr>
                <w:noProof/>
                <w:webHidden/>
              </w:rPr>
              <w:t>45</w:t>
            </w:r>
            <w:r>
              <w:rPr>
                <w:noProof/>
                <w:webHidden/>
              </w:rPr>
              <w:fldChar w:fldCharType="end"/>
            </w:r>
          </w:hyperlink>
        </w:p>
        <w:p w14:paraId="158EC28A" w14:textId="248130A1"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26" w:history="1">
            <w:r w:rsidRPr="008A695C">
              <w:rPr>
                <w:rStyle w:val="-"/>
                <w:rFonts w:ascii="Calibri" w:hAnsi="Calibri" w:cs="Calibri"/>
                <w:b/>
                <w:bCs/>
                <w:noProof/>
              </w:rPr>
              <w:t>3.2.1.</w:t>
            </w:r>
            <w:r>
              <w:rPr>
                <w:rFonts w:eastAsiaTheme="minorEastAsia"/>
                <w:noProof/>
                <w:kern w:val="2"/>
                <w:sz w:val="24"/>
                <w:szCs w:val="24"/>
                <w:lang w:eastAsia="el-GR"/>
                <w14:ligatures w14:val="standardContextual"/>
              </w:rPr>
              <w:tab/>
            </w:r>
            <w:r w:rsidRPr="008A695C">
              <w:rPr>
                <w:rStyle w:val="-"/>
                <w:rFonts w:ascii="Calibri" w:hAnsi="Calibri" w:cs="Calibri"/>
                <w:b/>
                <w:bCs/>
                <w:noProof/>
              </w:rPr>
              <w:t>Αποτελέσματα μεθοδολογικής προσέγγισης στον οικιακό τομέα</w:t>
            </w:r>
            <w:r>
              <w:rPr>
                <w:noProof/>
                <w:webHidden/>
              </w:rPr>
              <w:tab/>
            </w:r>
            <w:r>
              <w:rPr>
                <w:noProof/>
                <w:webHidden/>
              </w:rPr>
              <w:fldChar w:fldCharType="begin"/>
            </w:r>
            <w:r>
              <w:rPr>
                <w:noProof/>
                <w:webHidden/>
              </w:rPr>
              <w:instrText xml:space="preserve"> PAGEREF _Toc202800726 \h </w:instrText>
            </w:r>
            <w:r>
              <w:rPr>
                <w:noProof/>
                <w:webHidden/>
              </w:rPr>
            </w:r>
            <w:r>
              <w:rPr>
                <w:noProof/>
                <w:webHidden/>
              </w:rPr>
              <w:fldChar w:fldCharType="separate"/>
            </w:r>
            <w:r>
              <w:rPr>
                <w:noProof/>
                <w:webHidden/>
              </w:rPr>
              <w:t>55</w:t>
            </w:r>
            <w:r>
              <w:rPr>
                <w:noProof/>
                <w:webHidden/>
              </w:rPr>
              <w:fldChar w:fldCharType="end"/>
            </w:r>
          </w:hyperlink>
        </w:p>
        <w:p w14:paraId="20C9F623" w14:textId="4AD4149B"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27" w:history="1">
            <w:r w:rsidRPr="008A695C">
              <w:rPr>
                <w:rStyle w:val="-"/>
                <w:rFonts w:ascii="Calibri" w:hAnsi="Calibri" w:cs="Calibri"/>
                <w:b/>
                <w:bCs/>
                <w:noProof/>
              </w:rPr>
              <w:t>3.3.</w:t>
            </w:r>
            <w:r>
              <w:rPr>
                <w:rFonts w:eastAsiaTheme="minorEastAsia"/>
                <w:noProof/>
                <w:kern w:val="2"/>
                <w:sz w:val="24"/>
                <w:szCs w:val="24"/>
                <w:lang w:eastAsia="el-GR"/>
                <w14:ligatures w14:val="standardContextual"/>
              </w:rPr>
              <w:tab/>
            </w:r>
            <w:r w:rsidRPr="008A695C">
              <w:rPr>
                <w:rStyle w:val="-"/>
                <w:rFonts w:ascii="Calibri" w:hAnsi="Calibri" w:cs="Calibri"/>
                <w:b/>
                <w:bCs/>
                <w:noProof/>
              </w:rPr>
              <w:t>Εφαρμογή μεθοδολογικής προσέγγισης στον τριτογενή τομέα</w:t>
            </w:r>
            <w:r>
              <w:rPr>
                <w:noProof/>
                <w:webHidden/>
              </w:rPr>
              <w:tab/>
            </w:r>
            <w:r>
              <w:rPr>
                <w:noProof/>
                <w:webHidden/>
              </w:rPr>
              <w:fldChar w:fldCharType="begin"/>
            </w:r>
            <w:r>
              <w:rPr>
                <w:noProof/>
                <w:webHidden/>
              </w:rPr>
              <w:instrText xml:space="preserve"> PAGEREF _Toc202800727 \h </w:instrText>
            </w:r>
            <w:r>
              <w:rPr>
                <w:noProof/>
                <w:webHidden/>
              </w:rPr>
            </w:r>
            <w:r>
              <w:rPr>
                <w:noProof/>
                <w:webHidden/>
              </w:rPr>
              <w:fldChar w:fldCharType="separate"/>
            </w:r>
            <w:r>
              <w:rPr>
                <w:noProof/>
                <w:webHidden/>
              </w:rPr>
              <w:t>66</w:t>
            </w:r>
            <w:r>
              <w:rPr>
                <w:noProof/>
                <w:webHidden/>
              </w:rPr>
              <w:fldChar w:fldCharType="end"/>
            </w:r>
          </w:hyperlink>
        </w:p>
        <w:p w14:paraId="7EF4538F" w14:textId="12B52CBD"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28" w:history="1">
            <w:r w:rsidRPr="008A695C">
              <w:rPr>
                <w:rStyle w:val="-"/>
                <w:rFonts w:ascii="Calibri" w:hAnsi="Calibri" w:cs="Calibri"/>
                <w:b/>
                <w:bCs/>
                <w:noProof/>
              </w:rPr>
              <w:t>3.3.1.</w:t>
            </w:r>
            <w:r>
              <w:rPr>
                <w:rFonts w:eastAsiaTheme="minorEastAsia"/>
                <w:noProof/>
                <w:kern w:val="2"/>
                <w:sz w:val="24"/>
                <w:szCs w:val="24"/>
                <w:lang w:eastAsia="el-GR"/>
                <w14:ligatures w14:val="standardContextual"/>
              </w:rPr>
              <w:tab/>
            </w:r>
            <w:r w:rsidRPr="008A695C">
              <w:rPr>
                <w:rStyle w:val="-"/>
                <w:rFonts w:ascii="Calibri" w:hAnsi="Calibri" w:cs="Calibri"/>
                <w:b/>
                <w:bCs/>
                <w:noProof/>
              </w:rPr>
              <w:t>Αποτελέσματα μεθοδολογικής προσέγγισης στον τριτογενή τομέα</w:t>
            </w:r>
            <w:r>
              <w:rPr>
                <w:noProof/>
                <w:webHidden/>
              </w:rPr>
              <w:tab/>
            </w:r>
            <w:r>
              <w:rPr>
                <w:noProof/>
                <w:webHidden/>
              </w:rPr>
              <w:fldChar w:fldCharType="begin"/>
            </w:r>
            <w:r>
              <w:rPr>
                <w:noProof/>
                <w:webHidden/>
              </w:rPr>
              <w:instrText xml:space="preserve"> PAGEREF _Toc202800728 \h </w:instrText>
            </w:r>
            <w:r>
              <w:rPr>
                <w:noProof/>
                <w:webHidden/>
              </w:rPr>
            </w:r>
            <w:r>
              <w:rPr>
                <w:noProof/>
                <w:webHidden/>
              </w:rPr>
              <w:fldChar w:fldCharType="separate"/>
            </w:r>
            <w:r>
              <w:rPr>
                <w:noProof/>
                <w:webHidden/>
              </w:rPr>
              <w:t>67</w:t>
            </w:r>
            <w:r>
              <w:rPr>
                <w:noProof/>
                <w:webHidden/>
              </w:rPr>
              <w:fldChar w:fldCharType="end"/>
            </w:r>
          </w:hyperlink>
        </w:p>
        <w:p w14:paraId="7E3693A6" w14:textId="541D5B75"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29" w:history="1">
            <w:r w:rsidRPr="008A695C">
              <w:rPr>
                <w:rStyle w:val="-"/>
                <w:rFonts w:ascii="Times New Roman" w:hAnsi="Times New Roman" w:cs="Times New Roman"/>
                <w:b/>
                <w:bCs/>
                <w:noProof/>
              </w:rPr>
              <w:t>4.</w:t>
            </w:r>
            <w:r>
              <w:rPr>
                <w:rFonts w:eastAsiaTheme="minorEastAsia"/>
                <w:noProof/>
                <w:kern w:val="2"/>
                <w:sz w:val="24"/>
                <w:szCs w:val="24"/>
                <w:lang w:eastAsia="el-GR"/>
                <w14:ligatures w14:val="standardContextual"/>
              </w:rPr>
              <w:tab/>
            </w:r>
            <w:r w:rsidRPr="008A695C">
              <w:rPr>
                <w:rStyle w:val="-"/>
                <w:rFonts w:ascii="Calibri" w:hAnsi="Calibri" w:cs="Calibri"/>
                <w:b/>
                <w:bCs/>
                <w:noProof/>
              </w:rPr>
              <w:t>Περιγραφή νέων μέτρων και πολιτικών</w:t>
            </w:r>
            <w:r>
              <w:rPr>
                <w:noProof/>
                <w:webHidden/>
              </w:rPr>
              <w:tab/>
            </w:r>
            <w:r>
              <w:rPr>
                <w:noProof/>
                <w:webHidden/>
              </w:rPr>
              <w:fldChar w:fldCharType="begin"/>
            </w:r>
            <w:r>
              <w:rPr>
                <w:noProof/>
                <w:webHidden/>
              </w:rPr>
              <w:instrText xml:space="preserve"> PAGEREF _Toc202800729 \h </w:instrText>
            </w:r>
            <w:r>
              <w:rPr>
                <w:noProof/>
                <w:webHidden/>
              </w:rPr>
            </w:r>
            <w:r>
              <w:rPr>
                <w:noProof/>
                <w:webHidden/>
              </w:rPr>
              <w:fldChar w:fldCharType="separate"/>
            </w:r>
            <w:r>
              <w:rPr>
                <w:noProof/>
                <w:webHidden/>
              </w:rPr>
              <w:t>71</w:t>
            </w:r>
            <w:r>
              <w:rPr>
                <w:noProof/>
                <w:webHidden/>
              </w:rPr>
              <w:fldChar w:fldCharType="end"/>
            </w:r>
          </w:hyperlink>
        </w:p>
        <w:p w14:paraId="0ECB4D81" w14:textId="14E24386"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0" w:history="1">
            <w:r w:rsidRPr="008A695C">
              <w:rPr>
                <w:rStyle w:val="-"/>
                <w:rFonts w:ascii="Calibri" w:hAnsi="Calibri" w:cs="Calibri"/>
                <w:b/>
                <w:bCs/>
                <w:noProof/>
              </w:rPr>
              <w:t>4.1.1.</w:t>
            </w:r>
            <w:r>
              <w:rPr>
                <w:rFonts w:eastAsiaTheme="minorEastAsia"/>
                <w:noProof/>
                <w:kern w:val="2"/>
                <w:sz w:val="24"/>
                <w:szCs w:val="24"/>
                <w:lang w:eastAsia="el-GR"/>
                <w14:ligatures w14:val="standardContextual"/>
              </w:rPr>
              <w:tab/>
            </w:r>
            <w:r w:rsidRPr="008A695C">
              <w:rPr>
                <w:rStyle w:val="-"/>
                <w:rFonts w:ascii="Calibri" w:hAnsi="Calibri" w:cs="Calibri"/>
                <w:b/>
                <w:bCs/>
                <w:noProof/>
              </w:rPr>
              <w:t>Κανονιστικά μέτρα</w:t>
            </w:r>
            <w:r>
              <w:rPr>
                <w:noProof/>
                <w:webHidden/>
              </w:rPr>
              <w:tab/>
            </w:r>
            <w:r>
              <w:rPr>
                <w:noProof/>
                <w:webHidden/>
              </w:rPr>
              <w:fldChar w:fldCharType="begin"/>
            </w:r>
            <w:r>
              <w:rPr>
                <w:noProof/>
                <w:webHidden/>
              </w:rPr>
              <w:instrText xml:space="preserve"> PAGEREF _Toc202800730 \h </w:instrText>
            </w:r>
            <w:r>
              <w:rPr>
                <w:noProof/>
                <w:webHidden/>
              </w:rPr>
            </w:r>
            <w:r>
              <w:rPr>
                <w:noProof/>
                <w:webHidden/>
              </w:rPr>
              <w:fldChar w:fldCharType="separate"/>
            </w:r>
            <w:r>
              <w:rPr>
                <w:noProof/>
                <w:webHidden/>
              </w:rPr>
              <w:t>71</w:t>
            </w:r>
            <w:r>
              <w:rPr>
                <w:noProof/>
                <w:webHidden/>
              </w:rPr>
              <w:fldChar w:fldCharType="end"/>
            </w:r>
          </w:hyperlink>
        </w:p>
        <w:p w14:paraId="28690DA1" w14:textId="405923C2"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1" w:history="1">
            <w:r w:rsidRPr="008A695C">
              <w:rPr>
                <w:rStyle w:val="-"/>
                <w:rFonts w:ascii="Calibri" w:hAnsi="Calibri" w:cs="Calibri"/>
                <w:b/>
                <w:bCs/>
                <w:noProof/>
              </w:rPr>
              <w:t>4.1.2.</w:t>
            </w:r>
            <w:r>
              <w:rPr>
                <w:rFonts w:eastAsiaTheme="minorEastAsia"/>
                <w:noProof/>
                <w:kern w:val="2"/>
                <w:sz w:val="24"/>
                <w:szCs w:val="24"/>
                <w:lang w:eastAsia="el-GR"/>
                <w14:ligatures w14:val="standardContextual"/>
              </w:rPr>
              <w:tab/>
            </w:r>
            <w:r w:rsidRPr="008A695C">
              <w:rPr>
                <w:rStyle w:val="-"/>
                <w:rFonts w:ascii="Calibri" w:hAnsi="Calibri" w:cs="Calibri"/>
                <w:b/>
                <w:bCs/>
                <w:noProof/>
              </w:rPr>
              <w:t>Οικονομικά μέτρα</w:t>
            </w:r>
            <w:r>
              <w:rPr>
                <w:noProof/>
                <w:webHidden/>
              </w:rPr>
              <w:tab/>
            </w:r>
            <w:r>
              <w:rPr>
                <w:noProof/>
                <w:webHidden/>
              </w:rPr>
              <w:fldChar w:fldCharType="begin"/>
            </w:r>
            <w:r>
              <w:rPr>
                <w:noProof/>
                <w:webHidden/>
              </w:rPr>
              <w:instrText xml:space="preserve"> PAGEREF _Toc202800731 \h </w:instrText>
            </w:r>
            <w:r>
              <w:rPr>
                <w:noProof/>
                <w:webHidden/>
              </w:rPr>
            </w:r>
            <w:r>
              <w:rPr>
                <w:noProof/>
                <w:webHidden/>
              </w:rPr>
              <w:fldChar w:fldCharType="separate"/>
            </w:r>
            <w:r>
              <w:rPr>
                <w:noProof/>
                <w:webHidden/>
              </w:rPr>
              <w:t>75</w:t>
            </w:r>
            <w:r>
              <w:rPr>
                <w:noProof/>
                <w:webHidden/>
              </w:rPr>
              <w:fldChar w:fldCharType="end"/>
            </w:r>
          </w:hyperlink>
        </w:p>
        <w:p w14:paraId="613CA311" w14:textId="22ADFD6E"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2" w:history="1">
            <w:r w:rsidRPr="008A695C">
              <w:rPr>
                <w:rStyle w:val="-"/>
                <w:rFonts w:ascii="Calibri" w:hAnsi="Calibri" w:cs="Calibri"/>
                <w:b/>
                <w:bCs/>
                <w:noProof/>
              </w:rPr>
              <w:t>4.1.3.</w:t>
            </w:r>
            <w:r>
              <w:rPr>
                <w:rFonts w:eastAsiaTheme="minorEastAsia"/>
                <w:noProof/>
                <w:kern w:val="2"/>
                <w:sz w:val="24"/>
                <w:szCs w:val="24"/>
                <w:lang w:eastAsia="el-GR"/>
                <w14:ligatures w14:val="standardContextual"/>
              </w:rPr>
              <w:tab/>
            </w:r>
            <w:r w:rsidRPr="008A695C">
              <w:rPr>
                <w:rStyle w:val="-"/>
                <w:rFonts w:ascii="Calibri" w:hAnsi="Calibri" w:cs="Calibri"/>
                <w:b/>
                <w:bCs/>
                <w:noProof/>
              </w:rPr>
              <w:t>Στόχοι, ορόσημα, μέτρα για τη στήριξη της σταδιακής κατάργησης της άμεσης χρήσης ορυκτών καυσίμων στα κτίρια</w:t>
            </w:r>
            <w:r>
              <w:rPr>
                <w:noProof/>
                <w:webHidden/>
              </w:rPr>
              <w:tab/>
            </w:r>
            <w:r>
              <w:rPr>
                <w:noProof/>
                <w:webHidden/>
              </w:rPr>
              <w:fldChar w:fldCharType="begin"/>
            </w:r>
            <w:r>
              <w:rPr>
                <w:noProof/>
                <w:webHidden/>
              </w:rPr>
              <w:instrText xml:space="preserve"> PAGEREF _Toc202800732 \h </w:instrText>
            </w:r>
            <w:r>
              <w:rPr>
                <w:noProof/>
                <w:webHidden/>
              </w:rPr>
            </w:r>
            <w:r>
              <w:rPr>
                <w:noProof/>
                <w:webHidden/>
              </w:rPr>
              <w:fldChar w:fldCharType="separate"/>
            </w:r>
            <w:r>
              <w:rPr>
                <w:noProof/>
                <w:webHidden/>
              </w:rPr>
              <w:t>82</w:t>
            </w:r>
            <w:r>
              <w:rPr>
                <w:noProof/>
                <w:webHidden/>
              </w:rPr>
              <w:fldChar w:fldCharType="end"/>
            </w:r>
          </w:hyperlink>
        </w:p>
        <w:p w14:paraId="6E48AB40" w14:textId="3D49B903"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3" w:history="1">
            <w:r w:rsidRPr="008A695C">
              <w:rPr>
                <w:rStyle w:val="-"/>
                <w:rFonts w:ascii="Calibri" w:hAnsi="Calibri" w:cs="Calibri"/>
                <w:b/>
                <w:bCs/>
                <w:noProof/>
              </w:rPr>
              <w:t>4.1.4.</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Μέτρα και πολιτικές για την καταπολέμηση της ενεργειακής φτώχειας</w:t>
            </w:r>
            <w:r>
              <w:rPr>
                <w:noProof/>
                <w:webHidden/>
              </w:rPr>
              <w:tab/>
            </w:r>
            <w:r>
              <w:rPr>
                <w:noProof/>
                <w:webHidden/>
              </w:rPr>
              <w:fldChar w:fldCharType="begin"/>
            </w:r>
            <w:r>
              <w:rPr>
                <w:noProof/>
                <w:webHidden/>
              </w:rPr>
              <w:instrText xml:space="preserve"> PAGEREF _Toc202800733 \h </w:instrText>
            </w:r>
            <w:r>
              <w:rPr>
                <w:noProof/>
                <w:webHidden/>
              </w:rPr>
            </w:r>
            <w:r>
              <w:rPr>
                <w:noProof/>
                <w:webHidden/>
              </w:rPr>
              <w:fldChar w:fldCharType="separate"/>
            </w:r>
            <w:r>
              <w:rPr>
                <w:noProof/>
                <w:webHidden/>
              </w:rPr>
              <w:t>83</w:t>
            </w:r>
            <w:r>
              <w:rPr>
                <w:noProof/>
                <w:webHidden/>
              </w:rPr>
              <w:fldChar w:fldCharType="end"/>
            </w:r>
          </w:hyperlink>
        </w:p>
        <w:p w14:paraId="74DE9B8D" w14:textId="7B629D87"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4" w:history="1">
            <w:r w:rsidRPr="008A695C">
              <w:rPr>
                <w:rStyle w:val="-"/>
                <w:rFonts w:ascii="Calibri" w:hAnsi="Calibri" w:cs="Calibri"/>
                <w:b/>
                <w:bCs/>
                <w:noProof/>
              </w:rPr>
              <w:t>4.1.5.</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Μέτρα και πολιτικές για τα δημόσια κτίρια</w:t>
            </w:r>
            <w:r>
              <w:rPr>
                <w:noProof/>
                <w:webHidden/>
              </w:rPr>
              <w:tab/>
            </w:r>
            <w:r>
              <w:rPr>
                <w:noProof/>
                <w:webHidden/>
              </w:rPr>
              <w:fldChar w:fldCharType="begin"/>
            </w:r>
            <w:r>
              <w:rPr>
                <w:noProof/>
                <w:webHidden/>
              </w:rPr>
              <w:instrText xml:space="preserve"> PAGEREF _Toc202800734 \h </w:instrText>
            </w:r>
            <w:r>
              <w:rPr>
                <w:noProof/>
                <w:webHidden/>
              </w:rPr>
            </w:r>
            <w:r>
              <w:rPr>
                <w:noProof/>
                <w:webHidden/>
              </w:rPr>
              <w:fldChar w:fldCharType="separate"/>
            </w:r>
            <w:r>
              <w:rPr>
                <w:noProof/>
                <w:webHidden/>
              </w:rPr>
              <w:t>94</w:t>
            </w:r>
            <w:r>
              <w:rPr>
                <w:noProof/>
                <w:webHidden/>
              </w:rPr>
              <w:fldChar w:fldCharType="end"/>
            </w:r>
          </w:hyperlink>
        </w:p>
        <w:p w14:paraId="1B02603E" w14:textId="34300E6E"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5" w:history="1">
            <w:r w:rsidRPr="008A695C">
              <w:rPr>
                <w:rStyle w:val="-"/>
                <w:rFonts w:ascii="Calibri" w:hAnsi="Calibri" w:cs="Calibri"/>
                <w:b/>
                <w:bCs/>
                <w:noProof/>
              </w:rPr>
              <w:t>4.1.6.</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Μέτρα που αφορούν στην προώθηση της ταυτότητας κτιρίου (renovation passport)</w:t>
            </w:r>
            <w:r>
              <w:rPr>
                <w:noProof/>
                <w:webHidden/>
              </w:rPr>
              <w:tab/>
            </w:r>
            <w:r>
              <w:rPr>
                <w:noProof/>
                <w:webHidden/>
              </w:rPr>
              <w:fldChar w:fldCharType="begin"/>
            </w:r>
            <w:r>
              <w:rPr>
                <w:noProof/>
                <w:webHidden/>
              </w:rPr>
              <w:instrText xml:space="preserve"> PAGEREF _Toc202800735 \h </w:instrText>
            </w:r>
            <w:r>
              <w:rPr>
                <w:noProof/>
                <w:webHidden/>
              </w:rPr>
            </w:r>
            <w:r>
              <w:rPr>
                <w:noProof/>
                <w:webHidden/>
              </w:rPr>
              <w:fldChar w:fldCharType="separate"/>
            </w:r>
            <w:r>
              <w:rPr>
                <w:noProof/>
                <w:webHidden/>
              </w:rPr>
              <w:t>102</w:t>
            </w:r>
            <w:r>
              <w:rPr>
                <w:noProof/>
                <w:webHidden/>
              </w:rPr>
              <w:fldChar w:fldCharType="end"/>
            </w:r>
          </w:hyperlink>
        </w:p>
        <w:p w14:paraId="4532F347" w14:textId="35238D6A"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6" w:history="1">
            <w:r w:rsidRPr="008A695C">
              <w:rPr>
                <w:rStyle w:val="-"/>
                <w:rFonts w:ascii="Calibri" w:hAnsi="Calibri" w:cs="Calibri"/>
                <w:b/>
                <w:bCs/>
                <w:noProof/>
              </w:rPr>
              <w:t>4.1.7.</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Μέτρα για την προώθηση του δείκτη ευφυούς ετοιμότητας κτιρίου (</w:t>
            </w:r>
            <w:r w:rsidRPr="008A695C">
              <w:rPr>
                <w:rStyle w:val="-"/>
                <w:rFonts w:ascii="Calibri" w:hAnsi="Calibri" w:cs="Calibri"/>
                <w:b/>
                <w:bCs/>
                <w:noProof/>
                <w:lang w:val="en-GB"/>
              </w:rPr>
              <w:t>Smart</w:t>
            </w:r>
            <w:r w:rsidRPr="008A695C">
              <w:rPr>
                <w:rStyle w:val="-"/>
                <w:rFonts w:ascii="Calibri" w:hAnsi="Calibri" w:cs="Calibri"/>
                <w:b/>
                <w:bCs/>
                <w:noProof/>
              </w:rPr>
              <w:t xml:space="preserve"> </w:t>
            </w:r>
            <w:r w:rsidRPr="008A695C">
              <w:rPr>
                <w:rStyle w:val="-"/>
                <w:rFonts w:ascii="Calibri" w:hAnsi="Calibri" w:cs="Calibri"/>
                <w:b/>
                <w:bCs/>
                <w:noProof/>
                <w:lang w:val="en-GB"/>
              </w:rPr>
              <w:t>Readiness</w:t>
            </w:r>
            <w:r w:rsidRPr="008A695C">
              <w:rPr>
                <w:rStyle w:val="-"/>
                <w:rFonts w:ascii="Calibri" w:hAnsi="Calibri" w:cs="Calibri"/>
                <w:b/>
                <w:bCs/>
                <w:noProof/>
              </w:rPr>
              <w:t xml:space="preserve"> </w:t>
            </w:r>
            <w:r w:rsidRPr="008A695C">
              <w:rPr>
                <w:rStyle w:val="-"/>
                <w:rFonts w:ascii="Calibri" w:hAnsi="Calibri" w:cs="Calibri"/>
                <w:b/>
                <w:bCs/>
                <w:noProof/>
                <w:lang w:val="en-GB"/>
              </w:rPr>
              <w:t>Indicator</w:t>
            </w:r>
            <w:r w:rsidRPr="008A695C">
              <w:rPr>
                <w:rStyle w:val="-"/>
                <w:rFonts w:ascii="Calibri" w:hAnsi="Calibri" w:cs="Calibri"/>
                <w:b/>
                <w:bCs/>
                <w:noProof/>
              </w:rPr>
              <w:t>)</w:t>
            </w:r>
            <w:r>
              <w:rPr>
                <w:noProof/>
                <w:webHidden/>
              </w:rPr>
              <w:tab/>
            </w:r>
            <w:r>
              <w:rPr>
                <w:noProof/>
                <w:webHidden/>
              </w:rPr>
              <w:fldChar w:fldCharType="begin"/>
            </w:r>
            <w:r>
              <w:rPr>
                <w:noProof/>
                <w:webHidden/>
              </w:rPr>
              <w:instrText xml:space="preserve"> PAGEREF _Toc202800736 \h </w:instrText>
            </w:r>
            <w:r>
              <w:rPr>
                <w:noProof/>
                <w:webHidden/>
              </w:rPr>
            </w:r>
            <w:r>
              <w:rPr>
                <w:noProof/>
                <w:webHidden/>
              </w:rPr>
              <w:fldChar w:fldCharType="separate"/>
            </w:r>
            <w:r>
              <w:rPr>
                <w:noProof/>
                <w:webHidden/>
              </w:rPr>
              <w:t>103</w:t>
            </w:r>
            <w:r>
              <w:rPr>
                <w:noProof/>
                <w:webHidden/>
              </w:rPr>
              <w:fldChar w:fldCharType="end"/>
            </w:r>
          </w:hyperlink>
        </w:p>
        <w:p w14:paraId="4EABD2F1" w14:textId="60C627E9"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7" w:history="1">
            <w:r w:rsidRPr="008A695C">
              <w:rPr>
                <w:rStyle w:val="-"/>
                <w:rFonts w:ascii="Calibri" w:hAnsi="Calibri" w:cs="Calibri"/>
                <w:b/>
                <w:bCs/>
                <w:noProof/>
              </w:rPr>
              <w:t>4.1.9.</w:t>
            </w:r>
            <w:r>
              <w:rPr>
                <w:rFonts w:eastAsiaTheme="minorEastAsia"/>
                <w:noProof/>
                <w:kern w:val="2"/>
                <w:sz w:val="24"/>
                <w:szCs w:val="24"/>
                <w:lang w:eastAsia="el-GR"/>
                <w14:ligatures w14:val="standardContextual"/>
              </w:rPr>
              <w:tab/>
            </w:r>
            <w:r w:rsidRPr="008A695C">
              <w:rPr>
                <w:rStyle w:val="-"/>
                <w:rFonts w:ascii="Calibri" w:hAnsi="Calibri" w:cs="Calibri"/>
                <w:b/>
                <w:bCs/>
                <w:noProof/>
              </w:rPr>
              <w:t>Συνέργειες με θέματα αντισεισμικής θωράκισης κτιρίων</w:t>
            </w:r>
            <w:r>
              <w:rPr>
                <w:noProof/>
                <w:webHidden/>
              </w:rPr>
              <w:tab/>
            </w:r>
            <w:r>
              <w:rPr>
                <w:noProof/>
                <w:webHidden/>
              </w:rPr>
              <w:fldChar w:fldCharType="begin"/>
            </w:r>
            <w:r>
              <w:rPr>
                <w:noProof/>
                <w:webHidden/>
              </w:rPr>
              <w:instrText xml:space="preserve"> PAGEREF _Toc202800737 \h </w:instrText>
            </w:r>
            <w:r>
              <w:rPr>
                <w:noProof/>
                <w:webHidden/>
              </w:rPr>
            </w:r>
            <w:r>
              <w:rPr>
                <w:noProof/>
                <w:webHidden/>
              </w:rPr>
              <w:fldChar w:fldCharType="separate"/>
            </w:r>
            <w:r>
              <w:rPr>
                <w:noProof/>
                <w:webHidden/>
              </w:rPr>
              <w:t>110</w:t>
            </w:r>
            <w:r>
              <w:rPr>
                <w:noProof/>
                <w:webHidden/>
              </w:rPr>
              <w:fldChar w:fldCharType="end"/>
            </w:r>
          </w:hyperlink>
        </w:p>
        <w:p w14:paraId="30C853D3" w14:textId="75BFADE0"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8" w:history="1">
            <w:r w:rsidRPr="008A695C">
              <w:rPr>
                <w:rStyle w:val="-"/>
                <w:rFonts w:ascii="Calibri" w:hAnsi="Calibri" w:cs="Calibri"/>
                <w:b/>
                <w:bCs/>
                <w:noProof/>
              </w:rPr>
              <w:t>4.1.10.</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Μέτρα για την προώθηση των σχεδόν μηδενικής κατανάλωσης κτιρίων</w:t>
            </w:r>
            <w:r>
              <w:rPr>
                <w:noProof/>
                <w:webHidden/>
              </w:rPr>
              <w:tab/>
            </w:r>
            <w:r>
              <w:rPr>
                <w:noProof/>
                <w:webHidden/>
              </w:rPr>
              <w:fldChar w:fldCharType="begin"/>
            </w:r>
            <w:r>
              <w:rPr>
                <w:noProof/>
                <w:webHidden/>
              </w:rPr>
              <w:instrText xml:space="preserve"> PAGEREF _Toc202800738 \h </w:instrText>
            </w:r>
            <w:r>
              <w:rPr>
                <w:noProof/>
                <w:webHidden/>
              </w:rPr>
            </w:r>
            <w:r>
              <w:rPr>
                <w:noProof/>
                <w:webHidden/>
              </w:rPr>
              <w:fldChar w:fldCharType="separate"/>
            </w:r>
            <w:r>
              <w:rPr>
                <w:noProof/>
                <w:webHidden/>
              </w:rPr>
              <w:t>111</w:t>
            </w:r>
            <w:r>
              <w:rPr>
                <w:noProof/>
                <w:webHidden/>
              </w:rPr>
              <w:fldChar w:fldCharType="end"/>
            </w:r>
          </w:hyperlink>
        </w:p>
        <w:p w14:paraId="10448B30" w14:textId="6B55FDC2" w:rsidR="004B7B03" w:rsidRDefault="004B7B03">
          <w:pPr>
            <w:pStyle w:val="10"/>
            <w:tabs>
              <w:tab w:val="left" w:pos="960"/>
              <w:tab w:val="right" w:leader="dot" w:pos="9040"/>
            </w:tabs>
            <w:rPr>
              <w:rFonts w:eastAsiaTheme="minorEastAsia"/>
              <w:noProof/>
              <w:kern w:val="2"/>
              <w:sz w:val="24"/>
              <w:szCs w:val="24"/>
              <w:lang w:eastAsia="el-GR"/>
              <w14:ligatures w14:val="standardContextual"/>
            </w:rPr>
          </w:pPr>
          <w:hyperlink w:anchor="_Toc202800739" w:history="1">
            <w:r w:rsidRPr="008A695C">
              <w:rPr>
                <w:rStyle w:val="-"/>
                <w:rFonts w:ascii="Calibri" w:hAnsi="Calibri" w:cs="Calibri"/>
                <w:b/>
                <w:bCs/>
                <w:noProof/>
              </w:rPr>
              <w:t>4.1.11.</w:t>
            </w:r>
            <w:r>
              <w:rPr>
                <w:rFonts w:eastAsiaTheme="minorEastAsia"/>
                <w:noProof/>
                <w:kern w:val="2"/>
                <w:sz w:val="24"/>
                <w:szCs w:val="24"/>
                <w:lang w:eastAsia="el-GR"/>
                <w14:ligatures w14:val="standardContextual"/>
              </w:rPr>
              <w:tab/>
            </w:r>
            <w:r w:rsidRPr="008A695C">
              <w:rPr>
                <w:rStyle w:val="-"/>
                <w:rFonts w:ascii="Calibri" w:hAnsi="Calibri" w:cs="Calibri"/>
                <w:b/>
                <w:bCs/>
                <w:noProof/>
              </w:rPr>
              <w:t>Μέτρα και πολιτικές για την προώθηση της ανακαίνισης ενοικιαζόμενων κτιρίων</w:t>
            </w:r>
            <w:r>
              <w:rPr>
                <w:noProof/>
                <w:webHidden/>
              </w:rPr>
              <w:tab/>
            </w:r>
            <w:r>
              <w:rPr>
                <w:noProof/>
                <w:webHidden/>
              </w:rPr>
              <w:fldChar w:fldCharType="begin"/>
            </w:r>
            <w:r>
              <w:rPr>
                <w:noProof/>
                <w:webHidden/>
              </w:rPr>
              <w:instrText xml:space="preserve"> PAGEREF _Toc202800739 \h </w:instrText>
            </w:r>
            <w:r>
              <w:rPr>
                <w:noProof/>
                <w:webHidden/>
              </w:rPr>
            </w:r>
            <w:r>
              <w:rPr>
                <w:noProof/>
                <w:webHidden/>
              </w:rPr>
              <w:fldChar w:fldCharType="separate"/>
            </w:r>
            <w:r>
              <w:rPr>
                <w:noProof/>
                <w:webHidden/>
              </w:rPr>
              <w:t>113</w:t>
            </w:r>
            <w:r>
              <w:rPr>
                <w:noProof/>
                <w:webHidden/>
              </w:rPr>
              <w:fldChar w:fldCharType="end"/>
            </w:r>
          </w:hyperlink>
        </w:p>
        <w:p w14:paraId="309C797E" w14:textId="3A9C543C"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40" w:history="1">
            <w:r w:rsidRPr="008A695C">
              <w:rPr>
                <w:rStyle w:val="-"/>
                <w:rFonts w:ascii="Times New Roman" w:hAnsi="Times New Roman" w:cs="Times New Roman"/>
                <w:b/>
                <w:bCs/>
                <w:noProof/>
              </w:rPr>
              <w:t>5.</w:t>
            </w:r>
            <w:r>
              <w:rPr>
                <w:rFonts w:eastAsiaTheme="minorEastAsia"/>
                <w:noProof/>
                <w:kern w:val="2"/>
                <w:sz w:val="24"/>
                <w:szCs w:val="24"/>
                <w:lang w:eastAsia="el-GR"/>
                <w14:ligatures w14:val="standardContextual"/>
              </w:rPr>
              <w:tab/>
            </w:r>
            <w:r w:rsidRPr="008A695C">
              <w:rPr>
                <w:rStyle w:val="-"/>
                <w:rFonts w:ascii="Calibri" w:hAnsi="Calibri" w:cs="Calibri"/>
                <w:b/>
                <w:bCs/>
                <w:noProof/>
              </w:rPr>
              <w:t>Επικαιροποίηση του οδικού χάρτη και των εθνικών ενδεικτικών στόχων</w:t>
            </w:r>
            <w:r>
              <w:rPr>
                <w:noProof/>
                <w:webHidden/>
              </w:rPr>
              <w:tab/>
            </w:r>
            <w:r>
              <w:rPr>
                <w:noProof/>
                <w:webHidden/>
              </w:rPr>
              <w:fldChar w:fldCharType="begin"/>
            </w:r>
            <w:r>
              <w:rPr>
                <w:noProof/>
                <w:webHidden/>
              </w:rPr>
              <w:instrText xml:space="preserve"> PAGEREF _Toc202800740 \h </w:instrText>
            </w:r>
            <w:r>
              <w:rPr>
                <w:noProof/>
                <w:webHidden/>
              </w:rPr>
            </w:r>
            <w:r>
              <w:rPr>
                <w:noProof/>
                <w:webHidden/>
              </w:rPr>
              <w:fldChar w:fldCharType="separate"/>
            </w:r>
            <w:r>
              <w:rPr>
                <w:noProof/>
                <w:webHidden/>
              </w:rPr>
              <w:t>115</w:t>
            </w:r>
            <w:r>
              <w:rPr>
                <w:noProof/>
                <w:webHidden/>
              </w:rPr>
              <w:fldChar w:fldCharType="end"/>
            </w:r>
          </w:hyperlink>
        </w:p>
        <w:p w14:paraId="7DEDB46E" w14:textId="4B52E74A"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41" w:history="1">
            <w:r w:rsidRPr="008A695C">
              <w:rPr>
                <w:rStyle w:val="-"/>
                <w:rFonts w:ascii="Times New Roman" w:hAnsi="Times New Roman" w:cs="Times New Roman"/>
                <w:b/>
                <w:bCs/>
                <w:noProof/>
              </w:rPr>
              <w:t>6.</w:t>
            </w:r>
            <w:r>
              <w:rPr>
                <w:rFonts w:eastAsiaTheme="minorEastAsia"/>
                <w:noProof/>
                <w:kern w:val="2"/>
                <w:sz w:val="24"/>
                <w:szCs w:val="24"/>
                <w:lang w:eastAsia="el-GR"/>
                <w14:ligatures w14:val="standardContextual"/>
              </w:rPr>
              <w:tab/>
            </w:r>
            <w:r w:rsidRPr="008A695C">
              <w:rPr>
                <w:rStyle w:val="-"/>
                <w:rFonts w:ascii="Calibri" w:hAnsi="Calibri" w:cs="Calibri"/>
                <w:b/>
                <w:bCs/>
                <w:noProof/>
              </w:rPr>
              <w:t>Περίληψη των επενδυτικών αναγκών για την υλοποίηση της μακροχρόνιας στρατηγικής</w:t>
            </w:r>
            <w:r>
              <w:rPr>
                <w:noProof/>
                <w:webHidden/>
              </w:rPr>
              <w:tab/>
            </w:r>
            <w:r>
              <w:rPr>
                <w:noProof/>
                <w:webHidden/>
              </w:rPr>
              <w:fldChar w:fldCharType="begin"/>
            </w:r>
            <w:r>
              <w:rPr>
                <w:noProof/>
                <w:webHidden/>
              </w:rPr>
              <w:instrText xml:space="preserve"> PAGEREF _Toc202800741 \h </w:instrText>
            </w:r>
            <w:r>
              <w:rPr>
                <w:noProof/>
                <w:webHidden/>
              </w:rPr>
            </w:r>
            <w:r>
              <w:rPr>
                <w:noProof/>
                <w:webHidden/>
              </w:rPr>
              <w:fldChar w:fldCharType="separate"/>
            </w:r>
            <w:r>
              <w:rPr>
                <w:noProof/>
                <w:webHidden/>
              </w:rPr>
              <w:t>118</w:t>
            </w:r>
            <w:r>
              <w:rPr>
                <w:noProof/>
                <w:webHidden/>
              </w:rPr>
              <w:fldChar w:fldCharType="end"/>
            </w:r>
          </w:hyperlink>
        </w:p>
        <w:p w14:paraId="232FE21D" w14:textId="350B5820" w:rsidR="004B7B03" w:rsidRDefault="004B7B03">
          <w:pPr>
            <w:pStyle w:val="10"/>
            <w:tabs>
              <w:tab w:val="left" w:pos="720"/>
              <w:tab w:val="right" w:leader="dot" w:pos="9040"/>
            </w:tabs>
            <w:rPr>
              <w:rFonts w:eastAsiaTheme="minorEastAsia"/>
              <w:noProof/>
              <w:kern w:val="2"/>
              <w:sz w:val="24"/>
              <w:szCs w:val="24"/>
              <w:lang w:eastAsia="el-GR"/>
              <w14:ligatures w14:val="standardContextual"/>
            </w:rPr>
          </w:pPr>
          <w:hyperlink w:anchor="_Toc202800742" w:history="1">
            <w:r w:rsidRPr="008A695C">
              <w:rPr>
                <w:rStyle w:val="-"/>
                <w:rFonts w:ascii="Calibri" w:hAnsi="Calibri" w:cs="Calibri"/>
                <w:b/>
                <w:bCs/>
                <w:noProof/>
              </w:rPr>
              <w:t>6.1.</w:t>
            </w:r>
            <w:r>
              <w:rPr>
                <w:rFonts w:eastAsiaTheme="minorEastAsia"/>
                <w:noProof/>
                <w:kern w:val="2"/>
                <w:sz w:val="24"/>
                <w:szCs w:val="24"/>
                <w:lang w:eastAsia="el-GR"/>
                <w14:ligatures w14:val="standardContextual"/>
              </w:rPr>
              <w:tab/>
            </w:r>
            <w:r w:rsidRPr="008A695C">
              <w:rPr>
                <w:rStyle w:val="-"/>
                <w:rFonts w:ascii="Calibri" w:hAnsi="Calibri" w:cs="Calibri"/>
                <w:b/>
                <w:bCs/>
                <w:noProof/>
              </w:rPr>
              <w:t>Καταγραφή των πηγών και των μέτρων χρηματοδότησης και εντοπισμός του επενδυτικού κενού</w:t>
            </w:r>
            <w:r>
              <w:rPr>
                <w:noProof/>
                <w:webHidden/>
              </w:rPr>
              <w:tab/>
            </w:r>
            <w:r>
              <w:rPr>
                <w:noProof/>
                <w:webHidden/>
              </w:rPr>
              <w:fldChar w:fldCharType="begin"/>
            </w:r>
            <w:r>
              <w:rPr>
                <w:noProof/>
                <w:webHidden/>
              </w:rPr>
              <w:instrText xml:space="preserve"> PAGEREF _Toc202800742 \h </w:instrText>
            </w:r>
            <w:r>
              <w:rPr>
                <w:noProof/>
                <w:webHidden/>
              </w:rPr>
            </w:r>
            <w:r>
              <w:rPr>
                <w:noProof/>
                <w:webHidden/>
              </w:rPr>
              <w:fldChar w:fldCharType="separate"/>
            </w:r>
            <w:r>
              <w:rPr>
                <w:noProof/>
                <w:webHidden/>
              </w:rPr>
              <w:t>121</w:t>
            </w:r>
            <w:r>
              <w:rPr>
                <w:noProof/>
                <w:webHidden/>
              </w:rPr>
              <w:fldChar w:fldCharType="end"/>
            </w:r>
          </w:hyperlink>
        </w:p>
        <w:p w14:paraId="7F0239A3" w14:textId="3C9DD323" w:rsidR="004B7B03" w:rsidRDefault="004B7B03">
          <w:pPr>
            <w:pStyle w:val="10"/>
            <w:tabs>
              <w:tab w:val="left" w:pos="440"/>
              <w:tab w:val="right" w:leader="dot" w:pos="9040"/>
            </w:tabs>
            <w:rPr>
              <w:rFonts w:eastAsiaTheme="minorEastAsia"/>
              <w:noProof/>
              <w:kern w:val="2"/>
              <w:sz w:val="24"/>
              <w:szCs w:val="24"/>
              <w:lang w:eastAsia="el-GR"/>
              <w14:ligatures w14:val="standardContextual"/>
            </w:rPr>
          </w:pPr>
          <w:hyperlink w:anchor="_Toc202800743" w:history="1">
            <w:r w:rsidRPr="008A695C">
              <w:rPr>
                <w:rStyle w:val="-"/>
                <w:rFonts w:ascii="Times New Roman" w:hAnsi="Times New Roman" w:cs="Times New Roman"/>
                <w:b/>
                <w:bCs/>
                <w:noProof/>
              </w:rPr>
              <w:t>7.</w:t>
            </w:r>
            <w:r>
              <w:rPr>
                <w:rFonts w:eastAsiaTheme="minorEastAsia"/>
                <w:noProof/>
                <w:kern w:val="2"/>
                <w:sz w:val="24"/>
                <w:szCs w:val="24"/>
                <w:lang w:eastAsia="el-GR"/>
                <w14:ligatures w14:val="standardContextual"/>
              </w:rPr>
              <w:tab/>
            </w:r>
            <w:r w:rsidRPr="008A695C">
              <w:rPr>
                <w:rStyle w:val="-"/>
                <w:rFonts w:ascii="Calibri" w:hAnsi="Calibri" w:cs="Calibri"/>
                <w:b/>
                <w:bCs/>
                <w:noProof/>
              </w:rPr>
              <w:t>Μηχανισμός παρακολούθησης</w:t>
            </w:r>
            <w:r>
              <w:rPr>
                <w:noProof/>
                <w:webHidden/>
              </w:rPr>
              <w:tab/>
            </w:r>
            <w:r>
              <w:rPr>
                <w:noProof/>
                <w:webHidden/>
              </w:rPr>
              <w:fldChar w:fldCharType="begin"/>
            </w:r>
            <w:r>
              <w:rPr>
                <w:noProof/>
                <w:webHidden/>
              </w:rPr>
              <w:instrText xml:space="preserve"> PAGEREF _Toc202800743 \h </w:instrText>
            </w:r>
            <w:r>
              <w:rPr>
                <w:noProof/>
                <w:webHidden/>
              </w:rPr>
            </w:r>
            <w:r>
              <w:rPr>
                <w:noProof/>
                <w:webHidden/>
              </w:rPr>
              <w:fldChar w:fldCharType="separate"/>
            </w:r>
            <w:r>
              <w:rPr>
                <w:noProof/>
                <w:webHidden/>
              </w:rPr>
              <w:t>124</w:t>
            </w:r>
            <w:r>
              <w:rPr>
                <w:noProof/>
                <w:webHidden/>
              </w:rPr>
              <w:fldChar w:fldCharType="end"/>
            </w:r>
          </w:hyperlink>
        </w:p>
        <w:p w14:paraId="136A30E2" w14:textId="281671DB" w:rsidR="004B7B03" w:rsidRDefault="004B7B03">
          <w:pPr>
            <w:pStyle w:val="10"/>
            <w:tabs>
              <w:tab w:val="right" w:leader="dot" w:pos="9040"/>
            </w:tabs>
            <w:rPr>
              <w:rFonts w:eastAsiaTheme="minorEastAsia"/>
              <w:noProof/>
              <w:kern w:val="2"/>
              <w:sz w:val="24"/>
              <w:szCs w:val="24"/>
              <w:lang w:eastAsia="el-GR"/>
              <w14:ligatures w14:val="standardContextual"/>
            </w:rPr>
          </w:pPr>
          <w:hyperlink w:anchor="_Toc202800744" w:history="1">
            <w:r w:rsidRPr="008A695C">
              <w:rPr>
                <w:rStyle w:val="-"/>
                <w:rFonts w:ascii="Calibri" w:hAnsi="Calibri" w:cs="Calibri"/>
                <w:b/>
                <w:noProof/>
              </w:rPr>
              <w:t>ΠΑΡΑΡΤΗΜΑΤΑ</w:t>
            </w:r>
            <w:r>
              <w:rPr>
                <w:noProof/>
                <w:webHidden/>
              </w:rPr>
              <w:tab/>
            </w:r>
            <w:r>
              <w:rPr>
                <w:noProof/>
                <w:webHidden/>
              </w:rPr>
              <w:fldChar w:fldCharType="begin"/>
            </w:r>
            <w:r>
              <w:rPr>
                <w:noProof/>
                <w:webHidden/>
              </w:rPr>
              <w:instrText xml:space="preserve"> PAGEREF _Toc202800744 \h </w:instrText>
            </w:r>
            <w:r>
              <w:rPr>
                <w:noProof/>
                <w:webHidden/>
              </w:rPr>
            </w:r>
            <w:r>
              <w:rPr>
                <w:noProof/>
                <w:webHidden/>
              </w:rPr>
              <w:fldChar w:fldCharType="separate"/>
            </w:r>
            <w:r>
              <w:rPr>
                <w:noProof/>
                <w:webHidden/>
              </w:rPr>
              <w:t>127</w:t>
            </w:r>
            <w:r>
              <w:rPr>
                <w:noProof/>
                <w:webHidden/>
              </w:rPr>
              <w:fldChar w:fldCharType="end"/>
            </w:r>
          </w:hyperlink>
        </w:p>
        <w:p w14:paraId="6BE1FB95" w14:textId="1BB69784" w:rsidR="004B7B03" w:rsidRDefault="004B7B03">
          <w:pPr>
            <w:pStyle w:val="20"/>
            <w:tabs>
              <w:tab w:val="right" w:leader="dot" w:pos="9040"/>
            </w:tabs>
            <w:rPr>
              <w:rFonts w:eastAsiaTheme="minorEastAsia"/>
              <w:noProof/>
              <w:kern w:val="2"/>
              <w:sz w:val="24"/>
              <w:szCs w:val="24"/>
              <w:lang w:eastAsia="el-GR"/>
              <w14:ligatures w14:val="standardContextual"/>
            </w:rPr>
          </w:pPr>
          <w:hyperlink w:anchor="_Toc202800745" w:history="1">
            <w:r w:rsidRPr="008A695C">
              <w:rPr>
                <w:rStyle w:val="-"/>
                <w:rFonts w:ascii="Calibri" w:hAnsi="Calibri" w:cs="Calibri"/>
                <w:b/>
                <w:bCs/>
                <w:noProof/>
              </w:rPr>
              <w:t>Παράρτημα Α - Εξέλιξη εκπομπών CO</w:t>
            </w:r>
            <w:r w:rsidRPr="008A695C">
              <w:rPr>
                <w:rStyle w:val="-"/>
                <w:rFonts w:ascii="Calibri" w:hAnsi="Calibri" w:cs="Calibri"/>
                <w:b/>
                <w:bCs/>
                <w:noProof/>
                <w:vertAlign w:val="subscript"/>
              </w:rPr>
              <w:t>2</w:t>
            </w:r>
            <w:r w:rsidRPr="008A695C">
              <w:rPr>
                <w:rStyle w:val="-"/>
                <w:rFonts w:ascii="Calibri" w:hAnsi="Calibri" w:cs="Calibri"/>
                <w:b/>
                <w:bCs/>
                <w:noProof/>
              </w:rPr>
              <w:t xml:space="preserve"> ανά κλιματική ζώνη στον οικιακό τομέα της Ελλάδας</w:t>
            </w:r>
            <w:r>
              <w:rPr>
                <w:noProof/>
                <w:webHidden/>
              </w:rPr>
              <w:tab/>
            </w:r>
            <w:r>
              <w:rPr>
                <w:noProof/>
                <w:webHidden/>
              </w:rPr>
              <w:fldChar w:fldCharType="begin"/>
            </w:r>
            <w:r>
              <w:rPr>
                <w:noProof/>
                <w:webHidden/>
              </w:rPr>
              <w:instrText xml:space="preserve"> PAGEREF _Toc202800745 \h </w:instrText>
            </w:r>
            <w:r>
              <w:rPr>
                <w:noProof/>
                <w:webHidden/>
              </w:rPr>
            </w:r>
            <w:r>
              <w:rPr>
                <w:noProof/>
                <w:webHidden/>
              </w:rPr>
              <w:fldChar w:fldCharType="separate"/>
            </w:r>
            <w:r>
              <w:rPr>
                <w:noProof/>
                <w:webHidden/>
              </w:rPr>
              <w:t>127</w:t>
            </w:r>
            <w:r>
              <w:rPr>
                <w:noProof/>
                <w:webHidden/>
              </w:rPr>
              <w:fldChar w:fldCharType="end"/>
            </w:r>
          </w:hyperlink>
        </w:p>
        <w:p w14:paraId="577D66C8" w14:textId="00CCFC7B" w:rsidR="004B7B03" w:rsidRDefault="004B7B03">
          <w:pPr>
            <w:pStyle w:val="10"/>
            <w:tabs>
              <w:tab w:val="right" w:leader="dot" w:pos="9040"/>
            </w:tabs>
            <w:rPr>
              <w:rFonts w:eastAsiaTheme="minorEastAsia"/>
              <w:noProof/>
              <w:kern w:val="2"/>
              <w:sz w:val="24"/>
              <w:szCs w:val="24"/>
              <w:lang w:eastAsia="el-GR"/>
              <w14:ligatures w14:val="standardContextual"/>
            </w:rPr>
          </w:pPr>
          <w:hyperlink w:anchor="_Toc202800746" w:history="1">
            <w:r w:rsidRPr="008A695C">
              <w:rPr>
                <w:rStyle w:val="-"/>
                <w:rFonts w:ascii="Calibri" w:hAnsi="Calibri" w:cs="Calibri"/>
                <w:b/>
                <w:noProof/>
              </w:rPr>
              <w:t>ΠΑΡΑΡΤΗΜΑ Β</w:t>
            </w:r>
            <w:r>
              <w:rPr>
                <w:noProof/>
                <w:webHidden/>
              </w:rPr>
              <w:tab/>
            </w:r>
            <w:r>
              <w:rPr>
                <w:noProof/>
                <w:webHidden/>
              </w:rPr>
              <w:fldChar w:fldCharType="begin"/>
            </w:r>
            <w:r>
              <w:rPr>
                <w:noProof/>
                <w:webHidden/>
              </w:rPr>
              <w:instrText xml:space="preserve"> PAGEREF _Toc202800746 \h </w:instrText>
            </w:r>
            <w:r>
              <w:rPr>
                <w:noProof/>
                <w:webHidden/>
              </w:rPr>
            </w:r>
            <w:r>
              <w:rPr>
                <w:noProof/>
                <w:webHidden/>
              </w:rPr>
              <w:fldChar w:fldCharType="separate"/>
            </w:r>
            <w:r>
              <w:rPr>
                <w:noProof/>
                <w:webHidden/>
              </w:rPr>
              <w:t>129</w:t>
            </w:r>
            <w:r>
              <w:rPr>
                <w:noProof/>
                <w:webHidden/>
              </w:rPr>
              <w:fldChar w:fldCharType="end"/>
            </w:r>
          </w:hyperlink>
        </w:p>
        <w:p w14:paraId="77871865" w14:textId="00DCF6FA" w:rsidR="00E13810" w:rsidRPr="00232E60" w:rsidRDefault="00E13810" w:rsidP="00E13810">
          <w:pPr>
            <w:spacing w:before="0" w:line="360" w:lineRule="auto"/>
            <w:rPr>
              <w:rFonts w:ascii="Calibri" w:hAnsi="Calibri" w:cs="Calibri"/>
              <w:sz w:val="24"/>
              <w:szCs w:val="24"/>
            </w:rPr>
          </w:pPr>
          <w:r w:rsidRPr="00232E60">
            <w:rPr>
              <w:rFonts w:ascii="Calibri" w:hAnsi="Calibri" w:cs="Calibri"/>
              <w:b/>
              <w:bCs/>
              <w:sz w:val="24"/>
              <w:szCs w:val="24"/>
            </w:rPr>
            <w:fldChar w:fldCharType="end"/>
          </w:r>
        </w:p>
      </w:sdtContent>
    </w:sdt>
    <w:p w14:paraId="14BFD20E" w14:textId="77777777" w:rsidR="00E13810" w:rsidRPr="00232E60" w:rsidRDefault="00E13810" w:rsidP="00E13810">
      <w:pPr>
        <w:spacing w:before="0" w:line="360" w:lineRule="auto"/>
        <w:rPr>
          <w:rFonts w:ascii="Calibri" w:hAnsi="Calibri" w:cs="Calibri"/>
          <w:sz w:val="24"/>
          <w:szCs w:val="24"/>
        </w:rPr>
        <w:sectPr w:rsidR="00E13810" w:rsidRPr="00232E60" w:rsidSect="00E13810">
          <w:headerReference w:type="default" r:id="rId10"/>
          <w:footerReference w:type="default" r:id="rId11"/>
          <w:pgSz w:w="12240" w:h="15840"/>
          <w:pgMar w:top="1843" w:right="1750" w:bottom="1440" w:left="1440" w:header="720" w:footer="720" w:gutter="0"/>
          <w:cols w:space="720"/>
          <w:docGrid w:linePitch="360"/>
        </w:sectPr>
      </w:pPr>
    </w:p>
    <w:p w14:paraId="1DEA2433" w14:textId="77777777" w:rsidR="00E13810" w:rsidRPr="00232E60" w:rsidRDefault="00E13810" w:rsidP="00E13810">
      <w:pPr>
        <w:pStyle w:val="3"/>
        <w:spacing w:before="0" w:after="120" w:line="360" w:lineRule="auto"/>
        <w:rPr>
          <w:rFonts w:ascii="Calibri" w:eastAsiaTheme="minorHAnsi" w:hAnsi="Calibri" w:cs="Calibri"/>
          <w:b/>
          <w:color w:val="auto"/>
          <w:u w:val="single"/>
          <w:lang w:val="en-US"/>
        </w:rPr>
      </w:pPr>
      <w:bookmarkStart w:id="4" w:name="_Toc202800706"/>
      <w:bookmarkStart w:id="5" w:name="_Toc215486287"/>
      <w:r w:rsidRPr="00232E60">
        <w:rPr>
          <w:rFonts w:ascii="Calibri" w:eastAsiaTheme="minorHAnsi" w:hAnsi="Calibri" w:cs="Calibri"/>
          <w:b/>
          <w:color w:val="auto"/>
          <w:u w:val="single"/>
        </w:rPr>
        <w:lastRenderedPageBreak/>
        <w:t>Κατάλογος</w:t>
      </w:r>
      <w:r w:rsidRPr="00232E60">
        <w:rPr>
          <w:rFonts w:ascii="Calibri" w:eastAsiaTheme="minorHAnsi" w:hAnsi="Calibri" w:cs="Calibri"/>
          <w:b/>
          <w:color w:val="auto"/>
          <w:u w:val="single"/>
          <w:lang w:val="en-US"/>
        </w:rPr>
        <w:t xml:space="preserve"> </w:t>
      </w:r>
      <w:r w:rsidRPr="00232E60">
        <w:rPr>
          <w:rFonts w:ascii="Calibri" w:eastAsiaTheme="minorHAnsi" w:hAnsi="Calibri" w:cs="Calibri"/>
          <w:b/>
          <w:color w:val="auto"/>
          <w:u w:val="single"/>
        </w:rPr>
        <w:t>Διαγραμμάτων</w:t>
      </w:r>
      <w:bookmarkEnd w:id="4"/>
      <w:bookmarkEnd w:id="5"/>
    </w:p>
    <w:p w14:paraId="50D3BAF5" w14:textId="19117535" w:rsidR="004B7B03" w:rsidRDefault="00E13810">
      <w:pPr>
        <w:pStyle w:val="ae"/>
        <w:tabs>
          <w:tab w:val="right" w:leader="dot" w:pos="9350"/>
        </w:tabs>
        <w:rPr>
          <w:rFonts w:asciiTheme="minorHAnsi" w:hAnsiTheme="minorHAnsi"/>
          <w:noProof/>
          <w:kern w:val="2"/>
          <w:sz w:val="24"/>
          <w:szCs w:val="24"/>
          <w:lang w:eastAsia="el-GR"/>
          <w14:ligatures w14:val="standardContextual"/>
        </w:rPr>
      </w:pPr>
      <w:r w:rsidRPr="00D75531">
        <w:rPr>
          <w:rFonts w:cs="Calibri"/>
          <w:szCs w:val="20"/>
        </w:rPr>
        <w:fldChar w:fldCharType="begin"/>
      </w:r>
      <w:r w:rsidRPr="00D75531">
        <w:rPr>
          <w:rFonts w:cs="Calibri"/>
          <w:szCs w:val="20"/>
          <w:lang w:val="en-US"/>
        </w:rPr>
        <w:instrText xml:space="preserve"> TOC \h \z \c "</w:instrText>
      </w:r>
      <w:r w:rsidRPr="00D75531">
        <w:rPr>
          <w:rFonts w:cs="Calibri"/>
          <w:szCs w:val="20"/>
        </w:rPr>
        <w:instrText>Διάγραμμα</w:instrText>
      </w:r>
      <w:r w:rsidRPr="00D75531">
        <w:rPr>
          <w:rFonts w:cs="Calibri"/>
          <w:szCs w:val="20"/>
          <w:lang w:val="en-US"/>
        </w:rPr>
        <w:instrText xml:space="preserve">" </w:instrText>
      </w:r>
      <w:r w:rsidRPr="00D75531">
        <w:rPr>
          <w:rFonts w:cs="Calibri"/>
          <w:szCs w:val="20"/>
        </w:rPr>
        <w:fldChar w:fldCharType="separate"/>
      </w:r>
      <w:hyperlink w:anchor="_Toc202800747" w:history="1">
        <w:r w:rsidR="004B7B03" w:rsidRPr="0060663C">
          <w:rPr>
            <w:rStyle w:val="-"/>
            <w:rFonts w:cs="Calibri"/>
            <w:i/>
            <w:iCs/>
            <w:noProof/>
          </w:rPr>
          <w:t>Διάγραμμα 1. Μέση ετήσια κατανάλωση πρωτογενούς ενέργειας κτιρίων κατοικιών (2011-2023)</w:t>
        </w:r>
        <w:r w:rsidR="004B7B03">
          <w:rPr>
            <w:noProof/>
            <w:webHidden/>
          </w:rPr>
          <w:tab/>
        </w:r>
        <w:r w:rsidR="004B7B03">
          <w:rPr>
            <w:noProof/>
            <w:webHidden/>
          </w:rPr>
          <w:fldChar w:fldCharType="begin"/>
        </w:r>
        <w:r w:rsidR="004B7B03">
          <w:rPr>
            <w:noProof/>
            <w:webHidden/>
          </w:rPr>
          <w:instrText xml:space="preserve"> PAGEREF _Toc202800747 \h </w:instrText>
        </w:r>
        <w:r w:rsidR="004B7B03">
          <w:rPr>
            <w:noProof/>
            <w:webHidden/>
          </w:rPr>
        </w:r>
        <w:r w:rsidR="004B7B03">
          <w:rPr>
            <w:noProof/>
            <w:webHidden/>
          </w:rPr>
          <w:fldChar w:fldCharType="separate"/>
        </w:r>
        <w:r w:rsidR="004B7B03">
          <w:rPr>
            <w:noProof/>
            <w:webHidden/>
          </w:rPr>
          <w:t>21</w:t>
        </w:r>
        <w:r w:rsidR="004B7B03">
          <w:rPr>
            <w:noProof/>
            <w:webHidden/>
          </w:rPr>
          <w:fldChar w:fldCharType="end"/>
        </w:r>
      </w:hyperlink>
    </w:p>
    <w:p w14:paraId="65B8283C" w14:textId="1B318BC4"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48" w:history="1">
        <w:r w:rsidRPr="0060663C">
          <w:rPr>
            <w:rStyle w:val="-"/>
            <w:rFonts w:cs="Calibri"/>
            <w:b/>
            <w:bCs/>
            <w:i/>
            <w:iCs/>
            <w:noProof/>
          </w:rPr>
          <w:t>Διάγραμμα 2. Μέση ετήσια κατανάλωση πρωτογενούς ενέργειας κτιρίων τριτογενούς τομέα (2011-2023)</w:t>
        </w:r>
        <w:r>
          <w:rPr>
            <w:noProof/>
            <w:webHidden/>
          </w:rPr>
          <w:tab/>
        </w:r>
        <w:r>
          <w:rPr>
            <w:noProof/>
            <w:webHidden/>
          </w:rPr>
          <w:fldChar w:fldCharType="begin"/>
        </w:r>
        <w:r>
          <w:rPr>
            <w:noProof/>
            <w:webHidden/>
          </w:rPr>
          <w:instrText xml:space="preserve"> PAGEREF _Toc202800748 \h </w:instrText>
        </w:r>
        <w:r>
          <w:rPr>
            <w:noProof/>
            <w:webHidden/>
          </w:rPr>
        </w:r>
        <w:r>
          <w:rPr>
            <w:noProof/>
            <w:webHidden/>
          </w:rPr>
          <w:fldChar w:fldCharType="separate"/>
        </w:r>
        <w:r>
          <w:rPr>
            <w:noProof/>
            <w:webHidden/>
          </w:rPr>
          <w:t>22</w:t>
        </w:r>
        <w:r>
          <w:rPr>
            <w:noProof/>
            <w:webHidden/>
          </w:rPr>
          <w:fldChar w:fldCharType="end"/>
        </w:r>
      </w:hyperlink>
    </w:p>
    <w:p w14:paraId="64EC80D4" w14:textId="5E71E5E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49" w:history="1">
        <w:r w:rsidRPr="0060663C">
          <w:rPr>
            <w:rStyle w:val="-"/>
            <w:rFonts w:cs="Calibri"/>
            <w:b/>
            <w:bCs/>
            <w:i/>
            <w:iCs/>
            <w:noProof/>
          </w:rPr>
          <w:t>Διάγραμμα 3. Μέση ετήσια κατανάλωση πρωτογενούς ενέργειας κτιρίων δημόσιων υπηρεσιών (2011-2023)</w:t>
        </w:r>
        <w:r>
          <w:rPr>
            <w:noProof/>
            <w:webHidden/>
          </w:rPr>
          <w:tab/>
        </w:r>
        <w:r>
          <w:rPr>
            <w:noProof/>
            <w:webHidden/>
          </w:rPr>
          <w:fldChar w:fldCharType="begin"/>
        </w:r>
        <w:r>
          <w:rPr>
            <w:noProof/>
            <w:webHidden/>
          </w:rPr>
          <w:instrText xml:space="preserve"> PAGEREF _Toc202800749 \h </w:instrText>
        </w:r>
        <w:r>
          <w:rPr>
            <w:noProof/>
            <w:webHidden/>
          </w:rPr>
        </w:r>
        <w:r>
          <w:rPr>
            <w:noProof/>
            <w:webHidden/>
          </w:rPr>
          <w:fldChar w:fldCharType="separate"/>
        </w:r>
        <w:r>
          <w:rPr>
            <w:noProof/>
            <w:webHidden/>
          </w:rPr>
          <w:t>22</w:t>
        </w:r>
        <w:r>
          <w:rPr>
            <w:noProof/>
            <w:webHidden/>
          </w:rPr>
          <w:fldChar w:fldCharType="end"/>
        </w:r>
      </w:hyperlink>
    </w:p>
    <w:p w14:paraId="60172898" w14:textId="2DBB88F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0" w:history="1">
        <w:r w:rsidRPr="0060663C">
          <w:rPr>
            <w:rStyle w:val="-"/>
            <w:rFonts w:cs="Calibri"/>
            <w:b/>
            <w:bCs/>
            <w:i/>
            <w:iCs/>
            <w:noProof/>
          </w:rPr>
          <w:t>Διάγραμμα 4. Εξέλιξη τελικής κατανάλωσης ενέργειας ανά τομέα τελικής χρήσης  για την περίοδο 2010-2022</w:t>
        </w:r>
        <w:r>
          <w:rPr>
            <w:noProof/>
            <w:webHidden/>
          </w:rPr>
          <w:tab/>
        </w:r>
        <w:r>
          <w:rPr>
            <w:noProof/>
            <w:webHidden/>
          </w:rPr>
          <w:fldChar w:fldCharType="begin"/>
        </w:r>
        <w:r>
          <w:rPr>
            <w:noProof/>
            <w:webHidden/>
          </w:rPr>
          <w:instrText xml:space="preserve"> PAGEREF _Toc202800750 \h </w:instrText>
        </w:r>
        <w:r>
          <w:rPr>
            <w:noProof/>
            <w:webHidden/>
          </w:rPr>
        </w:r>
        <w:r>
          <w:rPr>
            <w:noProof/>
            <w:webHidden/>
          </w:rPr>
          <w:fldChar w:fldCharType="separate"/>
        </w:r>
        <w:r>
          <w:rPr>
            <w:noProof/>
            <w:webHidden/>
          </w:rPr>
          <w:t>23</w:t>
        </w:r>
        <w:r>
          <w:rPr>
            <w:noProof/>
            <w:webHidden/>
          </w:rPr>
          <w:fldChar w:fldCharType="end"/>
        </w:r>
      </w:hyperlink>
    </w:p>
    <w:p w14:paraId="737D386A" w14:textId="10E2774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1" w:history="1">
        <w:r w:rsidRPr="0060663C">
          <w:rPr>
            <w:rStyle w:val="-"/>
            <w:rFonts w:cs="Calibri"/>
            <w:b/>
            <w:bCs/>
            <w:i/>
            <w:iCs/>
            <w:noProof/>
          </w:rPr>
          <w:t>Διάγραμμα 5. Εξέλιξη τελικής κατανάλωσης ενέργειας ανά τομέα έως το 2050</w:t>
        </w:r>
        <w:r>
          <w:rPr>
            <w:noProof/>
            <w:webHidden/>
          </w:rPr>
          <w:tab/>
        </w:r>
        <w:r>
          <w:rPr>
            <w:noProof/>
            <w:webHidden/>
          </w:rPr>
          <w:fldChar w:fldCharType="begin"/>
        </w:r>
        <w:r>
          <w:rPr>
            <w:noProof/>
            <w:webHidden/>
          </w:rPr>
          <w:instrText xml:space="preserve"> PAGEREF _Toc202800751 \h </w:instrText>
        </w:r>
        <w:r>
          <w:rPr>
            <w:noProof/>
            <w:webHidden/>
          </w:rPr>
        </w:r>
        <w:r>
          <w:rPr>
            <w:noProof/>
            <w:webHidden/>
          </w:rPr>
          <w:fldChar w:fldCharType="separate"/>
        </w:r>
        <w:r>
          <w:rPr>
            <w:noProof/>
            <w:webHidden/>
          </w:rPr>
          <w:t>24</w:t>
        </w:r>
        <w:r>
          <w:rPr>
            <w:noProof/>
            <w:webHidden/>
          </w:rPr>
          <w:fldChar w:fldCharType="end"/>
        </w:r>
      </w:hyperlink>
    </w:p>
    <w:p w14:paraId="25EA3B9C" w14:textId="30697C8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2" w:history="1">
        <w:r w:rsidRPr="0060663C">
          <w:rPr>
            <w:rStyle w:val="-"/>
            <w:rFonts w:cs="Calibri"/>
            <w:b/>
            <w:bCs/>
            <w:i/>
            <w:iCs/>
            <w:noProof/>
          </w:rPr>
          <w:t>Διάγραμμα 6. Εξέλιξη τελικής κατανάλωσης ενέργειας ανά τομέα σε ποσοστιαία βάση τα έτη 2030 και 2050</w:t>
        </w:r>
        <w:r>
          <w:rPr>
            <w:noProof/>
            <w:webHidden/>
          </w:rPr>
          <w:tab/>
        </w:r>
        <w:r>
          <w:rPr>
            <w:noProof/>
            <w:webHidden/>
          </w:rPr>
          <w:fldChar w:fldCharType="begin"/>
        </w:r>
        <w:r>
          <w:rPr>
            <w:noProof/>
            <w:webHidden/>
          </w:rPr>
          <w:instrText xml:space="preserve"> PAGEREF _Toc202800752 \h </w:instrText>
        </w:r>
        <w:r>
          <w:rPr>
            <w:noProof/>
            <w:webHidden/>
          </w:rPr>
        </w:r>
        <w:r>
          <w:rPr>
            <w:noProof/>
            <w:webHidden/>
          </w:rPr>
          <w:fldChar w:fldCharType="separate"/>
        </w:r>
        <w:r>
          <w:rPr>
            <w:noProof/>
            <w:webHidden/>
          </w:rPr>
          <w:t>24</w:t>
        </w:r>
        <w:r>
          <w:rPr>
            <w:noProof/>
            <w:webHidden/>
          </w:rPr>
          <w:fldChar w:fldCharType="end"/>
        </w:r>
      </w:hyperlink>
    </w:p>
    <w:p w14:paraId="25FDA850" w14:textId="50E95847"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3" w:history="1">
        <w:r w:rsidRPr="0060663C">
          <w:rPr>
            <w:rStyle w:val="-"/>
            <w:rFonts w:cs="Calibri"/>
            <w:b/>
            <w:bCs/>
            <w:i/>
            <w:iCs/>
            <w:noProof/>
          </w:rPr>
          <w:t>Διάγραμμα 7. Εξέλιξη τελικής κατανάλωσης ενέργειας στον οικιακό τομέα έως το 2050</w:t>
        </w:r>
        <w:r>
          <w:rPr>
            <w:noProof/>
            <w:webHidden/>
          </w:rPr>
          <w:tab/>
        </w:r>
        <w:r>
          <w:rPr>
            <w:noProof/>
            <w:webHidden/>
          </w:rPr>
          <w:fldChar w:fldCharType="begin"/>
        </w:r>
        <w:r>
          <w:rPr>
            <w:noProof/>
            <w:webHidden/>
          </w:rPr>
          <w:instrText xml:space="preserve"> PAGEREF _Toc202800753 \h </w:instrText>
        </w:r>
        <w:r>
          <w:rPr>
            <w:noProof/>
            <w:webHidden/>
          </w:rPr>
        </w:r>
        <w:r>
          <w:rPr>
            <w:noProof/>
            <w:webHidden/>
          </w:rPr>
          <w:fldChar w:fldCharType="separate"/>
        </w:r>
        <w:r>
          <w:rPr>
            <w:noProof/>
            <w:webHidden/>
          </w:rPr>
          <w:t>26</w:t>
        </w:r>
        <w:r>
          <w:rPr>
            <w:noProof/>
            <w:webHidden/>
          </w:rPr>
          <w:fldChar w:fldCharType="end"/>
        </w:r>
      </w:hyperlink>
    </w:p>
    <w:p w14:paraId="0F2EDA56" w14:textId="62DCEB5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4" w:history="1">
        <w:r w:rsidRPr="0060663C">
          <w:rPr>
            <w:rStyle w:val="-"/>
            <w:rFonts w:cs="Calibri"/>
            <w:b/>
            <w:bCs/>
            <w:i/>
            <w:iCs/>
            <w:noProof/>
          </w:rPr>
          <w:t>Διάγραμμα 8. Εξέλιξη τελικής κατανάλωσης ενέργειας στον τριτογενή τομέα έως το 2050</w:t>
        </w:r>
        <w:r>
          <w:rPr>
            <w:noProof/>
            <w:webHidden/>
          </w:rPr>
          <w:tab/>
        </w:r>
        <w:r>
          <w:rPr>
            <w:noProof/>
            <w:webHidden/>
          </w:rPr>
          <w:fldChar w:fldCharType="begin"/>
        </w:r>
        <w:r>
          <w:rPr>
            <w:noProof/>
            <w:webHidden/>
          </w:rPr>
          <w:instrText xml:space="preserve"> PAGEREF _Toc202800754 \h </w:instrText>
        </w:r>
        <w:r>
          <w:rPr>
            <w:noProof/>
            <w:webHidden/>
          </w:rPr>
        </w:r>
        <w:r>
          <w:rPr>
            <w:noProof/>
            <w:webHidden/>
          </w:rPr>
          <w:fldChar w:fldCharType="separate"/>
        </w:r>
        <w:r>
          <w:rPr>
            <w:noProof/>
            <w:webHidden/>
          </w:rPr>
          <w:t>28</w:t>
        </w:r>
        <w:r>
          <w:rPr>
            <w:noProof/>
            <w:webHidden/>
          </w:rPr>
          <w:fldChar w:fldCharType="end"/>
        </w:r>
      </w:hyperlink>
    </w:p>
    <w:p w14:paraId="137ABD7B" w14:textId="0614DBC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5" w:history="1">
        <w:r w:rsidRPr="0060663C">
          <w:rPr>
            <w:rStyle w:val="-"/>
            <w:rFonts w:cs="Calibri"/>
            <w:b/>
            <w:bCs/>
            <w:i/>
            <w:iCs/>
            <w:noProof/>
          </w:rPr>
          <w:t>Διάγραμμα 9. Εξέλιξη συνολικών παρεμβάσεων ανά περίοδο στον οικιακό τομέα έως το 2050</w:t>
        </w:r>
        <w:r>
          <w:rPr>
            <w:noProof/>
            <w:webHidden/>
          </w:rPr>
          <w:tab/>
        </w:r>
        <w:r>
          <w:rPr>
            <w:noProof/>
            <w:webHidden/>
          </w:rPr>
          <w:fldChar w:fldCharType="begin"/>
        </w:r>
        <w:r>
          <w:rPr>
            <w:noProof/>
            <w:webHidden/>
          </w:rPr>
          <w:instrText xml:space="preserve"> PAGEREF _Toc202800755 \h </w:instrText>
        </w:r>
        <w:r>
          <w:rPr>
            <w:noProof/>
            <w:webHidden/>
          </w:rPr>
        </w:r>
        <w:r>
          <w:rPr>
            <w:noProof/>
            <w:webHidden/>
          </w:rPr>
          <w:fldChar w:fldCharType="separate"/>
        </w:r>
        <w:r>
          <w:rPr>
            <w:noProof/>
            <w:webHidden/>
          </w:rPr>
          <w:t>29</w:t>
        </w:r>
        <w:r>
          <w:rPr>
            <w:noProof/>
            <w:webHidden/>
          </w:rPr>
          <w:fldChar w:fldCharType="end"/>
        </w:r>
      </w:hyperlink>
    </w:p>
    <w:p w14:paraId="66C3DFEA" w14:textId="67A3C2E4"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6" w:history="1">
        <w:r w:rsidRPr="0060663C">
          <w:rPr>
            <w:rStyle w:val="-"/>
            <w:rFonts w:cs="Calibri"/>
            <w:b/>
            <w:bCs/>
            <w:i/>
            <w:iCs/>
            <w:noProof/>
          </w:rPr>
          <w:t>Διάγραμμα 10. Εξέλιξη διείσδυσης ΑΠΕ στην Τελική Κατανάλωση Ενέργειας για κτίρια έως το 2050</w:t>
        </w:r>
        <w:r>
          <w:rPr>
            <w:noProof/>
            <w:webHidden/>
          </w:rPr>
          <w:tab/>
        </w:r>
        <w:r>
          <w:rPr>
            <w:noProof/>
            <w:webHidden/>
          </w:rPr>
          <w:fldChar w:fldCharType="begin"/>
        </w:r>
        <w:r>
          <w:rPr>
            <w:noProof/>
            <w:webHidden/>
          </w:rPr>
          <w:instrText xml:space="preserve"> PAGEREF _Toc202800756 \h </w:instrText>
        </w:r>
        <w:r>
          <w:rPr>
            <w:noProof/>
            <w:webHidden/>
          </w:rPr>
        </w:r>
        <w:r>
          <w:rPr>
            <w:noProof/>
            <w:webHidden/>
          </w:rPr>
          <w:fldChar w:fldCharType="separate"/>
        </w:r>
        <w:r>
          <w:rPr>
            <w:noProof/>
            <w:webHidden/>
          </w:rPr>
          <w:t>34</w:t>
        </w:r>
        <w:r>
          <w:rPr>
            <w:noProof/>
            <w:webHidden/>
          </w:rPr>
          <w:fldChar w:fldCharType="end"/>
        </w:r>
      </w:hyperlink>
    </w:p>
    <w:p w14:paraId="0371F1BF" w14:textId="7C2F9A4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7" w:history="1">
        <w:r w:rsidRPr="0060663C">
          <w:rPr>
            <w:rStyle w:val="-"/>
            <w:rFonts w:cs="Calibri"/>
            <w:i/>
            <w:iCs/>
            <w:noProof/>
          </w:rPr>
          <w:t>Διάγραμμα 11. Αρχή λειτουργίας του υπολογιστικού εργαλείου “DREEM”</w:t>
        </w:r>
        <w:r>
          <w:rPr>
            <w:noProof/>
            <w:webHidden/>
          </w:rPr>
          <w:tab/>
        </w:r>
        <w:r>
          <w:rPr>
            <w:noProof/>
            <w:webHidden/>
          </w:rPr>
          <w:fldChar w:fldCharType="begin"/>
        </w:r>
        <w:r>
          <w:rPr>
            <w:noProof/>
            <w:webHidden/>
          </w:rPr>
          <w:instrText xml:space="preserve"> PAGEREF _Toc202800757 \h </w:instrText>
        </w:r>
        <w:r>
          <w:rPr>
            <w:noProof/>
            <w:webHidden/>
          </w:rPr>
        </w:r>
        <w:r>
          <w:rPr>
            <w:noProof/>
            <w:webHidden/>
          </w:rPr>
          <w:fldChar w:fldCharType="separate"/>
        </w:r>
        <w:r>
          <w:rPr>
            <w:noProof/>
            <w:webHidden/>
          </w:rPr>
          <w:t>40</w:t>
        </w:r>
        <w:r>
          <w:rPr>
            <w:noProof/>
            <w:webHidden/>
          </w:rPr>
          <w:fldChar w:fldCharType="end"/>
        </w:r>
      </w:hyperlink>
    </w:p>
    <w:p w14:paraId="4553E8C7" w14:textId="2665BB3F"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8" w:history="1">
        <w:r w:rsidRPr="0060663C">
          <w:rPr>
            <w:rStyle w:val="-"/>
            <w:rFonts w:cs="Calibri"/>
            <w:i/>
            <w:iCs/>
            <w:noProof/>
          </w:rPr>
          <w:t>Διάγραμμα 12. Διάγραμμα ροής της μεθοδολογίας παραμετροποίησης, λειτουργίας, και αλληλεπίδρασης των ενοτήτων μοντελοποίησης ΕΜ</w:t>
        </w:r>
        <w:r w:rsidRPr="0060663C">
          <w:rPr>
            <w:rStyle w:val="-"/>
            <w:rFonts w:cs="Calibri"/>
            <w:i/>
            <w:iCs/>
            <w:noProof/>
            <w:vertAlign w:val="subscript"/>
          </w:rPr>
          <w:t>8</w:t>
        </w:r>
        <w:r w:rsidRPr="0060663C">
          <w:rPr>
            <w:rStyle w:val="-"/>
            <w:rFonts w:cs="Calibri"/>
            <w:i/>
            <w:iCs/>
            <w:noProof/>
          </w:rPr>
          <w:t>: «Μοντελοποίηση σε πολλαπλές κλίμακες» (“Multilevel upscaling”) και ΕΜ</w:t>
        </w:r>
        <w:r w:rsidRPr="0060663C">
          <w:rPr>
            <w:rStyle w:val="-"/>
            <w:rFonts w:cs="Calibri"/>
            <w:i/>
            <w:iCs/>
            <w:noProof/>
            <w:vertAlign w:val="subscript"/>
          </w:rPr>
          <w:t>9</w:t>
        </w:r>
        <w:r w:rsidRPr="0060663C">
          <w:rPr>
            <w:rStyle w:val="-"/>
            <w:rFonts w:cs="Calibri"/>
            <w:i/>
            <w:iCs/>
            <w:noProof/>
          </w:rPr>
          <w:t>: «Πίνακας ενεργειακής μετάβασης» (“Transition matrix”) του υπολογιστικού εργαλείου “</w:t>
        </w:r>
        <w:r w:rsidRPr="0060663C">
          <w:rPr>
            <w:rStyle w:val="-"/>
            <w:rFonts w:cs="Calibri"/>
            <w:i/>
            <w:iCs/>
            <w:noProof/>
            <w:lang w:val="en-US"/>
          </w:rPr>
          <w:t>DREEM</w:t>
        </w:r>
        <w:r w:rsidRPr="0060663C">
          <w:rPr>
            <w:rStyle w:val="-"/>
            <w:rFonts w:cs="Calibri"/>
            <w:i/>
            <w:iCs/>
            <w:noProof/>
          </w:rPr>
          <w:t>”</w:t>
        </w:r>
        <w:r>
          <w:rPr>
            <w:noProof/>
            <w:webHidden/>
          </w:rPr>
          <w:tab/>
        </w:r>
        <w:r>
          <w:rPr>
            <w:noProof/>
            <w:webHidden/>
          </w:rPr>
          <w:fldChar w:fldCharType="begin"/>
        </w:r>
        <w:r>
          <w:rPr>
            <w:noProof/>
            <w:webHidden/>
          </w:rPr>
          <w:instrText xml:space="preserve"> PAGEREF _Toc202800758 \h </w:instrText>
        </w:r>
        <w:r>
          <w:rPr>
            <w:noProof/>
            <w:webHidden/>
          </w:rPr>
        </w:r>
        <w:r>
          <w:rPr>
            <w:noProof/>
            <w:webHidden/>
          </w:rPr>
          <w:fldChar w:fldCharType="separate"/>
        </w:r>
        <w:r>
          <w:rPr>
            <w:noProof/>
            <w:webHidden/>
          </w:rPr>
          <w:t>44</w:t>
        </w:r>
        <w:r>
          <w:rPr>
            <w:noProof/>
            <w:webHidden/>
          </w:rPr>
          <w:fldChar w:fldCharType="end"/>
        </w:r>
      </w:hyperlink>
    </w:p>
    <w:p w14:paraId="3F160391" w14:textId="0682CDE0"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59" w:history="1">
        <w:r w:rsidRPr="0060663C">
          <w:rPr>
            <w:rStyle w:val="-"/>
            <w:rFonts w:cs="Calibri"/>
            <w:i/>
            <w:iCs/>
            <w:noProof/>
          </w:rPr>
          <w:t>Διάγραμμα 13. Τελική κατανάλωση ενέργειας ανά καύσιμο στον οικιακό τομέα της Ελλάδας (Πηγή: ΕΣΕΚ 2024)</w:t>
        </w:r>
        <w:r>
          <w:rPr>
            <w:noProof/>
            <w:webHidden/>
          </w:rPr>
          <w:tab/>
        </w:r>
        <w:r>
          <w:rPr>
            <w:noProof/>
            <w:webHidden/>
          </w:rPr>
          <w:fldChar w:fldCharType="begin"/>
        </w:r>
        <w:r>
          <w:rPr>
            <w:noProof/>
            <w:webHidden/>
          </w:rPr>
          <w:instrText xml:space="preserve"> PAGEREF _Toc202800759 \h </w:instrText>
        </w:r>
        <w:r>
          <w:rPr>
            <w:noProof/>
            <w:webHidden/>
          </w:rPr>
        </w:r>
        <w:r>
          <w:rPr>
            <w:noProof/>
            <w:webHidden/>
          </w:rPr>
          <w:fldChar w:fldCharType="separate"/>
        </w:r>
        <w:r>
          <w:rPr>
            <w:noProof/>
            <w:webHidden/>
          </w:rPr>
          <w:t>50</w:t>
        </w:r>
        <w:r>
          <w:rPr>
            <w:noProof/>
            <w:webHidden/>
          </w:rPr>
          <w:fldChar w:fldCharType="end"/>
        </w:r>
      </w:hyperlink>
    </w:p>
    <w:p w14:paraId="4A93B362" w14:textId="7C003044"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0" w:history="1">
        <w:r w:rsidRPr="0060663C">
          <w:rPr>
            <w:rStyle w:val="-"/>
            <w:rFonts w:cs="Calibri"/>
            <w:i/>
            <w:iCs/>
            <w:noProof/>
          </w:rPr>
          <w:t>Διάγραμμα 14. Εξέλιξη του ποσοστού συμμετοχής των αντλιών θερμότητας στην τελική κατανάλωση ενέργειας θέρμανσης ως το 2050 στον οικιακό τομέα της Ελλάδας</w:t>
        </w:r>
        <w:r>
          <w:rPr>
            <w:noProof/>
            <w:webHidden/>
          </w:rPr>
          <w:tab/>
        </w:r>
        <w:r>
          <w:rPr>
            <w:noProof/>
            <w:webHidden/>
          </w:rPr>
          <w:fldChar w:fldCharType="begin"/>
        </w:r>
        <w:r>
          <w:rPr>
            <w:noProof/>
            <w:webHidden/>
          </w:rPr>
          <w:instrText xml:space="preserve"> PAGEREF _Toc202800760 \h </w:instrText>
        </w:r>
        <w:r>
          <w:rPr>
            <w:noProof/>
            <w:webHidden/>
          </w:rPr>
        </w:r>
        <w:r>
          <w:rPr>
            <w:noProof/>
            <w:webHidden/>
          </w:rPr>
          <w:fldChar w:fldCharType="separate"/>
        </w:r>
        <w:r>
          <w:rPr>
            <w:noProof/>
            <w:webHidden/>
          </w:rPr>
          <w:t>51</w:t>
        </w:r>
        <w:r>
          <w:rPr>
            <w:noProof/>
            <w:webHidden/>
          </w:rPr>
          <w:fldChar w:fldCharType="end"/>
        </w:r>
      </w:hyperlink>
    </w:p>
    <w:p w14:paraId="1F558B0C" w14:textId="339992B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1" w:history="1">
        <w:r w:rsidRPr="0060663C">
          <w:rPr>
            <w:rStyle w:val="-"/>
            <w:rFonts w:cs="Calibri"/>
            <w:i/>
            <w:iCs/>
            <w:noProof/>
          </w:rPr>
          <w:t>Διάγραμμα 15. Αριθμός ετήσιων ανακαινίσεων κατοικιών κατά τη διάρκεια της ενεργειακής μετάβασης στον οικιακό τομέα της Ελλάδας (Πηγή: ΕΣΕΚ 2024</w:t>
        </w:r>
        <w:r>
          <w:rPr>
            <w:noProof/>
            <w:webHidden/>
          </w:rPr>
          <w:tab/>
        </w:r>
        <w:r>
          <w:rPr>
            <w:noProof/>
            <w:webHidden/>
          </w:rPr>
          <w:fldChar w:fldCharType="begin"/>
        </w:r>
        <w:r>
          <w:rPr>
            <w:noProof/>
            <w:webHidden/>
          </w:rPr>
          <w:instrText xml:space="preserve"> PAGEREF _Toc202800761 \h </w:instrText>
        </w:r>
        <w:r>
          <w:rPr>
            <w:noProof/>
            <w:webHidden/>
          </w:rPr>
        </w:r>
        <w:r>
          <w:rPr>
            <w:noProof/>
            <w:webHidden/>
          </w:rPr>
          <w:fldChar w:fldCharType="separate"/>
        </w:r>
        <w:r>
          <w:rPr>
            <w:noProof/>
            <w:webHidden/>
          </w:rPr>
          <w:t>52</w:t>
        </w:r>
        <w:r>
          <w:rPr>
            <w:noProof/>
            <w:webHidden/>
          </w:rPr>
          <w:fldChar w:fldCharType="end"/>
        </w:r>
      </w:hyperlink>
    </w:p>
    <w:p w14:paraId="2FC41A09" w14:textId="4CF97533"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2" w:history="1">
        <w:r w:rsidRPr="0060663C">
          <w:rPr>
            <w:rStyle w:val="-"/>
            <w:rFonts w:cs="Calibri"/>
            <w:i/>
            <w:iCs/>
            <w:noProof/>
          </w:rPr>
          <w:t>Διάγραμμα 16. Εξέλιξη της τελικής κατανάλωσης ενέργειας στον οικιακό τομέα της Ελλάδας ως το 2050</w:t>
        </w:r>
        <w:r>
          <w:rPr>
            <w:noProof/>
            <w:webHidden/>
          </w:rPr>
          <w:tab/>
        </w:r>
        <w:r>
          <w:rPr>
            <w:noProof/>
            <w:webHidden/>
          </w:rPr>
          <w:fldChar w:fldCharType="begin"/>
        </w:r>
        <w:r>
          <w:rPr>
            <w:noProof/>
            <w:webHidden/>
          </w:rPr>
          <w:instrText xml:space="preserve"> PAGEREF _Toc202800762 \h </w:instrText>
        </w:r>
        <w:r>
          <w:rPr>
            <w:noProof/>
            <w:webHidden/>
          </w:rPr>
        </w:r>
        <w:r>
          <w:rPr>
            <w:noProof/>
            <w:webHidden/>
          </w:rPr>
          <w:fldChar w:fldCharType="separate"/>
        </w:r>
        <w:r>
          <w:rPr>
            <w:noProof/>
            <w:webHidden/>
          </w:rPr>
          <w:t>55</w:t>
        </w:r>
        <w:r>
          <w:rPr>
            <w:noProof/>
            <w:webHidden/>
          </w:rPr>
          <w:fldChar w:fldCharType="end"/>
        </w:r>
      </w:hyperlink>
    </w:p>
    <w:p w14:paraId="11279A79" w14:textId="646FD472"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3" w:history="1">
        <w:r w:rsidRPr="0060663C">
          <w:rPr>
            <w:rStyle w:val="-"/>
            <w:rFonts w:cs="Calibri"/>
            <w:i/>
            <w:iCs/>
            <w:noProof/>
          </w:rPr>
          <w:t>Διάγραμμα 17. Εξέλιξη της τελικής εξοικονόμησης ενέργειας στον οικιακό τομέα της Ελλάδας ως το 2050</w:t>
        </w:r>
        <w:r>
          <w:rPr>
            <w:noProof/>
            <w:webHidden/>
          </w:rPr>
          <w:tab/>
        </w:r>
        <w:r>
          <w:rPr>
            <w:noProof/>
            <w:webHidden/>
          </w:rPr>
          <w:fldChar w:fldCharType="begin"/>
        </w:r>
        <w:r>
          <w:rPr>
            <w:noProof/>
            <w:webHidden/>
          </w:rPr>
          <w:instrText xml:space="preserve"> PAGEREF _Toc202800763 \h </w:instrText>
        </w:r>
        <w:r>
          <w:rPr>
            <w:noProof/>
            <w:webHidden/>
          </w:rPr>
        </w:r>
        <w:r>
          <w:rPr>
            <w:noProof/>
            <w:webHidden/>
          </w:rPr>
          <w:fldChar w:fldCharType="separate"/>
        </w:r>
        <w:r>
          <w:rPr>
            <w:noProof/>
            <w:webHidden/>
          </w:rPr>
          <w:t>55</w:t>
        </w:r>
        <w:r>
          <w:rPr>
            <w:noProof/>
            <w:webHidden/>
          </w:rPr>
          <w:fldChar w:fldCharType="end"/>
        </w:r>
      </w:hyperlink>
    </w:p>
    <w:p w14:paraId="375DC735" w14:textId="0014DB85"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4" w:history="1">
        <w:r w:rsidRPr="0060663C">
          <w:rPr>
            <w:rStyle w:val="-"/>
            <w:rFonts w:cs="Calibri"/>
            <w:i/>
            <w:iCs/>
            <w:noProof/>
          </w:rPr>
          <w:t>Διάγραμμα 18. Ποσοστιαία κατανομή της τελικής κατανάλωσης ενέργειας ανά τύπο καυσίμου στον οικιακό τομέα της Ελλάδας ως το 2050</w:t>
        </w:r>
        <w:r>
          <w:rPr>
            <w:noProof/>
            <w:webHidden/>
          </w:rPr>
          <w:tab/>
        </w:r>
        <w:r>
          <w:rPr>
            <w:noProof/>
            <w:webHidden/>
          </w:rPr>
          <w:fldChar w:fldCharType="begin"/>
        </w:r>
        <w:r>
          <w:rPr>
            <w:noProof/>
            <w:webHidden/>
          </w:rPr>
          <w:instrText xml:space="preserve"> PAGEREF _Toc202800764 \h </w:instrText>
        </w:r>
        <w:r>
          <w:rPr>
            <w:noProof/>
            <w:webHidden/>
          </w:rPr>
        </w:r>
        <w:r>
          <w:rPr>
            <w:noProof/>
            <w:webHidden/>
          </w:rPr>
          <w:fldChar w:fldCharType="separate"/>
        </w:r>
        <w:r>
          <w:rPr>
            <w:noProof/>
            <w:webHidden/>
          </w:rPr>
          <w:t>56</w:t>
        </w:r>
        <w:r>
          <w:rPr>
            <w:noProof/>
            <w:webHidden/>
          </w:rPr>
          <w:fldChar w:fldCharType="end"/>
        </w:r>
      </w:hyperlink>
    </w:p>
    <w:p w14:paraId="23B01F63" w14:textId="278D9DD8"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5" w:history="1">
        <w:r w:rsidRPr="0060663C">
          <w:rPr>
            <w:rStyle w:val="-"/>
            <w:rFonts w:cs="Calibri"/>
            <w:i/>
            <w:iCs/>
            <w:noProof/>
          </w:rPr>
          <w:t>Διάγραμμα 19. Εξέλιξη της ποσοστιαίας συμμετοχής των αντλιών θερμότητας στην τελική κατανάλωση ενέργειας θέρμανσης στον οικιακό τομέα της Ελλάδας ως το 2050</w:t>
        </w:r>
        <w:r>
          <w:rPr>
            <w:noProof/>
            <w:webHidden/>
          </w:rPr>
          <w:tab/>
        </w:r>
        <w:r>
          <w:rPr>
            <w:noProof/>
            <w:webHidden/>
          </w:rPr>
          <w:fldChar w:fldCharType="begin"/>
        </w:r>
        <w:r>
          <w:rPr>
            <w:noProof/>
            <w:webHidden/>
          </w:rPr>
          <w:instrText xml:space="preserve"> PAGEREF _Toc202800765 \h </w:instrText>
        </w:r>
        <w:r>
          <w:rPr>
            <w:noProof/>
            <w:webHidden/>
          </w:rPr>
        </w:r>
        <w:r>
          <w:rPr>
            <w:noProof/>
            <w:webHidden/>
          </w:rPr>
          <w:fldChar w:fldCharType="separate"/>
        </w:r>
        <w:r>
          <w:rPr>
            <w:noProof/>
            <w:webHidden/>
          </w:rPr>
          <w:t>57</w:t>
        </w:r>
        <w:r>
          <w:rPr>
            <w:noProof/>
            <w:webHidden/>
          </w:rPr>
          <w:fldChar w:fldCharType="end"/>
        </w:r>
      </w:hyperlink>
    </w:p>
    <w:p w14:paraId="36B0D85B" w14:textId="6EDB2646"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6" w:history="1">
        <w:r w:rsidRPr="0060663C">
          <w:rPr>
            <w:rStyle w:val="-"/>
            <w:rFonts w:cs="Calibri"/>
            <w:i/>
            <w:iCs/>
            <w:noProof/>
          </w:rPr>
          <w:t>Διάγραμμα 20. Εξέλιξη χρήσης τεχνολογιών/ συστημάτων θέρμανσης στον οικιακό τομέα της Ελλάδας (αριθμός νοικοκυριών) ως το 2050.</w:t>
        </w:r>
        <w:r>
          <w:rPr>
            <w:noProof/>
            <w:webHidden/>
          </w:rPr>
          <w:tab/>
        </w:r>
        <w:r>
          <w:rPr>
            <w:noProof/>
            <w:webHidden/>
          </w:rPr>
          <w:fldChar w:fldCharType="begin"/>
        </w:r>
        <w:r>
          <w:rPr>
            <w:noProof/>
            <w:webHidden/>
          </w:rPr>
          <w:instrText xml:space="preserve"> PAGEREF _Toc202800766 \h </w:instrText>
        </w:r>
        <w:r>
          <w:rPr>
            <w:noProof/>
            <w:webHidden/>
          </w:rPr>
        </w:r>
        <w:r>
          <w:rPr>
            <w:noProof/>
            <w:webHidden/>
          </w:rPr>
          <w:fldChar w:fldCharType="separate"/>
        </w:r>
        <w:r>
          <w:rPr>
            <w:noProof/>
            <w:webHidden/>
          </w:rPr>
          <w:t>58</w:t>
        </w:r>
        <w:r>
          <w:rPr>
            <w:noProof/>
            <w:webHidden/>
          </w:rPr>
          <w:fldChar w:fldCharType="end"/>
        </w:r>
      </w:hyperlink>
    </w:p>
    <w:p w14:paraId="3968E829" w14:textId="1CDEE8AC"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7" w:history="1">
        <w:r w:rsidRPr="0060663C">
          <w:rPr>
            <w:rStyle w:val="-"/>
            <w:rFonts w:cs="Calibri"/>
            <w:i/>
            <w:iCs/>
            <w:noProof/>
          </w:rPr>
          <w:t>Διάγραμμα 21. Ετήσιος και αθροιστικός αριθμός ανακαινίσεων κελύφους στον οικιακό τομέα της Ελλάδας ως το 2050 (Πηγή: ΕΣΕΚ 2024 και αποτελέσματα προσομοίωσης)</w:t>
        </w:r>
        <w:r>
          <w:rPr>
            <w:noProof/>
            <w:webHidden/>
          </w:rPr>
          <w:tab/>
        </w:r>
        <w:r>
          <w:rPr>
            <w:noProof/>
            <w:webHidden/>
          </w:rPr>
          <w:fldChar w:fldCharType="begin"/>
        </w:r>
        <w:r>
          <w:rPr>
            <w:noProof/>
            <w:webHidden/>
          </w:rPr>
          <w:instrText xml:space="preserve"> PAGEREF _Toc202800767 \h </w:instrText>
        </w:r>
        <w:r>
          <w:rPr>
            <w:noProof/>
            <w:webHidden/>
          </w:rPr>
        </w:r>
        <w:r>
          <w:rPr>
            <w:noProof/>
            <w:webHidden/>
          </w:rPr>
          <w:fldChar w:fldCharType="separate"/>
        </w:r>
        <w:r>
          <w:rPr>
            <w:noProof/>
            <w:webHidden/>
          </w:rPr>
          <w:t>58</w:t>
        </w:r>
        <w:r>
          <w:rPr>
            <w:noProof/>
            <w:webHidden/>
          </w:rPr>
          <w:fldChar w:fldCharType="end"/>
        </w:r>
      </w:hyperlink>
    </w:p>
    <w:p w14:paraId="089F4337" w14:textId="047054E5"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8" w:history="1">
        <w:r w:rsidRPr="0060663C">
          <w:rPr>
            <w:rStyle w:val="-"/>
            <w:rFonts w:cs="Calibri"/>
            <w:i/>
            <w:iCs/>
            <w:noProof/>
          </w:rPr>
          <w:t>Διάγραμμα 22. Εξέλιξη της ετήσιας και συνολικής εξοικονόμησης ενέργειας λόγω ανακαινίσεων κελύφους στον οικιακό τομέα της Ελλάδας ως το 2050</w:t>
        </w:r>
        <w:r>
          <w:rPr>
            <w:noProof/>
            <w:webHidden/>
          </w:rPr>
          <w:tab/>
        </w:r>
        <w:r>
          <w:rPr>
            <w:noProof/>
            <w:webHidden/>
          </w:rPr>
          <w:fldChar w:fldCharType="begin"/>
        </w:r>
        <w:r>
          <w:rPr>
            <w:noProof/>
            <w:webHidden/>
          </w:rPr>
          <w:instrText xml:space="preserve"> PAGEREF _Toc202800768 \h </w:instrText>
        </w:r>
        <w:r>
          <w:rPr>
            <w:noProof/>
            <w:webHidden/>
          </w:rPr>
        </w:r>
        <w:r>
          <w:rPr>
            <w:noProof/>
            <w:webHidden/>
          </w:rPr>
          <w:fldChar w:fldCharType="separate"/>
        </w:r>
        <w:r>
          <w:rPr>
            <w:noProof/>
            <w:webHidden/>
          </w:rPr>
          <w:t>59</w:t>
        </w:r>
        <w:r>
          <w:rPr>
            <w:noProof/>
            <w:webHidden/>
          </w:rPr>
          <w:fldChar w:fldCharType="end"/>
        </w:r>
      </w:hyperlink>
    </w:p>
    <w:p w14:paraId="60E2520C" w14:textId="0AA749B4"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69" w:history="1">
        <w:r w:rsidRPr="0060663C">
          <w:rPr>
            <w:rStyle w:val="-"/>
            <w:rFonts w:cs="Calibri"/>
            <w:i/>
            <w:iCs/>
            <w:noProof/>
          </w:rPr>
          <w:t xml:space="preserve">Διάγραμμα 23. Εξέλιξη των ετήσιων και συνολικών εκπομπών </w:t>
        </w:r>
        <w:r w:rsidRPr="0060663C">
          <w:rPr>
            <w:rStyle w:val="-"/>
            <w:rFonts w:cs="Calibri"/>
            <w:i/>
            <w:iCs/>
            <w:noProof/>
            <w:lang w:val="en-US"/>
          </w:rPr>
          <w:t>CO</w:t>
        </w:r>
        <w:r w:rsidRPr="0060663C">
          <w:rPr>
            <w:rStyle w:val="-"/>
            <w:rFonts w:cs="Calibri"/>
            <w:i/>
            <w:iCs/>
            <w:noProof/>
            <w:vertAlign w:val="subscript"/>
          </w:rPr>
          <w:t>2</w:t>
        </w:r>
        <w:r w:rsidRPr="0060663C">
          <w:rPr>
            <w:rStyle w:val="-"/>
            <w:rFonts w:cs="Calibri"/>
            <w:i/>
            <w:iCs/>
            <w:noProof/>
          </w:rPr>
          <w:t xml:space="preserve"> στον οικιακό τομέα της Ελλάδας έως το 2050</w:t>
        </w:r>
        <w:r>
          <w:rPr>
            <w:noProof/>
            <w:webHidden/>
          </w:rPr>
          <w:tab/>
        </w:r>
        <w:r>
          <w:rPr>
            <w:noProof/>
            <w:webHidden/>
          </w:rPr>
          <w:fldChar w:fldCharType="begin"/>
        </w:r>
        <w:r>
          <w:rPr>
            <w:noProof/>
            <w:webHidden/>
          </w:rPr>
          <w:instrText xml:space="preserve"> PAGEREF _Toc202800769 \h </w:instrText>
        </w:r>
        <w:r>
          <w:rPr>
            <w:noProof/>
            <w:webHidden/>
          </w:rPr>
        </w:r>
        <w:r>
          <w:rPr>
            <w:noProof/>
            <w:webHidden/>
          </w:rPr>
          <w:fldChar w:fldCharType="separate"/>
        </w:r>
        <w:r>
          <w:rPr>
            <w:noProof/>
            <w:webHidden/>
          </w:rPr>
          <w:t>64</w:t>
        </w:r>
        <w:r>
          <w:rPr>
            <w:noProof/>
            <w:webHidden/>
          </w:rPr>
          <w:fldChar w:fldCharType="end"/>
        </w:r>
      </w:hyperlink>
    </w:p>
    <w:p w14:paraId="6572719F" w14:textId="3284F600"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0" w:history="1">
        <w:r w:rsidRPr="0060663C">
          <w:rPr>
            <w:rStyle w:val="-"/>
            <w:rFonts w:cs="Calibri"/>
            <w:i/>
            <w:iCs/>
            <w:noProof/>
          </w:rPr>
          <w:t>Διάγραμμα 24. (α). Συνολική ετήσια εξοικονόμηση τελικής ενέργειας και (β). Αθροιστική εξοικονόμηση στον τριτογενή τομέα της Ελλάδας έως το 2050</w:t>
        </w:r>
        <w:r>
          <w:rPr>
            <w:noProof/>
            <w:webHidden/>
          </w:rPr>
          <w:tab/>
        </w:r>
        <w:r>
          <w:rPr>
            <w:noProof/>
            <w:webHidden/>
          </w:rPr>
          <w:fldChar w:fldCharType="begin"/>
        </w:r>
        <w:r>
          <w:rPr>
            <w:noProof/>
            <w:webHidden/>
          </w:rPr>
          <w:instrText xml:space="preserve"> PAGEREF _Toc202800770 \h </w:instrText>
        </w:r>
        <w:r>
          <w:rPr>
            <w:noProof/>
            <w:webHidden/>
          </w:rPr>
        </w:r>
        <w:r>
          <w:rPr>
            <w:noProof/>
            <w:webHidden/>
          </w:rPr>
          <w:fldChar w:fldCharType="separate"/>
        </w:r>
        <w:r>
          <w:rPr>
            <w:noProof/>
            <w:webHidden/>
          </w:rPr>
          <w:t>68</w:t>
        </w:r>
        <w:r>
          <w:rPr>
            <w:noProof/>
            <w:webHidden/>
          </w:rPr>
          <w:fldChar w:fldCharType="end"/>
        </w:r>
      </w:hyperlink>
    </w:p>
    <w:p w14:paraId="727DC3BD" w14:textId="34A0E9D2"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1" w:history="1">
        <w:r w:rsidRPr="0060663C">
          <w:rPr>
            <w:rStyle w:val="-"/>
            <w:rFonts w:cs="Calibri"/>
            <w:i/>
            <w:iCs/>
            <w:noProof/>
          </w:rPr>
          <w:t>Διάγραμμα 25. Εξέλιξη κατανάλωσης και εξοικονόμησης τελικής ενέργειας στον μη-οικιακό τομέα της Ελλάδας έως το 2050</w:t>
        </w:r>
        <w:r>
          <w:rPr>
            <w:noProof/>
            <w:webHidden/>
          </w:rPr>
          <w:tab/>
        </w:r>
        <w:r>
          <w:rPr>
            <w:noProof/>
            <w:webHidden/>
          </w:rPr>
          <w:fldChar w:fldCharType="begin"/>
        </w:r>
        <w:r>
          <w:rPr>
            <w:noProof/>
            <w:webHidden/>
          </w:rPr>
          <w:instrText xml:space="preserve"> PAGEREF _Toc202800771 \h </w:instrText>
        </w:r>
        <w:r>
          <w:rPr>
            <w:noProof/>
            <w:webHidden/>
          </w:rPr>
        </w:r>
        <w:r>
          <w:rPr>
            <w:noProof/>
            <w:webHidden/>
          </w:rPr>
          <w:fldChar w:fldCharType="separate"/>
        </w:r>
        <w:r>
          <w:rPr>
            <w:noProof/>
            <w:webHidden/>
          </w:rPr>
          <w:t>69</w:t>
        </w:r>
        <w:r>
          <w:rPr>
            <w:noProof/>
            <w:webHidden/>
          </w:rPr>
          <w:fldChar w:fldCharType="end"/>
        </w:r>
      </w:hyperlink>
    </w:p>
    <w:p w14:paraId="5DCB27D7" w14:textId="04B912E5"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2" w:history="1">
        <w:r w:rsidRPr="0060663C">
          <w:rPr>
            <w:rStyle w:val="-"/>
            <w:rFonts w:cs="Calibri"/>
            <w:i/>
            <w:iCs/>
            <w:noProof/>
          </w:rPr>
          <w:t>Διάγραμμα 26. Σχηματική απεικόνιση των διαφόρων φάσεων της πιλοτικής φάσης για την προώθηση του Δείκτη Ευφυούς Ετοιμότητας στην Ελλάδα.</w:t>
        </w:r>
        <w:r>
          <w:rPr>
            <w:noProof/>
            <w:webHidden/>
          </w:rPr>
          <w:tab/>
        </w:r>
        <w:r>
          <w:rPr>
            <w:noProof/>
            <w:webHidden/>
          </w:rPr>
          <w:fldChar w:fldCharType="begin"/>
        </w:r>
        <w:r>
          <w:rPr>
            <w:noProof/>
            <w:webHidden/>
          </w:rPr>
          <w:instrText xml:space="preserve"> PAGEREF _Toc202800772 \h </w:instrText>
        </w:r>
        <w:r>
          <w:rPr>
            <w:noProof/>
            <w:webHidden/>
          </w:rPr>
        </w:r>
        <w:r>
          <w:rPr>
            <w:noProof/>
            <w:webHidden/>
          </w:rPr>
          <w:fldChar w:fldCharType="separate"/>
        </w:r>
        <w:r>
          <w:rPr>
            <w:noProof/>
            <w:webHidden/>
          </w:rPr>
          <w:t>104</w:t>
        </w:r>
        <w:r>
          <w:rPr>
            <w:noProof/>
            <w:webHidden/>
          </w:rPr>
          <w:fldChar w:fldCharType="end"/>
        </w:r>
      </w:hyperlink>
    </w:p>
    <w:p w14:paraId="55C43873" w14:textId="3CA559B2"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3" w:history="1">
        <w:r w:rsidRPr="0060663C">
          <w:rPr>
            <w:rStyle w:val="-"/>
            <w:rFonts w:cs="Calibri"/>
            <w:i/>
            <w:iCs/>
            <w:noProof/>
          </w:rPr>
          <w:t xml:space="preserve">Διάγραμμα 27. Κατανομή χωρών της ΕΕ-27 με βάση την προτεραιοποίηση της ανάλυσης συνδυαστικών δυσμενών σεισμικών και κλιματικών συνθηκών (πηγή: </w:t>
        </w:r>
        <w:r w:rsidRPr="0060663C">
          <w:rPr>
            <w:rStyle w:val="-"/>
            <w:rFonts w:cs="Calibri"/>
            <w:i/>
            <w:iCs/>
            <w:noProof/>
            <w:lang w:val="en-GB"/>
          </w:rPr>
          <w:t>Romano</w:t>
        </w:r>
        <w:r w:rsidRPr="0060663C">
          <w:rPr>
            <w:rStyle w:val="-"/>
            <w:rFonts w:cs="Calibri"/>
            <w:i/>
            <w:iCs/>
            <w:noProof/>
          </w:rPr>
          <w:t xml:space="preserve"> </w:t>
        </w:r>
        <w:r w:rsidRPr="0060663C">
          <w:rPr>
            <w:rStyle w:val="-"/>
            <w:rFonts w:cs="Calibri"/>
            <w:i/>
            <w:iCs/>
            <w:noProof/>
            <w:lang w:val="en-GB"/>
          </w:rPr>
          <w:t>et</w:t>
        </w:r>
        <w:r w:rsidRPr="0060663C">
          <w:rPr>
            <w:rStyle w:val="-"/>
            <w:rFonts w:cs="Calibri"/>
            <w:i/>
            <w:iCs/>
            <w:noProof/>
          </w:rPr>
          <w:t xml:space="preserve"> </w:t>
        </w:r>
        <w:r w:rsidRPr="0060663C">
          <w:rPr>
            <w:rStyle w:val="-"/>
            <w:rFonts w:cs="Calibri"/>
            <w:i/>
            <w:iCs/>
            <w:noProof/>
            <w:lang w:val="en-GB"/>
          </w:rPr>
          <w:t>al</w:t>
        </w:r>
        <w:r w:rsidRPr="0060663C">
          <w:rPr>
            <w:rStyle w:val="-"/>
            <w:rFonts w:cs="Calibri"/>
            <w:i/>
            <w:iCs/>
            <w:noProof/>
          </w:rPr>
          <w:t>. 2023)</w:t>
        </w:r>
        <w:r>
          <w:rPr>
            <w:noProof/>
            <w:webHidden/>
          </w:rPr>
          <w:tab/>
        </w:r>
        <w:r>
          <w:rPr>
            <w:noProof/>
            <w:webHidden/>
          </w:rPr>
          <w:fldChar w:fldCharType="begin"/>
        </w:r>
        <w:r>
          <w:rPr>
            <w:noProof/>
            <w:webHidden/>
          </w:rPr>
          <w:instrText xml:space="preserve"> PAGEREF _Toc202800773 \h </w:instrText>
        </w:r>
        <w:r>
          <w:rPr>
            <w:noProof/>
            <w:webHidden/>
          </w:rPr>
        </w:r>
        <w:r>
          <w:rPr>
            <w:noProof/>
            <w:webHidden/>
          </w:rPr>
          <w:fldChar w:fldCharType="separate"/>
        </w:r>
        <w:r>
          <w:rPr>
            <w:noProof/>
            <w:webHidden/>
          </w:rPr>
          <w:t>110</w:t>
        </w:r>
        <w:r>
          <w:rPr>
            <w:noProof/>
            <w:webHidden/>
          </w:rPr>
          <w:fldChar w:fldCharType="end"/>
        </w:r>
      </w:hyperlink>
    </w:p>
    <w:p w14:paraId="63B66958" w14:textId="6F82C30A"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4" w:history="1">
        <w:r w:rsidRPr="0060663C">
          <w:rPr>
            <w:rStyle w:val="-"/>
            <w:rFonts w:cs="Calibri"/>
            <w:b/>
            <w:bCs/>
            <w:i/>
            <w:iCs/>
            <w:noProof/>
          </w:rPr>
          <w:t>Διάγραμμα 28. Διαστάσεις του μηχανισμού παρακολούθησης</w:t>
        </w:r>
        <w:r>
          <w:rPr>
            <w:noProof/>
            <w:webHidden/>
          </w:rPr>
          <w:tab/>
        </w:r>
        <w:r>
          <w:rPr>
            <w:noProof/>
            <w:webHidden/>
          </w:rPr>
          <w:fldChar w:fldCharType="begin"/>
        </w:r>
        <w:r>
          <w:rPr>
            <w:noProof/>
            <w:webHidden/>
          </w:rPr>
          <w:instrText xml:space="preserve"> PAGEREF _Toc202800774 \h </w:instrText>
        </w:r>
        <w:r>
          <w:rPr>
            <w:noProof/>
            <w:webHidden/>
          </w:rPr>
        </w:r>
        <w:r>
          <w:rPr>
            <w:noProof/>
            <w:webHidden/>
          </w:rPr>
          <w:fldChar w:fldCharType="separate"/>
        </w:r>
        <w:r>
          <w:rPr>
            <w:noProof/>
            <w:webHidden/>
          </w:rPr>
          <w:t>125</w:t>
        </w:r>
        <w:r>
          <w:rPr>
            <w:noProof/>
            <w:webHidden/>
          </w:rPr>
          <w:fldChar w:fldCharType="end"/>
        </w:r>
      </w:hyperlink>
    </w:p>
    <w:p w14:paraId="67F43F71" w14:textId="28C81A1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5" w:history="1">
        <w:r w:rsidRPr="0060663C">
          <w:rPr>
            <w:rStyle w:val="-"/>
            <w:rFonts w:cs="Calibri"/>
            <w:i/>
            <w:iCs/>
            <w:noProof/>
          </w:rPr>
          <w:t xml:space="preserve">Διάγραμμα 29.  Εξέλιξη των ετήσιων και συνολικών εκπομπών </w:t>
        </w:r>
        <w:r w:rsidRPr="0060663C">
          <w:rPr>
            <w:rStyle w:val="-"/>
            <w:rFonts w:cs="Calibri"/>
            <w:i/>
            <w:iCs/>
            <w:noProof/>
            <w:lang w:val="en-US"/>
          </w:rPr>
          <w:t>CO</w:t>
        </w:r>
        <w:r w:rsidRPr="0060663C">
          <w:rPr>
            <w:rStyle w:val="-"/>
            <w:rFonts w:cs="Calibri"/>
            <w:i/>
            <w:iCs/>
            <w:noProof/>
            <w:vertAlign w:val="subscript"/>
          </w:rPr>
          <w:t>2</w:t>
        </w:r>
        <w:r w:rsidRPr="0060663C">
          <w:rPr>
            <w:rStyle w:val="-"/>
            <w:rFonts w:cs="Calibri"/>
            <w:i/>
            <w:iCs/>
            <w:noProof/>
          </w:rPr>
          <w:t xml:space="preserve"> έως το 2050 στον οικιακό τομέα της «Κλιματικής Ζώνης Α»</w:t>
        </w:r>
        <w:r>
          <w:rPr>
            <w:noProof/>
            <w:webHidden/>
          </w:rPr>
          <w:tab/>
        </w:r>
        <w:r>
          <w:rPr>
            <w:noProof/>
            <w:webHidden/>
          </w:rPr>
          <w:fldChar w:fldCharType="begin"/>
        </w:r>
        <w:r>
          <w:rPr>
            <w:noProof/>
            <w:webHidden/>
          </w:rPr>
          <w:instrText xml:space="preserve"> PAGEREF _Toc202800775 \h </w:instrText>
        </w:r>
        <w:r>
          <w:rPr>
            <w:noProof/>
            <w:webHidden/>
          </w:rPr>
        </w:r>
        <w:r>
          <w:rPr>
            <w:noProof/>
            <w:webHidden/>
          </w:rPr>
          <w:fldChar w:fldCharType="separate"/>
        </w:r>
        <w:r>
          <w:rPr>
            <w:noProof/>
            <w:webHidden/>
          </w:rPr>
          <w:t>127</w:t>
        </w:r>
        <w:r>
          <w:rPr>
            <w:noProof/>
            <w:webHidden/>
          </w:rPr>
          <w:fldChar w:fldCharType="end"/>
        </w:r>
      </w:hyperlink>
    </w:p>
    <w:p w14:paraId="2032B02A" w14:textId="26FD470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6" w:history="1">
        <w:r w:rsidRPr="0060663C">
          <w:rPr>
            <w:rStyle w:val="-"/>
            <w:rFonts w:cs="Calibri"/>
            <w:i/>
            <w:iCs/>
            <w:noProof/>
          </w:rPr>
          <w:t xml:space="preserve">Διάγραμμα 30.  Εξέλιξη των ετήσιων και συνολικών εκπομπών </w:t>
        </w:r>
        <w:r w:rsidRPr="0060663C">
          <w:rPr>
            <w:rStyle w:val="-"/>
            <w:rFonts w:cs="Calibri"/>
            <w:i/>
            <w:iCs/>
            <w:noProof/>
            <w:lang w:val="en-US"/>
          </w:rPr>
          <w:t>CO</w:t>
        </w:r>
        <w:r w:rsidRPr="0060663C">
          <w:rPr>
            <w:rStyle w:val="-"/>
            <w:rFonts w:cs="Calibri"/>
            <w:i/>
            <w:iCs/>
            <w:noProof/>
            <w:vertAlign w:val="subscript"/>
          </w:rPr>
          <w:t>2</w:t>
        </w:r>
        <w:r w:rsidRPr="0060663C">
          <w:rPr>
            <w:rStyle w:val="-"/>
            <w:rFonts w:cs="Calibri"/>
            <w:i/>
            <w:iCs/>
            <w:noProof/>
          </w:rPr>
          <w:t xml:space="preserve"> έως το 2050 στον οικιακό τομέα της «Κλιματικής Ζώνης Β»</w:t>
        </w:r>
        <w:r>
          <w:rPr>
            <w:noProof/>
            <w:webHidden/>
          </w:rPr>
          <w:tab/>
        </w:r>
        <w:r>
          <w:rPr>
            <w:noProof/>
            <w:webHidden/>
          </w:rPr>
          <w:fldChar w:fldCharType="begin"/>
        </w:r>
        <w:r>
          <w:rPr>
            <w:noProof/>
            <w:webHidden/>
          </w:rPr>
          <w:instrText xml:space="preserve"> PAGEREF _Toc202800776 \h </w:instrText>
        </w:r>
        <w:r>
          <w:rPr>
            <w:noProof/>
            <w:webHidden/>
          </w:rPr>
        </w:r>
        <w:r>
          <w:rPr>
            <w:noProof/>
            <w:webHidden/>
          </w:rPr>
          <w:fldChar w:fldCharType="separate"/>
        </w:r>
        <w:r>
          <w:rPr>
            <w:noProof/>
            <w:webHidden/>
          </w:rPr>
          <w:t>127</w:t>
        </w:r>
        <w:r>
          <w:rPr>
            <w:noProof/>
            <w:webHidden/>
          </w:rPr>
          <w:fldChar w:fldCharType="end"/>
        </w:r>
      </w:hyperlink>
    </w:p>
    <w:p w14:paraId="539CF421" w14:textId="360695F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7" w:history="1">
        <w:r w:rsidRPr="0060663C">
          <w:rPr>
            <w:rStyle w:val="-"/>
            <w:rFonts w:cs="Calibri"/>
            <w:i/>
            <w:iCs/>
            <w:noProof/>
          </w:rPr>
          <w:t xml:space="preserve">Διάγραμμα 31. Εξέλιξη των ετήσιων και συνολικών εκπομπών </w:t>
        </w:r>
        <w:r w:rsidRPr="0060663C">
          <w:rPr>
            <w:rStyle w:val="-"/>
            <w:rFonts w:cs="Calibri"/>
            <w:i/>
            <w:iCs/>
            <w:noProof/>
            <w:lang w:val="en-US"/>
          </w:rPr>
          <w:t>CO</w:t>
        </w:r>
        <w:r w:rsidRPr="0060663C">
          <w:rPr>
            <w:rStyle w:val="-"/>
            <w:rFonts w:cs="Calibri"/>
            <w:i/>
            <w:iCs/>
            <w:noProof/>
            <w:vertAlign w:val="subscript"/>
          </w:rPr>
          <w:t>2</w:t>
        </w:r>
        <w:r w:rsidRPr="0060663C">
          <w:rPr>
            <w:rStyle w:val="-"/>
            <w:rFonts w:cs="Calibri"/>
            <w:i/>
            <w:iCs/>
            <w:noProof/>
          </w:rPr>
          <w:t xml:space="preserve"> έως το 2050 στον οικιακό τομέα της «Κλιματικής Ζώνης Γ»</w:t>
        </w:r>
        <w:r>
          <w:rPr>
            <w:noProof/>
            <w:webHidden/>
          </w:rPr>
          <w:tab/>
        </w:r>
        <w:r>
          <w:rPr>
            <w:noProof/>
            <w:webHidden/>
          </w:rPr>
          <w:fldChar w:fldCharType="begin"/>
        </w:r>
        <w:r>
          <w:rPr>
            <w:noProof/>
            <w:webHidden/>
          </w:rPr>
          <w:instrText xml:space="preserve"> PAGEREF _Toc202800777 \h </w:instrText>
        </w:r>
        <w:r>
          <w:rPr>
            <w:noProof/>
            <w:webHidden/>
          </w:rPr>
        </w:r>
        <w:r>
          <w:rPr>
            <w:noProof/>
            <w:webHidden/>
          </w:rPr>
          <w:fldChar w:fldCharType="separate"/>
        </w:r>
        <w:r>
          <w:rPr>
            <w:noProof/>
            <w:webHidden/>
          </w:rPr>
          <w:t>128</w:t>
        </w:r>
        <w:r>
          <w:rPr>
            <w:noProof/>
            <w:webHidden/>
          </w:rPr>
          <w:fldChar w:fldCharType="end"/>
        </w:r>
      </w:hyperlink>
    </w:p>
    <w:p w14:paraId="474E6AA8" w14:textId="7CA652A5"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78" w:history="1">
        <w:r w:rsidRPr="0060663C">
          <w:rPr>
            <w:rStyle w:val="-"/>
            <w:rFonts w:cs="Calibri"/>
            <w:i/>
            <w:iCs/>
            <w:noProof/>
          </w:rPr>
          <w:t xml:space="preserve">Διάγραμμα 32. Εξέλιξη των ετήσιων και συνολικών εκπομπών </w:t>
        </w:r>
        <w:r w:rsidRPr="0060663C">
          <w:rPr>
            <w:rStyle w:val="-"/>
            <w:rFonts w:cs="Calibri"/>
            <w:i/>
            <w:iCs/>
            <w:noProof/>
            <w:lang w:val="en-US"/>
          </w:rPr>
          <w:t>CO</w:t>
        </w:r>
        <w:r w:rsidRPr="0060663C">
          <w:rPr>
            <w:rStyle w:val="-"/>
            <w:rFonts w:cs="Calibri"/>
            <w:i/>
            <w:iCs/>
            <w:noProof/>
            <w:vertAlign w:val="subscript"/>
          </w:rPr>
          <w:t>2</w:t>
        </w:r>
        <w:r w:rsidRPr="0060663C">
          <w:rPr>
            <w:rStyle w:val="-"/>
            <w:rFonts w:cs="Calibri"/>
            <w:i/>
            <w:iCs/>
            <w:noProof/>
          </w:rPr>
          <w:t xml:space="preserve"> έως το 2050 στον οικιακό τομέα της «Κλιματικής Ζώνης Δ»</w:t>
        </w:r>
        <w:r>
          <w:rPr>
            <w:noProof/>
            <w:webHidden/>
          </w:rPr>
          <w:tab/>
        </w:r>
        <w:r>
          <w:rPr>
            <w:noProof/>
            <w:webHidden/>
          </w:rPr>
          <w:fldChar w:fldCharType="begin"/>
        </w:r>
        <w:r>
          <w:rPr>
            <w:noProof/>
            <w:webHidden/>
          </w:rPr>
          <w:instrText xml:space="preserve"> PAGEREF _Toc202800778 \h </w:instrText>
        </w:r>
        <w:r>
          <w:rPr>
            <w:noProof/>
            <w:webHidden/>
          </w:rPr>
        </w:r>
        <w:r>
          <w:rPr>
            <w:noProof/>
            <w:webHidden/>
          </w:rPr>
          <w:fldChar w:fldCharType="separate"/>
        </w:r>
        <w:r>
          <w:rPr>
            <w:noProof/>
            <w:webHidden/>
          </w:rPr>
          <w:t>128</w:t>
        </w:r>
        <w:r>
          <w:rPr>
            <w:noProof/>
            <w:webHidden/>
          </w:rPr>
          <w:fldChar w:fldCharType="end"/>
        </w:r>
      </w:hyperlink>
    </w:p>
    <w:p w14:paraId="3A7B8C73" w14:textId="265E929D" w:rsidR="00E13810" w:rsidRPr="00232E60" w:rsidRDefault="00E13810" w:rsidP="00E13810">
      <w:pPr>
        <w:pStyle w:val="ae"/>
        <w:tabs>
          <w:tab w:val="right" w:leader="dot" w:pos="9040"/>
        </w:tabs>
        <w:spacing w:before="0" w:after="120" w:line="360" w:lineRule="auto"/>
        <w:rPr>
          <w:rFonts w:cs="Calibri"/>
          <w:lang w:val="en-US"/>
        </w:rPr>
      </w:pPr>
      <w:r w:rsidRPr="00D75531">
        <w:rPr>
          <w:rFonts w:cs="Calibri"/>
          <w:szCs w:val="20"/>
        </w:rPr>
        <w:fldChar w:fldCharType="end"/>
      </w:r>
    </w:p>
    <w:p w14:paraId="0BDDC76C" w14:textId="77777777" w:rsidR="00E13810" w:rsidRPr="00FF4959" w:rsidRDefault="00E13810" w:rsidP="00E13810">
      <w:pPr>
        <w:pStyle w:val="3"/>
        <w:spacing w:before="0" w:after="120" w:line="360" w:lineRule="auto"/>
        <w:rPr>
          <w:rFonts w:ascii="Calibri" w:eastAsiaTheme="minorHAnsi" w:hAnsi="Calibri" w:cs="Calibri"/>
          <w:b/>
          <w:color w:val="auto"/>
          <w:u w:val="single"/>
        </w:rPr>
      </w:pPr>
      <w:bookmarkStart w:id="6" w:name="_Toc202800707"/>
      <w:bookmarkStart w:id="7" w:name="_Toc215486288"/>
      <w:r w:rsidRPr="00232E60">
        <w:rPr>
          <w:rFonts w:ascii="Calibri" w:eastAsiaTheme="minorHAnsi" w:hAnsi="Calibri" w:cs="Calibri"/>
          <w:b/>
          <w:color w:val="auto"/>
          <w:u w:val="single"/>
        </w:rPr>
        <w:t>Κατάλογος</w:t>
      </w:r>
      <w:r w:rsidRPr="00FF4959">
        <w:rPr>
          <w:rFonts w:ascii="Calibri" w:eastAsiaTheme="minorHAnsi" w:hAnsi="Calibri" w:cs="Calibri"/>
          <w:b/>
          <w:color w:val="auto"/>
          <w:u w:val="single"/>
        </w:rPr>
        <w:t xml:space="preserve"> </w:t>
      </w:r>
      <w:r w:rsidRPr="00232E60">
        <w:rPr>
          <w:rFonts w:ascii="Calibri" w:eastAsiaTheme="minorHAnsi" w:hAnsi="Calibri" w:cs="Calibri"/>
          <w:b/>
          <w:color w:val="auto"/>
          <w:u w:val="single"/>
        </w:rPr>
        <w:t>Πινάκων</w:t>
      </w:r>
      <w:bookmarkEnd w:id="6"/>
      <w:bookmarkEnd w:id="7"/>
    </w:p>
    <w:p w14:paraId="7FA82310" w14:textId="4DCA407B" w:rsidR="004B7B03" w:rsidRDefault="000A2AE5">
      <w:pPr>
        <w:pStyle w:val="ae"/>
        <w:tabs>
          <w:tab w:val="right" w:leader="dot" w:pos="9350"/>
        </w:tabs>
        <w:rPr>
          <w:rFonts w:asciiTheme="minorHAnsi" w:hAnsiTheme="minorHAnsi"/>
          <w:noProof/>
          <w:kern w:val="2"/>
          <w:sz w:val="24"/>
          <w:szCs w:val="24"/>
          <w:lang w:eastAsia="el-GR"/>
          <w14:ligatures w14:val="standardContextual"/>
        </w:rPr>
      </w:pPr>
      <w:r w:rsidRPr="00957325">
        <w:rPr>
          <w:sz w:val="22"/>
          <w:lang w:val="en-GB"/>
        </w:rPr>
        <w:fldChar w:fldCharType="begin"/>
      </w:r>
      <w:r w:rsidRPr="00957325">
        <w:rPr>
          <w:sz w:val="22"/>
          <w:lang w:val="en-GB"/>
        </w:rPr>
        <w:instrText xml:space="preserve"> TOC \h \z \c "Πίνακας" </w:instrText>
      </w:r>
      <w:r w:rsidRPr="00957325">
        <w:rPr>
          <w:sz w:val="22"/>
          <w:lang w:val="en-GB"/>
        </w:rPr>
        <w:fldChar w:fldCharType="separate"/>
      </w:r>
      <w:hyperlink w:anchor="_Toc202800779" w:history="1">
        <w:r w:rsidR="004B7B03" w:rsidRPr="001A6622">
          <w:rPr>
            <w:rStyle w:val="-"/>
            <w:rFonts w:cs="Calibri"/>
            <w:i/>
            <w:iCs/>
            <w:noProof/>
          </w:rPr>
          <w:t>Πίνακας 1. «Eξοικονόμηση κατ’ οίκον I, II, IIb, Εξοικονομώ – Αυτονομώ 2020, Εξοικονομώ 2021, Εξοικονομώ-Ανακαινίζω για νέους, Εξοικονομώ 2023»: Πλήθος Π.Ε.Α. και εξοικονόμηση ενέργειας</w:t>
        </w:r>
        <w:r w:rsidR="004B7B03">
          <w:rPr>
            <w:noProof/>
            <w:webHidden/>
          </w:rPr>
          <w:tab/>
        </w:r>
        <w:r w:rsidR="004B7B03">
          <w:rPr>
            <w:noProof/>
            <w:webHidden/>
          </w:rPr>
          <w:fldChar w:fldCharType="begin"/>
        </w:r>
        <w:r w:rsidR="004B7B03">
          <w:rPr>
            <w:noProof/>
            <w:webHidden/>
          </w:rPr>
          <w:instrText xml:space="preserve"> PAGEREF _Toc202800779 \h </w:instrText>
        </w:r>
        <w:r w:rsidR="004B7B03">
          <w:rPr>
            <w:noProof/>
            <w:webHidden/>
          </w:rPr>
        </w:r>
        <w:r w:rsidR="004B7B03">
          <w:rPr>
            <w:noProof/>
            <w:webHidden/>
          </w:rPr>
          <w:fldChar w:fldCharType="separate"/>
        </w:r>
        <w:r w:rsidR="004B7B03">
          <w:rPr>
            <w:noProof/>
            <w:webHidden/>
          </w:rPr>
          <w:t>15</w:t>
        </w:r>
        <w:r w:rsidR="004B7B03">
          <w:rPr>
            <w:noProof/>
            <w:webHidden/>
          </w:rPr>
          <w:fldChar w:fldCharType="end"/>
        </w:r>
      </w:hyperlink>
    </w:p>
    <w:p w14:paraId="705619F1" w14:textId="0E8D371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0" w:history="1">
        <w:r w:rsidRPr="001A6622">
          <w:rPr>
            <w:rStyle w:val="-"/>
            <w:rFonts w:cs="Calibri"/>
            <w:i/>
            <w:iCs/>
            <w:noProof/>
          </w:rPr>
          <w:t>Πίνακας 2</w:t>
        </w:r>
        <w:r w:rsidRPr="001A6622">
          <w:rPr>
            <w:rStyle w:val="-"/>
            <w:rFonts w:cs="Calibri"/>
            <w:noProof/>
          </w:rPr>
          <w:t xml:space="preserve">. </w:t>
        </w:r>
        <w:r w:rsidRPr="001A6622">
          <w:rPr>
            <w:rStyle w:val="-"/>
            <w:rFonts w:cs="Calibri"/>
            <w:i/>
            <w:iCs/>
            <w:noProof/>
          </w:rPr>
          <w:t>Τακτοποίηση αυθαίρετων κατασκευών κτιρίων σύμφωνα με τις διατάξεις του ν.4178/2013: Πλήθος Π.Ε.Α. και εξοικονόμηση ενέργειας</w:t>
        </w:r>
        <w:r>
          <w:rPr>
            <w:noProof/>
            <w:webHidden/>
          </w:rPr>
          <w:tab/>
        </w:r>
        <w:r>
          <w:rPr>
            <w:noProof/>
            <w:webHidden/>
          </w:rPr>
          <w:fldChar w:fldCharType="begin"/>
        </w:r>
        <w:r>
          <w:rPr>
            <w:noProof/>
            <w:webHidden/>
          </w:rPr>
          <w:instrText xml:space="preserve"> PAGEREF _Toc202800780 \h </w:instrText>
        </w:r>
        <w:r>
          <w:rPr>
            <w:noProof/>
            <w:webHidden/>
          </w:rPr>
        </w:r>
        <w:r>
          <w:rPr>
            <w:noProof/>
            <w:webHidden/>
          </w:rPr>
          <w:fldChar w:fldCharType="separate"/>
        </w:r>
        <w:r>
          <w:rPr>
            <w:noProof/>
            <w:webHidden/>
          </w:rPr>
          <w:t>15</w:t>
        </w:r>
        <w:r>
          <w:rPr>
            <w:noProof/>
            <w:webHidden/>
          </w:rPr>
          <w:fldChar w:fldCharType="end"/>
        </w:r>
      </w:hyperlink>
    </w:p>
    <w:p w14:paraId="322E1994" w14:textId="6A11EF83"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1" w:history="1">
        <w:r w:rsidRPr="001A6622">
          <w:rPr>
            <w:rStyle w:val="-"/>
            <w:rFonts w:cs="Calibri"/>
            <w:i/>
            <w:iCs/>
            <w:noProof/>
          </w:rPr>
          <w:t>Πίνακας 3</w:t>
        </w:r>
        <w:r w:rsidRPr="001A6622">
          <w:rPr>
            <w:rStyle w:val="-"/>
            <w:rFonts w:cs="Calibri"/>
            <w:noProof/>
          </w:rPr>
          <w:t xml:space="preserve">. </w:t>
        </w:r>
        <w:r w:rsidRPr="001A6622">
          <w:rPr>
            <w:rStyle w:val="-"/>
            <w:rFonts w:cs="Calibri"/>
            <w:i/>
            <w:iCs/>
            <w:noProof/>
          </w:rPr>
          <w:t>Τακτοποίηση αυθαίρετων κατασκευών κτιρίων κατοικιών σύμφωνα με τις διατάξεις του ν.4495/2017: Πλήθος Π.Ε.Α. και εξοικονόμηση ενέργειας</w:t>
        </w:r>
        <w:r>
          <w:rPr>
            <w:noProof/>
            <w:webHidden/>
          </w:rPr>
          <w:tab/>
        </w:r>
        <w:r>
          <w:rPr>
            <w:noProof/>
            <w:webHidden/>
          </w:rPr>
          <w:fldChar w:fldCharType="begin"/>
        </w:r>
        <w:r>
          <w:rPr>
            <w:noProof/>
            <w:webHidden/>
          </w:rPr>
          <w:instrText xml:space="preserve"> PAGEREF _Toc202800781 \h </w:instrText>
        </w:r>
        <w:r>
          <w:rPr>
            <w:noProof/>
            <w:webHidden/>
          </w:rPr>
        </w:r>
        <w:r>
          <w:rPr>
            <w:noProof/>
            <w:webHidden/>
          </w:rPr>
          <w:fldChar w:fldCharType="separate"/>
        </w:r>
        <w:r>
          <w:rPr>
            <w:noProof/>
            <w:webHidden/>
          </w:rPr>
          <w:t>16</w:t>
        </w:r>
        <w:r>
          <w:rPr>
            <w:noProof/>
            <w:webHidden/>
          </w:rPr>
          <w:fldChar w:fldCharType="end"/>
        </w:r>
      </w:hyperlink>
    </w:p>
    <w:p w14:paraId="2D981351" w14:textId="205750C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2" w:history="1">
        <w:r w:rsidRPr="001A6622">
          <w:rPr>
            <w:rStyle w:val="-"/>
            <w:rFonts w:cs="Calibri"/>
            <w:i/>
            <w:iCs/>
            <w:noProof/>
          </w:rPr>
          <w:t>Πίνακας</w:t>
        </w:r>
        <w:r w:rsidRPr="001A6622">
          <w:rPr>
            <w:rStyle w:val="-"/>
            <w:rFonts w:cs="Calibri"/>
            <w:noProof/>
          </w:rPr>
          <w:t xml:space="preserve"> </w:t>
        </w:r>
        <w:r w:rsidRPr="001A6622">
          <w:rPr>
            <w:rStyle w:val="-"/>
            <w:rFonts w:cs="Calibri"/>
            <w:i/>
            <w:iCs/>
            <w:noProof/>
          </w:rPr>
          <w:t>4</w:t>
        </w:r>
        <w:r w:rsidRPr="001A6622">
          <w:rPr>
            <w:rStyle w:val="-"/>
            <w:rFonts w:cs="Calibri"/>
            <w:noProof/>
          </w:rPr>
          <w:t xml:space="preserve">. </w:t>
        </w:r>
        <w:r w:rsidRPr="001A6622">
          <w:rPr>
            <w:rStyle w:val="-"/>
            <w:rFonts w:cs="Calibri"/>
            <w:i/>
            <w:iCs/>
            <w:noProof/>
          </w:rPr>
          <w:t>Τακτοποίηση αυθαίρετων κατασκευών κτιρίων τριτογενούς τομέα σύμφωνα με τις διατάξεις του ν.4495/2017: Πλήθος Π.Ε.Α. και εξοικονόμηση ενέργειας</w:t>
        </w:r>
        <w:r>
          <w:rPr>
            <w:noProof/>
            <w:webHidden/>
          </w:rPr>
          <w:tab/>
        </w:r>
        <w:r>
          <w:rPr>
            <w:noProof/>
            <w:webHidden/>
          </w:rPr>
          <w:fldChar w:fldCharType="begin"/>
        </w:r>
        <w:r>
          <w:rPr>
            <w:noProof/>
            <w:webHidden/>
          </w:rPr>
          <w:instrText xml:space="preserve"> PAGEREF _Toc202800782 \h </w:instrText>
        </w:r>
        <w:r>
          <w:rPr>
            <w:noProof/>
            <w:webHidden/>
          </w:rPr>
        </w:r>
        <w:r>
          <w:rPr>
            <w:noProof/>
            <w:webHidden/>
          </w:rPr>
          <w:fldChar w:fldCharType="separate"/>
        </w:r>
        <w:r>
          <w:rPr>
            <w:noProof/>
            <w:webHidden/>
          </w:rPr>
          <w:t>16</w:t>
        </w:r>
        <w:r>
          <w:rPr>
            <w:noProof/>
            <w:webHidden/>
          </w:rPr>
          <w:fldChar w:fldCharType="end"/>
        </w:r>
      </w:hyperlink>
    </w:p>
    <w:p w14:paraId="3E29C804" w14:textId="333A715B"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3" w:history="1">
        <w:r w:rsidRPr="001A6622">
          <w:rPr>
            <w:rStyle w:val="-"/>
            <w:rFonts w:cs="Calibri"/>
            <w:b/>
            <w:bCs/>
            <w:i/>
            <w:iCs/>
            <w:noProof/>
          </w:rPr>
          <w:t>Πίνακας</w:t>
        </w:r>
        <w:r w:rsidRPr="001A6622">
          <w:rPr>
            <w:rStyle w:val="-"/>
            <w:rFonts w:cs="Calibri"/>
            <w:b/>
            <w:bCs/>
            <w:noProof/>
          </w:rPr>
          <w:t xml:space="preserve"> </w:t>
        </w:r>
        <w:r w:rsidRPr="001A6622">
          <w:rPr>
            <w:rStyle w:val="-"/>
            <w:rFonts w:cs="Calibri"/>
            <w:b/>
            <w:bCs/>
            <w:i/>
            <w:iCs/>
            <w:noProof/>
          </w:rPr>
          <w:t>5</w:t>
        </w:r>
        <w:r w:rsidRPr="001A6622">
          <w:rPr>
            <w:rStyle w:val="-"/>
            <w:rFonts w:cs="Calibri"/>
            <w:b/>
            <w:bCs/>
            <w:noProof/>
          </w:rPr>
          <w:t xml:space="preserve">. </w:t>
        </w:r>
        <w:r w:rsidRPr="001A6622">
          <w:rPr>
            <w:rStyle w:val="-"/>
            <w:rFonts w:cs="Calibri"/>
            <w:b/>
            <w:bCs/>
            <w:i/>
            <w:iCs/>
            <w:noProof/>
          </w:rPr>
          <w:t>Συνολική Οικοδομική Δραστηριότητα, κατά Περιφέρεια, για την περίοδο Απριλίου 2023 – Μαρτίου 2024 και Απριλίου 2024 – Μαρτίου 2025 (πηγή ΕΛΣΤΑΤ)</w:t>
        </w:r>
        <w:r>
          <w:rPr>
            <w:noProof/>
            <w:webHidden/>
          </w:rPr>
          <w:tab/>
        </w:r>
        <w:r>
          <w:rPr>
            <w:noProof/>
            <w:webHidden/>
          </w:rPr>
          <w:fldChar w:fldCharType="begin"/>
        </w:r>
        <w:r>
          <w:rPr>
            <w:noProof/>
            <w:webHidden/>
          </w:rPr>
          <w:instrText xml:space="preserve"> PAGEREF _Toc202800783 \h </w:instrText>
        </w:r>
        <w:r>
          <w:rPr>
            <w:noProof/>
            <w:webHidden/>
          </w:rPr>
        </w:r>
        <w:r>
          <w:rPr>
            <w:noProof/>
            <w:webHidden/>
          </w:rPr>
          <w:fldChar w:fldCharType="separate"/>
        </w:r>
        <w:r>
          <w:rPr>
            <w:noProof/>
            <w:webHidden/>
          </w:rPr>
          <w:t>20</w:t>
        </w:r>
        <w:r>
          <w:rPr>
            <w:noProof/>
            <w:webHidden/>
          </w:rPr>
          <w:fldChar w:fldCharType="end"/>
        </w:r>
      </w:hyperlink>
    </w:p>
    <w:p w14:paraId="63EB2721" w14:textId="0B19812F"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4" w:history="1">
        <w:r w:rsidRPr="001A6622">
          <w:rPr>
            <w:rStyle w:val="-"/>
            <w:rFonts w:cs="Calibri"/>
            <w:b/>
            <w:bCs/>
            <w:i/>
            <w:iCs/>
            <w:noProof/>
          </w:rPr>
          <w:t>Πίνακας</w:t>
        </w:r>
        <w:r w:rsidRPr="001A6622">
          <w:rPr>
            <w:rStyle w:val="-"/>
            <w:rFonts w:cs="Calibri"/>
            <w:b/>
            <w:bCs/>
            <w:noProof/>
          </w:rPr>
          <w:t xml:space="preserve"> </w:t>
        </w:r>
        <w:r w:rsidRPr="001A6622">
          <w:rPr>
            <w:rStyle w:val="-"/>
            <w:rFonts w:cs="Calibri"/>
            <w:b/>
            <w:bCs/>
            <w:i/>
            <w:iCs/>
            <w:noProof/>
          </w:rPr>
          <w:t>6. Ιδιωτική Οικοδομική Δραστηριότητα, κατά Περιφέρεια, για την περίοδο Απριλίου 2023 – Μαρτίου 2024 και Απριλίου 2024 – Μαρτίου 2025 (πηγή: ΕΛΣΤΑΤ)</w:t>
        </w:r>
        <w:r>
          <w:rPr>
            <w:noProof/>
            <w:webHidden/>
          </w:rPr>
          <w:tab/>
        </w:r>
        <w:r>
          <w:rPr>
            <w:noProof/>
            <w:webHidden/>
          </w:rPr>
          <w:fldChar w:fldCharType="begin"/>
        </w:r>
        <w:r>
          <w:rPr>
            <w:noProof/>
            <w:webHidden/>
          </w:rPr>
          <w:instrText xml:space="preserve"> PAGEREF _Toc202800784 \h </w:instrText>
        </w:r>
        <w:r>
          <w:rPr>
            <w:noProof/>
            <w:webHidden/>
          </w:rPr>
        </w:r>
        <w:r>
          <w:rPr>
            <w:noProof/>
            <w:webHidden/>
          </w:rPr>
          <w:fldChar w:fldCharType="separate"/>
        </w:r>
        <w:r>
          <w:rPr>
            <w:noProof/>
            <w:webHidden/>
          </w:rPr>
          <w:t>20</w:t>
        </w:r>
        <w:r>
          <w:rPr>
            <w:noProof/>
            <w:webHidden/>
          </w:rPr>
          <w:fldChar w:fldCharType="end"/>
        </w:r>
      </w:hyperlink>
    </w:p>
    <w:p w14:paraId="4F49097C" w14:textId="2B912D34"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5" w:history="1">
        <w:r w:rsidRPr="001A6622">
          <w:rPr>
            <w:rStyle w:val="-"/>
            <w:rFonts w:cs="Calibri"/>
            <w:b/>
            <w:bCs/>
            <w:i/>
            <w:iCs/>
            <w:noProof/>
          </w:rPr>
          <w:t>Πίνακας</w:t>
        </w:r>
        <w:r w:rsidRPr="001A6622">
          <w:rPr>
            <w:rStyle w:val="-"/>
            <w:rFonts w:cs="Calibri"/>
            <w:b/>
            <w:bCs/>
            <w:noProof/>
          </w:rPr>
          <w:t xml:space="preserve"> </w:t>
        </w:r>
        <w:r w:rsidRPr="001A6622">
          <w:rPr>
            <w:rStyle w:val="-"/>
            <w:rFonts w:cs="Calibri"/>
            <w:b/>
            <w:bCs/>
            <w:i/>
            <w:iCs/>
            <w:noProof/>
          </w:rPr>
          <w:t>7. Τελική κατανάλωση ενέργειας οικιακού τομέα έως το 2050 (Πηγή: ΕΣΕΚ 2024)</w:t>
        </w:r>
        <w:r>
          <w:rPr>
            <w:noProof/>
            <w:webHidden/>
          </w:rPr>
          <w:tab/>
        </w:r>
        <w:r>
          <w:rPr>
            <w:noProof/>
            <w:webHidden/>
          </w:rPr>
          <w:fldChar w:fldCharType="begin"/>
        </w:r>
        <w:r>
          <w:rPr>
            <w:noProof/>
            <w:webHidden/>
          </w:rPr>
          <w:instrText xml:space="preserve"> PAGEREF _Toc202800785 \h </w:instrText>
        </w:r>
        <w:r>
          <w:rPr>
            <w:noProof/>
            <w:webHidden/>
          </w:rPr>
        </w:r>
        <w:r>
          <w:rPr>
            <w:noProof/>
            <w:webHidden/>
          </w:rPr>
          <w:fldChar w:fldCharType="separate"/>
        </w:r>
        <w:r>
          <w:rPr>
            <w:noProof/>
            <w:webHidden/>
          </w:rPr>
          <w:t>25</w:t>
        </w:r>
        <w:r>
          <w:rPr>
            <w:noProof/>
            <w:webHidden/>
          </w:rPr>
          <w:fldChar w:fldCharType="end"/>
        </w:r>
      </w:hyperlink>
    </w:p>
    <w:p w14:paraId="3FFDB47C" w14:textId="77164D8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6" w:history="1">
        <w:r w:rsidRPr="001A6622">
          <w:rPr>
            <w:rStyle w:val="-"/>
            <w:rFonts w:cs="Calibri"/>
            <w:b/>
            <w:bCs/>
            <w:i/>
            <w:iCs/>
            <w:noProof/>
          </w:rPr>
          <w:t>Πίνακας</w:t>
        </w:r>
        <w:r w:rsidRPr="001A6622">
          <w:rPr>
            <w:rStyle w:val="-"/>
            <w:rFonts w:cs="Calibri"/>
            <w:b/>
            <w:bCs/>
            <w:noProof/>
          </w:rPr>
          <w:t xml:space="preserve"> </w:t>
        </w:r>
        <w:r w:rsidRPr="001A6622">
          <w:rPr>
            <w:rStyle w:val="-"/>
            <w:rFonts w:cs="Calibri"/>
            <w:b/>
            <w:bCs/>
            <w:i/>
            <w:iCs/>
            <w:noProof/>
          </w:rPr>
          <w:t>8. Τελική κατανάλωση ενέργειας τριτογενή τομέα έως το 2050 (Πηγή: ΕΣΕΚ 2024)</w:t>
        </w:r>
        <w:r>
          <w:rPr>
            <w:noProof/>
            <w:webHidden/>
          </w:rPr>
          <w:tab/>
        </w:r>
        <w:r>
          <w:rPr>
            <w:noProof/>
            <w:webHidden/>
          </w:rPr>
          <w:fldChar w:fldCharType="begin"/>
        </w:r>
        <w:r>
          <w:rPr>
            <w:noProof/>
            <w:webHidden/>
          </w:rPr>
          <w:instrText xml:space="preserve"> PAGEREF _Toc202800786 \h </w:instrText>
        </w:r>
        <w:r>
          <w:rPr>
            <w:noProof/>
            <w:webHidden/>
          </w:rPr>
        </w:r>
        <w:r>
          <w:rPr>
            <w:noProof/>
            <w:webHidden/>
          </w:rPr>
          <w:fldChar w:fldCharType="separate"/>
        </w:r>
        <w:r>
          <w:rPr>
            <w:noProof/>
            <w:webHidden/>
          </w:rPr>
          <w:t>27</w:t>
        </w:r>
        <w:r>
          <w:rPr>
            <w:noProof/>
            <w:webHidden/>
          </w:rPr>
          <w:fldChar w:fldCharType="end"/>
        </w:r>
      </w:hyperlink>
    </w:p>
    <w:p w14:paraId="0301DC1B" w14:textId="593EB3CA"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7" w:history="1">
        <w:r w:rsidRPr="001A6622">
          <w:rPr>
            <w:rStyle w:val="-"/>
            <w:rFonts w:cs="Calibri"/>
            <w:b/>
            <w:bCs/>
            <w:i/>
            <w:iCs/>
            <w:noProof/>
          </w:rPr>
          <w:t>Πίνακας</w:t>
        </w:r>
        <w:r w:rsidRPr="001A6622">
          <w:rPr>
            <w:rStyle w:val="-"/>
            <w:rFonts w:cs="Calibri"/>
            <w:b/>
            <w:bCs/>
            <w:noProof/>
          </w:rPr>
          <w:t xml:space="preserve"> </w:t>
        </w:r>
        <w:r w:rsidRPr="001A6622">
          <w:rPr>
            <w:rStyle w:val="-"/>
            <w:rFonts w:cs="Calibri"/>
            <w:b/>
            <w:bCs/>
            <w:i/>
            <w:iCs/>
            <w:noProof/>
          </w:rPr>
          <w:t>9. Εκτιμώμενο ποσοστό εξοικονόμησης ενέργειας ανά κατηγορία χρήσης κτιρίων</w:t>
        </w:r>
        <w:r>
          <w:rPr>
            <w:noProof/>
            <w:webHidden/>
          </w:rPr>
          <w:tab/>
        </w:r>
        <w:r>
          <w:rPr>
            <w:noProof/>
            <w:webHidden/>
          </w:rPr>
          <w:fldChar w:fldCharType="begin"/>
        </w:r>
        <w:r>
          <w:rPr>
            <w:noProof/>
            <w:webHidden/>
          </w:rPr>
          <w:instrText xml:space="preserve"> PAGEREF _Toc202800787 \h </w:instrText>
        </w:r>
        <w:r>
          <w:rPr>
            <w:noProof/>
            <w:webHidden/>
          </w:rPr>
        </w:r>
        <w:r>
          <w:rPr>
            <w:noProof/>
            <w:webHidden/>
          </w:rPr>
          <w:fldChar w:fldCharType="separate"/>
        </w:r>
        <w:r>
          <w:rPr>
            <w:noProof/>
            <w:webHidden/>
          </w:rPr>
          <w:t>35</w:t>
        </w:r>
        <w:r>
          <w:rPr>
            <w:noProof/>
            <w:webHidden/>
          </w:rPr>
          <w:fldChar w:fldCharType="end"/>
        </w:r>
      </w:hyperlink>
    </w:p>
    <w:p w14:paraId="7965B03A" w14:textId="4E3616C7"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8" w:history="1">
        <w:r w:rsidRPr="001A6622">
          <w:rPr>
            <w:rStyle w:val="-"/>
            <w:rFonts w:cs="Calibri"/>
            <w:noProof/>
          </w:rPr>
          <w:t>Πίνακας 10. Τα 12 σενάρια που αναπτύχθηκαν για την αντιπροσωπευτική αναπαράσταση του ελληνικού οικιακού τομέα, λαμβάνοντας υπόψιν την κλιματική ζώνη, την περίοδο κατασκευής, τον αριθμό των κατοίκων ανά κατοικία, καθώς και την κατανομή απασχολούμενων μελών και μη οικονομικά ενεργών/ ανέργων</w:t>
        </w:r>
        <w:r>
          <w:rPr>
            <w:noProof/>
            <w:webHidden/>
          </w:rPr>
          <w:tab/>
        </w:r>
        <w:r>
          <w:rPr>
            <w:noProof/>
            <w:webHidden/>
          </w:rPr>
          <w:fldChar w:fldCharType="begin"/>
        </w:r>
        <w:r>
          <w:rPr>
            <w:noProof/>
            <w:webHidden/>
          </w:rPr>
          <w:instrText xml:space="preserve"> PAGEREF _Toc202800788 \h </w:instrText>
        </w:r>
        <w:r>
          <w:rPr>
            <w:noProof/>
            <w:webHidden/>
          </w:rPr>
        </w:r>
        <w:r>
          <w:rPr>
            <w:noProof/>
            <w:webHidden/>
          </w:rPr>
          <w:fldChar w:fldCharType="separate"/>
        </w:r>
        <w:r>
          <w:rPr>
            <w:noProof/>
            <w:webHidden/>
          </w:rPr>
          <w:t>47</w:t>
        </w:r>
        <w:r>
          <w:rPr>
            <w:noProof/>
            <w:webHidden/>
          </w:rPr>
          <w:fldChar w:fldCharType="end"/>
        </w:r>
      </w:hyperlink>
    </w:p>
    <w:p w14:paraId="4D2698A8" w14:textId="108A839F"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89" w:history="1">
        <w:r w:rsidRPr="001A6622">
          <w:rPr>
            <w:rStyle w:val="-"/>
            <w:rFonts w:cs="Calibri"/>
            <w:noProof/>
          </w:rPr>
          <w:t>Πίνακας 11. Τελικό σύνολο συσκευών, όπως χρησιμοποιήθηκαν στο πλαίσιο της παρούσας μελέτης, με τα αντίστοιχα ποσοστά κατοχής, την ονομαστική ισχύ τους, και το χρόνο χρήσης τους, βάσει στατιστικών δεδομένων από τις έρευνες της ΕΛΣΤΑΤ</w:t>
        </w:r>
        <w:r>
          <w:rPr>
            <w:noProof/>
            <w:webHidden/>
          </w:rPr>
          <w:tab/>
        </w:r>
        <w:r>
          <w:rPr>
            <w:noProof/>
            <w:webHidden/>
          </w:rPr>
          <w:fldChar w:fldCharType="begin"/>
        </w:r>
        <w:r>
          <w:rPr>
            <w:noProof/>
            <w:webHidden/>
          </w:rPr>
          <w:instrText xml:space="preserve"> PAGEREF _Toc202800789 \h </w:instrText>
        </w:r>
        <w:r>
          <w:rPr>
            <w:noProof/>
            <w:webHidden/>
          </w:rPr>
        </w:r>
        <w:r>
          <w:rPr>
            <w:noProof/>
            <w:webHidden/>
          </w:rPr>
          <w:fldChar w:fldCharType="separate"/>
        </w:r>
        <w:r>
          <w:rPr>
            <w:noProof/>
            <w:webHidden/>
          </w:rPr>
          <w:t>47</w:t>
        </w:r>
        <w:r>
          <w:rPr>
            <w:noProof/>
            <w:webHidden/>
          </w:rPr>
          <w:fldChar w:fldCharType="end"/>
        </w:r>
      </w:hyperlink>
    </w:p>
    <w:p w14:paraId="5CBB520D" w14:textId="5FE57B7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0" w:history="1">
        <w:r w:rsidRPr="001A6622">
          <w:rPr>
            <w:rStyle w:val="-"/>
            <w:rFonts w:cs="Calibri"/>
            <w:noProof/>
          </w:rPr>
          <w:t>Πίνακας 12. Αριθμός κατοικιών σε κάθε κλιματική ζώνη στον οικιακό τομέα της Ελλάδας</w:t>
        </w:r>
        <w:r>
          <w:rPr>
            <w:noProof/>
            <w:webHidden/>
          </w:rPr>
          <w:tab/>
        </w:r>
        <w:r>
          <w:rPr>
            <w:noProof/>
            <w:webHidden/>
          </w:rPr>
          <w:fldChar w:fldCharType="begin"/>
        </w:r>
        <w:r>
          <w:rPr>
            <w:noProof/>
            <w:webHidden/>
          </w:rPr>
          <w:instrText xml:space="preserve"> PAGEREF _Toc202800790 \h </w:instrText>
        </w:r>
        <w:r>
          <w:rPr>
            <w:noProof/>
            <w:webHidden/>
          </w:rPr>
        </w:r>
        <w:r>
          <w:rPr>
            <w:noProof/>
            <w:webHidden/>
          </w:rPr>
          <w:fldChar w:fldCharType="separate"/>
        </w:r>
        <w:r>
          <w:rPr>
            <w:noProof/>
            <w:webHidden/>
          </w:rPr>
          <w:t>49</w:t>
        </w:r>
        <w:r>
          <w:rPr>
            <w:noProof/>
            <w:webHidden/>
          </w:rPr>
          <w:fldChar w:fldCharType="end"/>
        </w:r>
      </w:hyperlink>
    </w:p>
    <w:p w14:paraId="1947A194" w14:textId="60816B66"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1" w:history="1">
        <w:r w:rsidRPr="001A6622">
          <w:rPr>
            <w:rStyle w:val="-"/>
            <w:rFonts w:cs="Calibri"/>
            <w:noProof/>
          </w:rPr>
          <w:t>Πίνακας 13. Αριθμός νοικοκυριών ανά αριθμό μελών στον οικιακό τομέα της Ελλάδας</w:t>
        </w:r>
        <w:r>
          <w:rPr>
            <w:noProof/>
            <w:webHidden/>
          </w:rPr>
          <w:tab/>
        </w:r>
        <w:r>
          <w:rPr>
            <w:noProof/>
            <w:webHidden/>
          </w:rPr>
          <w:fldChar w:fldCharType="begin"/>
        </w:r>
        <w:r>
          <w:rPr>
            <w:noProof/>
            <w:webHidden/>
          </w:rPr>
          <w:instrText xml:space="preserve"> PAGEREF _Toc202800791 \h </w:instrText>
        </w:r>
        <w:r>
          <w:rPr>
            <w:noProof/>
            <w:webHidden/>
          </w:rPr>
        </w:r>
        <w:r>
          <w:rPr>
            <w:noProof/>
            <w:webHidden/>
          </w:rPr>
          <w:fldChar w:fldCharType="separate"/>
        </w:r>
        <w:r>
          <w:rPr>
            <w:noProof/>
            <w:webHidden/>
          </w:rPr>
          <w:t>49</w:t>
        </w:r>
        <w:r>
          <w:rPr>
            <w:noProof/>
            <w:webHidden/>
          </w:rPr>
          <w:fldChar w:fldCharType="end"/>
        </w:r>
      </w:hyperlink>
    </w:p>
    <w:p w14:paraId="6C0E70F9" w14:textId="4A1D9F33"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2" w:history="1">
        <w:r w:rsidRPr="001A6622">
          <w:rPr>
            <w:rStyle w:val="-"/>
            <w:rFonts w:cs="Calibri"/>
            <w:i/>
            <w:iCs/>
            <w:noProof/>
          </w:rPr>
          <w:t>Πίνακας 14. Τελική κατανάλωση ενέργειας ανά καύσιμο στον οικιακό τομέα της Ελλάδας (Πηγή: ΕΣΕΚ 2024)</w:t>
        </w:r>
        <w:r>
          <w:rPr>
            <w:noProof/>
            <w:webHidden/>
          </w:rPr>
          <w:tab/>
        </w:r>
        <w:r>
          <w:rPr>
            <w:noProof/>
            <w:webHidden/>
          </w:rPr>
          <w:fldChar w:fldCharType="begin"/>
        </w:r>
        <w:r>
          <w:rPr>
            <w:noProof/>
            <w:webHidden/>
          </w:rPr>
          <w:instrText xml:space="preserve"> PAGEREF _Toc202800792 \h </w:instrText>
        </w:r>
        <w:r>
          <w:rPr>
            <w:noProof/>
            <w:webHidden/>
          </w:rPr>
        </w:r>
        <w:r>
          <w:rPr>
            <w:noProof/>
            <w:webHidden/>
          </w:rPr>
          <w:fldChar w:fldCharType="separate"/>
        </w:r>
        <w:r>
          <w:rPr>
            <w:noProof/>
            <w:webHidden/>
          </w:rPr>
          <w:t>49</w:t>
        </w:r>
        <w:r>
          <w:rPr>
            <w:noProof/>
            <w:webHidden/>
          </w:rPr>
          <w:fldChar w:fldCharType="end"/>
        </w:r>
      </w:hyperlink>
    </w:p>
    <w:p w14:paraId="0110E1DE" w14:textId="2D6F7E9D"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3" w:history="1">
        <w:r w:rsidRPr="001A6622">
          <w:rPr>
            <w:rStyle w:val="-"/>
            <w:rFonts w:cs="Calibri"/>
            <w:noProof/>
          </w:rPr>
          <w:t>Πίνακας 15. Ποσοστό συμμετοχής των αντλιών θερμότητας στην τελική κατανάλωση ενέργειας θέρμανσης στον οικιακό τομέα της Ελλάδας στα έτη-ορόσημο της ενεργειακής μετάβασης</w:t>
        </w:r>
        <w:r>
          <w:rPr>
            <w:noProof/>
            <w:webHidden/>
          </w:rPr>
          <w:tab/>
        </w:r>
        <w:r>
          <w:rPr>
            <w:noProof/>
            <w:webHidden/>
          </w:rPr>
          <w:fldChar w:fldCharType="begin"/>
        </w:r>
        <w:r>
          <w:rPr>
            <w:noProof/>
            <w:webHidden/>
          </w:rPr>
          <w:instrText xml:space="preserve"> PAGEREF _Toc202800793 \h </w:instrText>
        </w:r>
        <w:r>
          <w:rPr>
            <w:noProof/>
            <w:webHidden/>
          </w:rPr>
        </w:r>
        <w:r>
          <w:rPr>
            <w:noProof/>
            <w:webHidden/>
          </w:rPr>
          <w:fldChar w:fldCharType="separate"/>
        </w:r>
        <w:r>
          <w:rPr>
            <w:noProof/>
            <w:webHidden/>
          </w:rPr>
          <w:t>51</w:t>
        </w:r>
        <w:r>
          <w:rPr>
            <w:noProof/>
            <w:webHidden/>
          </w:rPr>
          <w:fldChar w:fldCharType="end"/>
        </w:r>
      </w:hyperlink>
    </w:p>
    <w:p w14:paraId="7FB5BA37" w14:textId="5B43BBE9"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4" w:history="1">
        <w:r w:rsidRPr="001A6622">
          <w:rPr>
            <w:rStyle w:val="-"/>
            <w:rFonts w:cs="Calibri"/>
            <w:noProof/>
          </w:rPr>
          <w:t>Πίνακας 16. Προσαρμοσμένοι στόχοι κατανάλωσης ενέργειας για το έτος-αναφοράς, τα έτη-ορόσημο, και το έτος-στόχο, σύμφωνα με την «από κάτω προς τα πάνω» μεθοδολογία προσομοίωσης που ακολουθήθηκε</w:t>
        </w:r>
        <w:r>
          <w:rPr>
            <w:noProof/>
            <w:webHidden/>
          </w:rPr>
          <w:tab/>
        </w:r>
        <w:r>
          <w:rPr>
            <w:noProof/>
            <w:webHidden/>
          </w:rPr>
          <w:fldChar w:fldCharType="begin"/>
        </w:r>
        <w:r>
          <w:rPr>
            <w:noProof/>
            <w:webHidden/>
          </w:rPr>
          <w:instrText xml:space="preserve"> PAGEREF _Toc202800794 \h </w:instrText>
        </w:r>
        <w:r>
          <w:rPr>
            <w:noProof/>
            <w:webHidden/>
          </w:rPr>
        </w:r>
        <w:r>
          <w:rPr>
            <w:noProof/>
            <w:webHidden/>
          </w:rPr>
          <w:fldChar w:fldCharType="separate"/>
        </w:r>
        <w:r>
          <w:rPr>
            <w:noProof/>
            <w:webHidden/>
          </w:rPr>
          <w:t>52</w:t>
        </w:r>
        <w:r>
          <w:rPr>
            <w:noProof/>
            <w:webHidden/>
          </w:rPr>
          <w:fldChar w:fldCharType="end"/>
        </w:r>
      </w:hyperlink>
    </w:p>
    <w:p w14:paraId="79B5D580" w14:textId="40DFACF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5" w:history="1">
        <w:r w:rsidRPr="001A6622">
          <w:rPr>
            <w:rStyle w:val="-"/>
            <w:rFonts w:cs="Calibri"/>
            <w:i/>
            <w:iCs/>
            <w:noProof/>
          </w:rPr>
          <w:t>Πίνακας 17. Τελικός χώρος σεναρίων προς προσομοίωση για τη μελέτη της ενεργειακής μετάβασης στον οικιακό τομέα της Ελλάδας ως το 2050</w:t>
        </w:r>
        <w:r>
          <w:rPr>
            <w:noProof/>
            <w:webHidden/>
          </w:rPr>
          <w:tab/>
        </w:r>
        <w:r>
          <w:rPr>
            <w:noProof/>
            <w:webHidden/>
          </w:rPr>
          <w:fldChar w:fldCharType="begin"/>
        </w:r>
        <w:r>
          <w:rPr>
            <w:noProof/>
            <w:webHidden/>
          </w:rPr>
          <w:instrText xml:space="preserve"> PAGEREF _Toc202800795 \h </w:instrText>
        </w:r>
        <w:r>
          <w:rPr>
            <w:noProof/>
            <w:webHidden/>
          </w:rPr>
        </w:r>
        <w:r>
          <w:rPr>
            <w:noProof/>
            <w:webHidden/>
          </w:rPr>
          <w:fldChar w:fldCharType="separate"/>
        </w:r>
        <w:r>
          <w:rPr>
            <w:noProof/>
            <w:webHidden/>
          </w:rPr>
          <w:t>53</w:t>
        </w:r>
        <w:r>
          <w:rPr>
            <w:noProof/>
            <w:webHidden/>
          </w:rPr>
          <w:fldChar w:fldCharType="end"/>
        </w:r>
      </w:hyperlink>
    </w:p>
    <w:p w14:paraId="4FCC8F1A" w14:textId="28237E3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6" w:history="1">
        <w:r w:rsidRPr="001A6622">
          <w:rPr>
            <w:rStyle w:val="-"/>
            <w:rFonts w:cs="Calibri"/>
            <w:i/>
            <w:iCs/>
            <w:noProof/>
          </w:rPr>
          <w:t>Πίνακας 18. Αριθμός παρεμβάσεων που πραγματοποιούνται ανά κλιματική ζώνη και ανά χρονολογία κατασκευής ως το 2050</w:t>
        </w:r>
        <w:r>
          <w:rPr>
            <w:noProof/>
            <w:webHidden/>
          </w:rPr>
          <w:tab/>
        </w:r>
        <w:r>
          <w:rPr>
            <w:noProof/>
            <w:webHidden/>
          </w:rPr>
          <w:fldChar w:fldCharType="begin"/>
        </w:r>
        <w:r>
          <w:rPr>
            <w:noProof/>
            <w:webHidden/>
          </w:rPr>
          <w:instrText xml:space="preserve"> PAGEREF _Toc202800796 \h </w:instrText>
        </w:r>
        <w:r>
          <w:rPr>
            <w:noProof/>
            <w:webHidden/>
          </w:rPr>
        </w:r>
        <w:r>
          <w:rPr>
            <w:noProof/>
            <w:webHidden/>
          </w:rPr>
          <w:fldChar w:fldCharType="separate"/>
        </w:r>
        <w:r>
          <w:rPr>
            <w:noProof/>
            <w:webHidden/>
          </w:rPr>
          <w:t>60</w:t>
        </w:r>
        <w:r>
          <w:rPr>
            <w:noProof/>
            <w:webHidden/>
          </w:rPr>
          <w:fldChar w:fldCharType="end"/>
        </w:r>
      </w:hyperlink>
    </w:p>
    <w:p w14:paraId="759ABF2B" w14:textId="701AC03D"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7" w:history="1">
        <w:r w:rsidRPr="001A6622">
          <w:rPr>
            <w:rStyle w:val="-"/>
            <w:rFonts w:cs="Calibri"/>
            <w:i/>
            <w:iCs/>
            <w:noProof/>
          </w:rPr>
          <w:t>Πίνακας 19. Συνολικός αριθμός παρεμβάσεων εξοικονόμησης στον οικιακό τομέα της Ελλάδας, ανά κλιματική ζώνη και ανά περίοδο κατασκευής, ως το 2050</w:t>
        </w:r>
        <w:r>
          <w:rPr>
            <w:noProof/>
            <w:webHidden/>
          </w:rPr>
          <w:tab/>
        </w:r>
        <w:r>
          <w:rPr>
            <w:noProof/>
            <w:webHidden/>
          </w:rPr>
          <w:fldChar w:fldCharType="begin"/>
        </w:r>
        <w:r>
          <w:rPr>
            <w:noProof/>
            <w:webHidden/>
          </w:rPr>
          <w:instrText xml:space="preserve"> PAGEREF _Toc202800797 \h </w:instrText>
        </w:r>
        <w:r>
          <w:rPr>
            <w:noProof/>
            <w:webHidden/>
          </w:rPr>
        </w:r>
        <w:r>
          <w:rPr>
            <w:noProof/>
            <w:webHidden/>
          </w:rPr>
          <w:fldChar w:fldCharType="separate"/>
        </w:r>
        <w:r>
          <w:rPr>
            <w:noProof/>
            <w:webHidden/>
          </w:rPr>
          <w:t>61</w:t>
        </w:r>
        <w:r>
          <w:rPr>
            <w:noProof/>
            <w:webHidden/>
          </w:rPr>
          <w:fldChar w:fldCharType="end"/>
        </w:r>
      </w:hyperlink>
    </w:p>
    <w:p w14:paraId="4CA4D5F2" w14:textId="3D3C383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8" w:history="1">
        <w:r w:rsidRPr="001A6622">
          <w:rPr>
            <w:rStyle w:val="-"/>
            <w:rFonts w:cs="Calibri"/>
            <w:i/>
            <w:iCs/>
            <w:noProof/>
          </w:rPr>
          <w:t>Πίνακας 20. Κατανάλωση πρωτογενούς ενέργειας (</w:t>
        </w:r>
        <w:r w:rsidRPr="001A6622">
          <w:rPr>
            <w:rStyle w:val="-"/>
            <w:rFonts w:cs="Calibri"/>
            <w:i/>
            <w:iCs/>
            <w:noProof/>
            <w:lang w:val="en-US"/>
          </w:rPr>
          <w:t>ktoe</w:t>
        </w:r>
        <w:r w:rsidRPr="001A6622">
          <w:rPr>
            <w:rStyle w:val="-"/>
            <w:rFonts w:cs="Calibri"/>
            <w:i/>
            <w:iCs/>
            <w:noProof/>
          </w:rPr>
          <w:t>) στον οικιακό τομέα της Ελλάδας ανά κλιματική ζώνη ως το 2050</w:t>
        </w:r>
        <w:r>
          <w:rPr>
            <w:noProof/>
            <w:webHidden/>
          </w:rPr>
          <w:tab/>
        </w:r>
        <w:r>
          <w:rPr>
            <w:noProof/>
            <w:webHidden/>
          </w:rPr>
          <w:fldChar w:fldCharType="begin"/>
        </w:r>
        <w:r>
          <w:rPr>
            <w:noProof/>
            <w:webHidden/>
          </w:rPr>
          <w:instrText xml:space="preserve"> PAGEREF _Toc202800798 \h </w:instrText>
        </w:r>
        <w:r>
          <w:rPr>
            <w:noProof/>
            <w:webHidden/>
          </w:rPr>
        </w:r>
        <w:r>
          <w:rPr>
            <w:noProof/>
            <w:webHidden/>
          </w:rPr>
          <w:fldChar w:fldCharType="separate"/>
        </w:r>
        <w:r>
          <w:rPr>
            <w:noProof/>
            <w:webHidden/>
          </w:rPr>
          <w:t>64</w:t>
        </w:r>
        <w:r>
          <w:rPr>
            <w:noProof/>
            <w:webHidden/>
          </w:rPr>
          <w:fldChar w:fldCharType="end"/>
        </w:r>
      </w:hyperlink>
    </w:p>
    <w:p w14:paraId="6AB09288" w14:textId="4224CCF7"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799" w:history="1">
        <w:r w:rsidRPr="001A6622">
          <w:rPr>
            <w:rStyle w:val="-"/>
            <w:rFonts w:cs="Calibri"/>
            <w:i/>
            <w:iCs/>
            <w:noProof/>
          </w:rPr>
          <w:t>Πίνακας 21. Εκπομπές CO</w:t>
        </w:r>
        <w:r w:rsidRPr="001A6622">
          <w:rPr>
            <w:rStyle w:val="-"/>
            <w:rFonts w:cs="Calibri"/>
            <w:i/>
            <w:iCs/>
            <w:noProof/>
            <w:vertAlign w:val="subscript"/>
          </w:rPr>
          <w:t xml:space="preserve">2 </w:t>
        </w:r>
        <w:r w:rsidRPr="001A6622">
          <w:rPr>
            <w:rStyle w:val="-"/>
            <w:rFonts w:cs="Calibri"/>
            <w:i/>
            <w:iCs/>
            <w:noProof/>
          </w:rPr>
          <w:t>ανά κλιματική ζώνη και ανά περίοδο κατασκευής έως το 2050</w:t>
        </w:r>
        <w:r>
          <w:rPr>
            <w:noProof/>
            <w:webHidden/>
          </w:rPr>
          <w:tab/>
        </w:r>
        <w:r>
          <w:rPr>
            <w:noProof/>
            <w:webHidden/>
          </w:rPr>
          <w:fldChar w:fldCharType="begin"/>
        </w:r>
        <w:r>
          <w:rPr>
            <w:noProof/>
            <w:webHidden/>
          </w:rPr>
          <w:instrText xml:space="preserve"> PAGEREF _Toc202800799 \h </w:instrText>
        </w:r>
        <w:r>
          <w:rPr>
            <w:noProof/>
            <w:webHidden/>
          </w:rPr>
        </w:r>
        <w:r>
          <w:rPr>
            <w:noProof/>
            <w:webHidden/>
          </w:rPr>
          <w:fldChar w:fldCharType="separate"/>
        </w:r>
        <w:r>
          <w:rPr>
            <w:noProof/>
            <w:webHidden/>
          </w:rPr>
          <w:t>65</w:t>
        </w:r>
        <w:r>
          <w:rPr>
            <w:noProof/>
            <w:webHidden/>
          </w:rPr>
          <w:fldChar w:fldCharType="end"/>
        </w:r>
      </w:hyperlink>
    </w:p>
    <w:p w14:paraId="12F261A5" w14:textId="31F5778C"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0" w:history="1">
        <w:r w:rsidRPr="001A6622">
          <w:rPr>
            <w:rStyle w:val="-"/>
            <w:rFonts w:cs="Calibri"/>
            <w:i/>
            <w:iCs/>
            <w:noProof/>
          </w:rPr>
          <w:t>Πίνακας 22. Αριθμός κτιρίων τριτογενή τομέα ανά χρήση και περίοδο κατασκευής (Πηγή: ΕΛΣΤΑΤ 2011)</w:t>
        </w:r>
        <w:r>
          <w:rPr>
            <w:noProof/>
            <w:webHidden/>
          </w:rPr>
          <w:tab/>
        </w:r>
        <w:r>
          <w:rPr>
            <w:noProof/>
            <w:webHidden/>
          </w:rPr>
          <w:fldChar w:fldCharType="begin"/>
        </w:r>
        <w:r>
          <w:rPr>
            <w:noProof/>
            <w:webHidden/>
          </w:rPr>
          <w:instrText xml:space="preserve"> PAGEREF _Toc202800800 \h </w:instrText>
        </w:r>
        <w:r>
          <w:rPr>
            <w:noProof/>
            <w:webHidden/>
          </w:rPr>
        </w:r>
        <w:r>
          <w:rPr>
            <w:noProof/>
            <w:webHidden/>
          </w:rPr>
          <w:fldChar w:fldCharType="separate"/>
        </w:r>
        <w:r>
          <w:rPr>
            <w:noProof/>
            <w:webHidden/>
          </w:rPr>
          <w:t>67</w:t>
        </w:r>
        <w:r>
          <w:rPr>
            <w:noProof/>
            <w:webHidden/>
          </w:rPr>
          <w:fldChar w:fldCharType="end"/>
        </w:r>
      </w:hyperlink>
    </w:p>
    <w:p w14:paraId="7798C28A" w14:textId="34F854CC"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1" w:history="1">
        <w:r w:rsidRPr="001A6622">
          <w:rPr>
            <w:rStyle w:val="-"/>
            <w:rFonts w:cs="Calibri"/>
            <w:i/>
            <w:iCs/>
            <w:noProof/>
          </w:rPr>
          <w:t>Πίνακας 23. Τελική κατανάλωση ενέργειας ανά τεχνολογία θέρμανσης στον τριτογενή τομέα της Ελλάδας (Πηγή: ΕΣΕΚ 2024)</w:t>
        </w:r>
        <w:r>
          <w:rPr>
            <w:noProof/>
            <w:webHidden/>
          </w:rPr>
          <w:tab/>
        </w:r>
        <w:r>
          <w:rPr>
            <w:noProof/>
            <w:webHidden/>
          </w:rPr>
          <w:fldChar w:fldCharType="begin"/>
        </w:r>
        <w:r>
          <w:rPr>
            <w:noProof/>
            <w:webHidden/>
          </w:rPr>
          <w:instrText xml:space="preserve"> PAGEREF _Toc202800801 \h </w:instrText>
        </w:r>
        <w:r>
          <w:rPr>
            <w:noProof/>
            <w:webHidden/>
          </w:rPr>
        </w:r>
        <w:r>
          <w:rPr>
            <w:noProof/>
            <w:webHidden/>
          </w:rPr>
          <w:fldChar w:fldCharType="separate"/>
        </w:r>
        <w:r>
          <w:rPr>
            <w:noProof/>
            <w:webHidden/>
          </w:rPr>
          <w:t>67</w:t>
        </w:r>
        <w:r>
          <w:rPr>
            <w:noProof/>
            <w:webHidden/>
          </w:rPr>
          <w:fldChar w:fldCharType="end"/>
        </w:r>
      </w:hyperlink>
    </w:p>
    <w:p w14:paraId="3A6C32E7" w14:textId="05BFE47A"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2" w:history="1">
        <w:r w:rsidRPr="001A6622">
          <w:rPr>
            <w:rStyle w:val="-"/>
            <w:rFonts w:cs="Calibri"/>
            <w:i/>
            <w:iCs/>
            <w:noProof/>
          </w:rPr>
          <w:t>Πίνακας 24. Εξέλιξη τελικής κατανάλωσης ενέργειας τριτογενούς τομέα έως το 2050</w:t>
        </w:r>
        <w:r>
          <w:rPr>
            <w:noProof/>
            <w:webHidden/>
          </w:rPr>
          <w:tab/>
        </w:r>
        <w:r>
          <w:rPr>
            <w:noProof/>
            <w:webHidden/>
          </w:rPr>
          <w:fldChar w:fldCharType="begin"/>
        </w:r>
        <w:r>
          <w:rPr>
            <w:noProof/>
            <w:webHidden/>
          </w:rPr>
          <w:instrText xml:space="preserve"> PAGEREF _Toc202800802 \h </w:instrText>
        </w:r>
        <w:r>
          <w:rPr>
            <w:noProof/>
            <w:webHidden/>
          </w:rPr>
        </w:r>
        <w:r>
          <w:rPr>
            <w:noProof/>
            <w:webHidden/>
          </w:rPr>
          <w:fldChar w:fldCharType="separate"/>
        </w:r>
        <w:r>
          <w:rPr>
            <w:noProof/>
            <w:webHidden/>
          </w:rPr>
          <w:t>68</w:t>
        </w:r>
        <w:r>
          <w:rPr>
            <w:noProof/>
            <w:webHidden/>
          </w:rPr>
          <w:fldChar w:fldCharType="end"/>
        </w:r>
      </w:hyperlink>
    </w:p>
    <w:p w14:paraId="63E98AAD" w14:textId="5B5323C5"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3" w:history="1">
        <w:r w:rsidRPr="001A6622">
          <w:rPr>
            <w:rStyle w:val="-"/>
            <w:rFonts w:cs="Calibri"/>
            <w:i/>
            <w:iCs/>
            <w:noProof/>
          </w:rPr>
          <w:t>Πίνακας 25. Αριθμός πακέτων παρεμβάσεων εξοικονόμησης ενέργειας ανά πενταετία</w:t>
        </w:r>
        <w:r>
          <w:rPr>
            <w:noProof/>
            <w:webHidden/>
          </w:rPr>
          <w:tab/>
        </w:r>
        <w:r>
          <w:rPr>
            <w:noProof/>
            <w:webHidden/>
          </w:rPr>
          <w:fldChar w:fldCharType="begin"/>
        </w:r>
        <w:r>
          <w:rPr>
            <w:noProof/>
            <w:webHidden/>
          </w:rPr>
          <w:instrText xml:space="preserve"> PAGEREF _Toc202800803 \h </w:instrText>
        </w:r>
        <w:r>
          <w:rPr>
            <w:noProof/>
            <w:webHidden/>
          </w:rPr>
        </w:r>
        <w:r>
          <w:rPr>
            <w:noProof/>
            <w:webHidden/>
          </w:rPr>
          <w:fldChar w:fldCharType="separate"/>
        </w:r>
        <w:r>
          <w:rPr>
            <w:noProof/>
            <w:webHidden/>
          </w:rPr>
          <w:t>70</w:t>
        </w:r>
        <w:r>
          <w:rPr>
            <w:noProof/>
            <w:webHidden/>
          </w:rPr>
          <w:fldChar w:fldCharType="end"/>
        </w:r>
      </w:hyperlink>
    </w:p>
    <w:p w14:paraId="117A08FC" w14:textId="76DAB863"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4" w:history="1">
        <w:r w:rsidRPr="001A6622">
          <w:rPr>
            <w:rStyle w:val="-"/>
            <w:rFonts w:cs="Calibri"/>
            <w:i/>
            <w:iCs/>
            <w:noProof/>
          </w:rPr>
          <w:t>Πίνακας 26. Αριθμός αντικατάστασης/ προσθήκης τεχνολογιών και ανακαινίσεων κτηριακού κελύφους στον μη-οικιακό τομέα έως το 2050</w:t>
        </w:r>
        <w:r>
          <w:rPr>
            <w:noProof/>
            <w:webHidden/>
          </w:rPr>
          <w:tab/>
        </w:r>
        <w:r>
          <w:rPr>
            <w:noProof/>
            <w:webHidden/>
          </w:rPr>
          <w:fldChar w:fldCharType="begin"/>
        </w:r>
        <w:r>
          <w:rPr>
            <w:noProof/>
            <w:webHidden/>
          </w:rPr>
          <w:instrText xml:space="preserve"> PAGEREF _Toc202800804 \h </w:instrText>
        </w:r>
        <w:r>
          <w:rPr>
            <w:noProof/>
            <w:webHidden/>
          </w:rPr>
        </w:r>
        <w:r>
          <w:rPr>
            <w:noProof/>
            <w:webHidden/>
          </w:rPr>
          <w:fldChar w:fldCharType="separate"/>
        </w:r>
        <w:r>
          <w:rPr>
            <w:noProof/>
            <w:webHidden/>
          </w:rPr>
          <w:t>70</w:t>
        </w:r>
        <w:r>
          <w:rPr>
            <w:noProof/>
            <w:webHidden/>
          </w:rPr>
          <w:fldChar w:fldCharType="end"/>
        </w:r>
      </w:hyperlink>
    </w:p>
    <w:p w14:paraId="11B761DF" w14:textId="2A529043"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5" w:history="1">
        <w:r w:rsidRPr="001A6622">
          <w:rPr>
            <w:rStyle w:val="-"/>
            <w:rFonts w:cs="Calibri"/>
            <w:i/>
            <w:iCs/>
            <w:noProof/>
          </w:rPr>
          <w:t>Πίνακας 27. Ρυθμοί εφαρμογής συνολικών πακέτων παρεμβάσεων και διακριτών τεχνολογιών στον μη-οικιακό τομέα</w:t>
        </w:r>
        <w:r>
          <w:rPr>
            <w:noProof/>
            <w:webHidden/>
          </w:rPr>
          <w:tab/>
        </w:r>
        <w:r>
          <w:rPr>
            <w:noProof/>
            <w:webHidden/>
          </w:rPr>
          <w:fldChar w:fldCharType="begin"/>
        </w:r>
        <w:r>
          <w:rPr>
            <w:noProof/>
            <w:webHidden/>
          </w:rPr>
          <w:instrText xml:space="preserve"> PAGEREF _Toc202800805 \h </w:instrText>
        </w:r>
        <w:r>
          <w:rPr>
            <w:noProof/>
            <w:webHidden/>
          </w:rPr>
        </w:r>
        <w:r>
          <w:rPr>
            <w:noProof/>
            <w:webHidden/>
          </w:rPr>
          <w:fldChar w:fldCharType="separate"/>
        </w:r>
        <w:r>
          <w:rPr>
            <w:noProof/>
            <w:webHidden/>
          </w:rPr>
          <w:t>71</w:t>
        </w:r>
        <w:r>
          <w:rPr>
            <w:noProof/>
            <w:webHidden/>
          </w:rPr>
          <w:fldChar w:fldCharType="end"/>
        </w:r>
      </w:hyperlink>
    </w:p>
    <w:p w14:paraId="433275F0" w14:textId="75CA4C9D"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6" w:history="1">
        <w:r w:rsidRPr="001A6622">
          <w:rPr>
            <w:rStyle w:val="-"/>
            <w:rFonts w:cs="Calibri"/>
            <w:b/>
            <w:bCs/>
            <w:i/>
            <w:iCs/>
            <w:noProof/>
          </w:rPr>
          <w:t>Πίνακας 28. Επιτευχθείσα εξοικονόμηση ενέργειας και πολλαπλά οφέλη σε ετήσια βάση για τις σχεδιαζόμενες παρεμβάσεις στα κτίρια του οικιακού τομέα</w:t>
        </w:r>
        <w:r>
          <w:rPr>
            <w:noProof/>
            <w:webHidden/>
          </w:rPr>
          <w:tab/>
        </w:r>
        <w:r>
          <w:rPr>
            <w:noProof/>
            <w:webHidden/>
          </w:rPr>
          <w:fldChar w:fldCharType="begin"/>
        </w:r>
        <w:r>
          <w:rPr>
            <w:noProof/>
            <w:webHidden/>
          </w:rPr>
          <w:instrText xml:space="preserve"> PAGEREF _Toc202800806 \h </w:instrText>
        </w:r>
        <w:r>
          <w:rPr>
            <w:noProof/>
            <w:webHidden/>
          </w:rPr>
        </w:r>
        <w:r>
          <w:rPr>
            <w:noProof/>
            <w:webHidden/>
          </w:rPr>
          <w:fldChar w:fldCharType="separate"/>
        </w:r>
        <w:r>
          <w:rPr>
            <w:noProof/>
            <w:webHidden/>
          </w:rPr>
          <w:t>116</w:t>
        </w:r>
        <w:r>
          <w:rPr>
            <w:noProof/>
            <w:webHidden/>
          </w:rPr>
          <w:fldChar w:fldCharType="end"/>
        </w:r>
      </w:hyperlink>
    </w:p>
    <w:p w14:paraId="01E34E6F" w14:textId="6E1D03E8"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7" w:history="1">
        <w:r w:rsidRPr="001A6622">
          <w:rPr>
            <w:rStyle w:val="-"/>
            <w:rFonts w:cs="Calibri"/>
            <w:b/>
            <w:bCs/>
            <w:i/>
            <w:iCs/>
            <w:noProof/>
          </w:rPr>
          <w:t>Πίνακας 29. Επιτευχθείσα εξοικονόμηση ενέργειας και πολλαπλά οφέλη σε ετήσια βάση για τα σχεδιαζόμενα πακέτα παρεμβάσεων στα κτίρια του τριτογενούς τομέα</w:t>
        </w:r>
        <w:r>
          <w:rPr>
            <w:noProof/>
            <w:webHidden/>
          </w:rPr>
          <w:tab/>
        </w:r>
        <w:r>
          <w:rPr>
            <w:noProof/>
            <w:webHidden/>
          </w:rPr>
          <w:fldChar w:fldCharType="begin"/>
        </w:r>
        <w:r>
          <w:rPr>
            <w:noProof/>
            <w:webHidden/>
          </w:rPr>
          <w:instrText xml:space="preserve"> PAGEREF _Toc202800807 \h </w:instrText>
        </w:r>
        <w:r>
          <w:rPr>
            <w:noProof/>
            <w:webHidden/>
          </w:rPr>
        </w:r>
        <w:r>
          <w:rPr>
            <w:noProof/>
            <w:webHidden/>
          </w:rPr>
          <w:fldChar w:fldCharType="separate"/>
        </w:r>
        <w:r>
          <w:rPr>
            <w:noProof/>
            <w:webHidden/>
          </w:rPr>
          <w:t>117</w:t>
        </w:r>
        <w:r>
          <w:rPr>
            <w:noProof/>
            <w:webHidden/>
          </w:rPr>
          <w:fldChar w:fldCharType="end"/>
        </w:r>
      </w:hyperlink>
    </w:p>
    <w:p w14:paraId="0844AE6D" w14:textId="2D2311BB"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8" w:history="1">
        <w:r w:rsidRPr="001A6622">
          <w:rPr>
            <w:rStyle w:val="-"/>
            <w:rFonts w:cs="Calibri"/>
            <w:b/>
            <w:bCs/>
            <w:i/>
            <w:iCs/>
            <w:noProof/>
          </w:rPr>
          <w:t>Πίνακας 30. Συνολικό κόστος επένδυσης και απαιτούμενη δημόσια ενίσχυση για την επίτευξη συγκεκριμένων περιόδων αποπληρωμής των σχεδιαζόμενων παρεμβάσεων στα κτίρια του οικιακού τομέα</w:t>
        </w:r>
        <w:r>
          <w:rPr>
            <w:noProof/>
            <w:webHidden/>
          </w:rPr>
          <w:tab/>
        </w:r>
        <w:r>
          <w:rPr>
            <w:noProof/>
            <w:webHidden/>
          </w:rPr>
          <w:fldChar w:fldCharType="begin"/>
        </w:r>
        <w:r>
          <w:rPr>
            <w:noProof/>
            <w:webHidden/>
          </w:rPr>
          <w:instrText xml:space="preserve"> PAGEREF _Toc202800808 \h </w:instrText>
        </w:r>
        <w:r>
          <w:rPr>
            <w:noProof/>
            <w:webHidden/>
          </w:rPr>
        </w:r>
        <w:r>
          <w:rPr>
            <w:noProof/>
            <w:webHidden/>
          </w:rPr>
          <w:fldChar w:fldCharType="separate"/>
        </w:r>
        <w:r>
          <w:rPr>
            <w:noProof/>
            <w:webHidden/>
          </w:rPr>
          <w:t>118</w:t>
        </w:r>
        <w:r>
          <w:rPr>
            <w:noProof/>
            <w:webHidden/>
          </w:rPr>
          <w:fldChar w:fldCharType="end"/>
        </w:r>
      </w:hyperlink>
    </w:p>
    <w:p w14:paraId="4DE4449F" w14:textId="0998231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09" w:history="1">
        <w:r w:rsidRPr="001A6622">
          <w:rPr>
            <w:rStyle w:val="-"/>
            <w:rFonts w:cs="Calibri"/>
            <w:b/>
            <w:bCs/>
            <w:i/>
            <w:iCs/>
            <w:noProof/>
          </w:rPr>
          <w:t>Πίνακας 31. Συνολικό κόστος επένδυσης και απαιτούμενη δημόσια ενίσχυση για την επίτευξη συγκεκριμένων περιόδων αποπληρωμής των σχεδιαζόμενων πακέτων παρεμβάσεων στα κτίρια του μη οικιακού τομέα</w:t>
        </w:r>
        <w:r>
          <w:rPr>
            <w:noProof/>
            <w:webHidden/>
          </w:rPr>
          <w:tab/>
        </w:r>
        <w:r>
          <w:rPr>
            <w:noProof/>
            <w:webHidden/>
          </w:rPr>
          <w:fldChar w:fldCharType="begin"/>
        </w:r>
        <w:r>
          <w:rPr>
            <w:noProof/>
            <w:webHidden/>
          </w:rPr>
          <w:instrText xml:space="preserve"> PAGEREF _Toc202800809 \h </w:instrText>
        </w:r>
        <w:r>
          <w:rPr>
            <w:noProof/>
            <w:webHidden/>
          </w:rPr>
        </w:r>
        <w:r>
          <w:rPr>
            <w:noProof/>
            <w:webHidden/>
          </w:rPr>
          <w:fldChar w:fldCharType="separate"/>
        </w:r>
        <w:r>
          <w:rPr>
            <w:noProof/>
            <w:webHidden/>
          </w:rPr>
          <w:t>119</w:t>
        </w:r>
        <w:r>
          <w:rPr>
            <w:noProof/>
            <w:webHidden/>
          </w:rPr>
          <w:fldChar w:fldCharType="end"/>
        </w:r>
      </w:hyperlink>
    </w:p>
    <w:p w14:paraId="49295AFF" w14:textId="77C59A60"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10" w:history="1">
        <w:r w:rsidRPr="001A6622">
          <w:rPr>
            <w:rStyle w:val="-"/>
            <w:rFonts w:cs="Calibri"/>
            <w:b/>
            <w:bCs/>
            <w:i/>
            <w:iCs/>
            <w:noProof/>
          </w:rPr>
          <w:t>Πίνακας 32. Επιτευχθείσα εξοικονόμηση ενέργειας και πολλαπλά οφέλη σε ετήσια βάση για τις σχεδιαζόμενες παρεμβάσεις στα κτίρια του οικιακού τομέα που έχουν κατασκευαστεί πριν το 1980</w:t>
        </w:r>
        <w:r>
          <w:rPr>
            <w:noProof/>
            <w:webHidden/>
          </w:rPr>
          <w:tab/>
        </w:r>
        <w:r>
          <w:rPr>
            <w:noProof/>
            <w:webHidden/>
          </w:rPr>
          <w:fldChar w:fldCharType="begin"/>
        </w:r>
        <w:r>
          <w:rPr>
            <w:noProof/>
            <w:webHidden/>
          </w:rPr>
          <w:instrText xml:space="preserve"> PAGEREF _Toc202800810 \h </w:instrText>
        </w:r>
        <w:r>
          <w:rPr>
            <w:noProof/>
            <w:webHidden/>
          </w:rPr>
        </w:r>
        <w:r>
          <w:rPr>
            <w:noProof/>
            <w:webHidden/>
          </w:rPr>
          <w:fldChar w:fldCharType="separate"/>
        </w:r>
        <w:r>
          <w:rPr>
            <w:noProof/>
            <w:webHidden/>
          </w:rPr>
          <w:t>129</w:t>
        </w:r>
        <w:r>
          <w:rPr>
            <w:noProof/>
            <w:webHidden/>
          </w:rPr>
          <w:fldChar w:fldCharType="end"/>
        </w:r>
      </w:hyperlink>
    </w:p>
    <w:p w14:paraId="5294D1FC" w14:textId="581F4B7E"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11" w:history="1">
        <w:r w:rsidRPr="001A6622">
          <w:rPr>
            <w:rStyle w:val="-"/>
            <w:rFonts w:cs="Calibri"/>
            <w:b/>
            <w:bCs/>
            <w:i/>
            <w:iCs/>
            <w:noProof/>
          </w:rPr>
          <w:t>Πίνακας 33. Επιτευχθείσα εξοικονόμηση ενέργειας και πολλαπλά οφέλη σε ετήσια βάση για τις σχεδιαζόμενες παρεμβάσεις στα κτίρια του οικιακού τομέα που έχουν κατασκευαστεί την περίοδο 1981-2000</w:t>
        </w:r>
        <w:r>
          <w:rPr>
            <w:noProof/>
            <w:webHidden/>
          </w:rPr>
          <w:tab/>
        </w:r>
        <w:r>
          <w:rPr>
            <w:noProof/>
            <w:webHidden/>
          </w:rPr>
          <w:fldChar w:fldCharType="begin"/>
        </w:r>
        <w:r>
          <w:rPr>
            <w:noProof/>
            <w:webHidden/>
          </w:rPr>
          <w:instrText xml:space="preserve"> PAGEREF _Toc202800811 \h </w:instrText>
        </w:r>
        <w:r>
          <w:rPr>
            <w:noProof/>
            <w:webHidden/>
          </w:rPr>
        </w:r>
        <w:r>
          <w:rPr>
            <w:noProof/>
            <w:webHidden/>
          </w:rPr>
          <w:fldChar w:fldCharType="separate"/>
        </w:r>
        <w:r>
          <w:rPr>
            <w:noProof/>
            <w:webHidden/>
          </w:rPr>
          <w:t>130</w:t>
        </w:r>
        <w:r>
          <w:rPr>
            <w:noProof/>
            <w:webHidden/>
          </w:rPr>
          <w:fldChar w:fldCharType="end"/>
        </w:r>
      </w:hyperlink>
    </w:p>
    <w:p w14:paraId="32489939" w14:textId="6AA632FB"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12" w:history="1">
        <w:r w:rsidRPr="001A6622">
          <w:rPr>
            <w:rStyle w:val="-"/>
            <w:rFonts w:cs="Calibri"/>
            <w:b/>
            <w:bCs/>
            <w:i/>
            <w:iCs/>
            <w:noProof/>
          </w:rPr>
          <w:t>Πίνακας 34. Επιτευχθείσα εξοικονόμηση ενέργειας και πολλαπλά οφέλη σε ετήσια βάση για τις σχεδιαζόμενες παρεμβάσεις στα κτίρια του οικιακού τομέα που έχουν κατασκευαστεί μετά το 2000</w:t>
        </w:r>
        <w:r>
          <w:rPr>
            <w:noProof/>
            <w:webHidden/>
          </w:rPr>
          <w:tab/>
        </w:r>
        <w:r>
          <w:rPr>
            <w:noProof/>
            <w:webHidden/>
          </w:rPr>
          <w:fldChar w:fldCharType="begin"/>
        </w:r>
        <w:r>
          <w:rPr>
            <w:noProof/>
            <w:webHidden/>
          </w:rPr>
          <w:instrText xml:space="preserve"> PAGEREF _Toc202800812 \h </w:instrText>
        </w:r>
        <w:r>
          <w:rPr>
            <w:noProof/>
            <w:webHidden/>
          </w:rPr>
        </w:r>
        <w:r>
          <w:rPr>
            <w:noProof/>
            <w:webHidden/>
          </w:rPr>
          <w:fldChar w:fldCharType="separate"/>
        </w:r>
        <w:r>
          <w:rPr>
            <w:noProof/>
            <w:webHidden/>
          </w:rPr>
          <w:t>131</w:t>
        </w:r>
        <w:r>
          <w:rPr>
            <w:noProof/>
            <w:webHidden/>
          </w:rPr>
          <w:fldChar w:fldCharType="end"/>
        </w:r>
      </w:hyperlink>
    </w:p>
    <w:p w14:paraId="262AF008" w14:textId="3C6ABBB1" w:rsidR="004B7B03" w:rsidRDefault="004B7B03">
      <w:pPr>
        <w:pStyle w:val="ae"/>
        <w:tabs>
          <w:tab w:val="right" w:leader="dot" w:pos="9350"/>
        </w:tabs>
        <w:rPr>
          <w:rFonts w:asciiTheme="minorHAnsi" w:hAnsiTheme="minorHAnsi"/>
          <w:noProof/>
          <w:kern w:val="2"/>
          <w:sz w:val="24"/>
          <w:szCs w:val="24"/>
          <w:lang w:eastAsia="el-GR"/>
          <w14:ligatures w14:val="standardContextual"/>
        </w:rPr>
      </w:pPr>
      <w:hyperlink w:anchor="_Toc202800813" w:history="1">
        <w:r w:rsidRPr="001A6622">
          <w:rPr>
            <w:rStyle w:val="-"/>
            <w:rFonts w:cs="Calibri"/>
            <w:b/>
            <w:bCs/>
            <w:i/>
            <w:iCs/>
            <w:noProof/>
          </w:rPr>
          <w:t>Πίνακας 35. Περιγραφή πακέτων παρεμβάσεων στα κτίρια του μη οικιακού τομέα</w:t>
        </w:r>
        <w:r>
          <w:rPr>
            <w:noProof/>
            <w:webHidden/>
          </w:rPr>
          <w:tab/>
        </w:r>
        <w:r>
          <w:rPr>
            <w:noProof/>
            <w:webHidden/>
          </w:rPr>
          <w:fldChar w:fldCharType="begin"/>
        </w:r>
        <w:r>
          <w:rPr>
            <w:noProof/>
            <w:webHidden/>
          </w:rPr>
          <w:instrText xml:space="preserve"> PAGEREF _Toc202800813 \h </w:instrText>
        </w:r>
        <w:r>
          <w:rPr>
            <w:noProof/>
            <w:webHidden/>
          </w:rPr>
        </w:r>
        <w:r>
          <w:rPr>
            <w:noProof/>
            <w:webHidden/>
          </w:rPr>
          <w:fldChar w:fldCharType="separate"/>
        </w:r>
        <w:r>
          <w:rPr>
            <w:noProof/>
            <w:webHidden/>
          </w:rPr>
          <w:t>132</w:t>
        </w:r>
        <w:r>
          <w:rPr>
            <w:noProof/>
            <w:webHidden/>
          </w:rPr>
          <w:fldChar w:fldCharType="end"/>
        </w:r>
      </w:hyperlink>
    </w:p>
    <w:p w14:paraId="1085EB56" w14:textId="584731F4" w:rsidR="00925624" w:rsidRDefault="000A2AE5" w:rsidP="00284533">
      <w:pPr>
        <w:pStyle w:val="ae"/>
        <w:tabs>
          <w:tab w:val="right" w:leader="dot" w:pos="9040"/>
        </w:tabs>
      </w:pPr>
      <w:r w:rsidRPr="00957325">
        <w:rPr>
          <w:sz w:val="22"/>
          <w:lang w:val="en-GB"/>
        </w:rPr>
        <w:fldChar w:fldCharType="end"/>
      </w:r>
    </w:p>
    <w:p w14:paraId="3D1DA61F" w14:textId="4AE36426" w:rsidR="00A13E4A" w:rsidRPr="00284533" w:rsidRDefault="00A13E4A" w:rsidP="00284533">
      <w:pPr>
        <w:pStyle w:val="ae"/>
        <w:tabs>
          <w:tab w:val="right" w:leader="dot" w:pos="9040"/>
        </w:tabs>
        <w:rPr>
          <w:lang w:val="en-GB"/>
        </w:rPr>
      </w:pPr>
      <w:r w:rsidRPr="00232E60">
        <w:rPr>
          <w:rFonts w:cs="Calibri"/>
          <w:b/>
          <w:sz w:val="28"/>
          <w:szCs w:val="28"/>
        </w:rPr>
        <w:br w:type="page"/>
      </w:r>
    </w:p>
    <w:p w14:paraId="772B039C" w14:textId="59206BD4" w:rsidR="00E13810" w:rsidRPr="00232E60" w:rsidRDefault="00E13810" w:rsidP="00E13810">
      <w:pPr>
        <w:pStyle w:val="1"/>
        <w:spacing w:before="0" w:after="120" w:line="360" w:lineRule="auto"/>
        <w:ind w:left="432" w:hanging="432"/>
        <w:rPr>
          <w:rFonts w:ascii="Calibri" w:hAnsi="Calibri" w:cs="Calibri"/>
          <w:b/>
          <w:bCs/>
          <w:sz w:val="28"/>
          <w:szCs w:val="28"/>
        </w:rPr>
      </w:pPr>
      <w:bookmarkStart w:id="8" w:name="_Toc202800708"/>
      <w:bookmarkStart w:id="9" w:name="_Toc215486289"/>
      <w:r w:rsidRPr="00232E60">
        <w:rPr>
          <w:rFonts w:ascii="Calibri" w:hAnsi="Calibri" w:cs="Calibri"/>
          <w:b/>
          <w:sz w:val="28"/>
          <w:szCs w:val="28"/>
        </w:rPr>
        <w:lastRenderedPageBreak/>
        <w:t>Εισαγωγή</w:t>
      </w:r>
      <w:r w:rsidR="009261E8">
        <w:rPr>
          <w:rFonts w:ascii="Calibri" w:hAnsi="Calibri" w:cs="Calibri"/>
          <w:b/>
          <w:sz w:val="28"/>
          <w:szCs w:val="28"/>
        </w:rPr>
        <w:t xml:space="preserve"> – Μεθοδολογική προσέγγιση</w:t>
      </w:r>
      <w:bookmarkEnd w:id="8"/>
      <w:bookmarkEnd w:id="9"/>
    </w:p>
    <w:p w14:paraId="0CE90B34" w14:textId="1B9FDFE6" w:rsidR="00FF4959" w:rsidRDefault="00B26D67" w:rsidP="00B26D67">
      <w:pPr>
        <w:spacing w:before="60" w:after="60" w:line="276" w:lineRule="auto"/>
        <w:rPr>
          <w:rFonts w:ascii="Calibri" w:hAnsi="Calibri" w:cs="Calibri"/>
        </w:rPr>
      </w:pPr>
      <w:bookmarkStart w:id="10" w:name="_Hlk86304828"/>
      <w:r w:rsidRPr="00B26D67">
        <w:rPr>
          <w:rFonts w:ascii="Calibri" w:hAnsi="Calibri" w:cs="Calibri"/>
        </w:rPr>
        <w:t xml:space="preserve">Το μερίδιο του </w:t>
      </w:r>
      <w:r w:rsidR="00DE519B">
        <w:rPr>
          <w:rFonts w:ascii="Calibri" w:hAnsi="Calibri" w:cs="Calibri"/>
        </w:rPr>
        <w:t>κτ</w:t>
      </w:r>
      <w:r w:rsidR="00E70F94">
        <w:rPr>
          <w:rFonts w:ascii="Calibri" w:hAnsi="Calibri" w:cs="Calibri"/>
        </w:rPr>
        <w:t>ι</w:t>
      </w:r>
      <w:r w:rsidRPr="00B26D67">
        <w:rPr>
          <w:rFonts w:ascii="Calibri" w:hAnsi="Calibri" w:cs="Calibri"/>
        </w:rPr>
        <w:t>ριακού τομέα στην τελική κατανάλωση ενέργειας της Ελλάδας φτάνει το 40%, αποτελώντας τον κρισιμότερο τομέα για την επίτευξη των στόχων βελτίωσης της ενεργειακής απόδοσης.</w:t>
      </w:r>
    </w:p>
    <w:p w14:paraId="4B8FA6E5" w14:textId="63187A6F" w:rsidR="00FF4959" w:rsidRDefault="00FF4959" w:rsidP="00FF4959">
      <w:pPr>
        <w:spacing w:before="60" w:after="60" w:line="276" w:lineRule="auto"/>
        <w:rPr>
          <w:rFonts w:ascii="Calibri" w:hAnsi="Calibri" w:cs="Calibri"/>
        </w:rPr>
      </w:pPr>
      <w:r>
        <w:rPr>
          <w:rFonts w:ascii="Calibri" w:hAnsi="Calibri" w:cs="Calibri"/>
          <w:lang w:val="en-GB"/>
        </w:rPr>
        <w:t>T</w:t>
      </w:r>
      <w:r>
        <w:rPr>
          <w:rFonts w:ascii="Calibri" w:hAnsi="Calibri" w:cs="Calibri"/>
        </w:rPr>
        <w:t>ο 2021</w:t>
      </w:r>
      <w:r w:rsidRPr="00FF4959">
        <w:rPr>
          <w:rFonts w:ascii="Calibri" w:hAnsi="Calibri" w:cs="Calibri"/>
        </w:rPr>
        <w:t xml:space="preserve">, </w:t>
      </w:r>
      <w:r>
        <w:rPr>
          <w:rFonts w:ascii="Calibri" w:hAnsi="Calibri" w:cs="Calibri"/>
        </w:rPr>
        <w:t>η</w:t>
      </w:r>
      <w:r w:rsidRPr="00672C97">
        <w:rPr>
          <w:rFonts w:ascii="Calibri" w:hAnsi="Calibri" w:cs="Calibri"/>
        </w:rPr>
        <w:t xml:space="preserve"> Ελλάδα δημοσίευσε και υπέβαλε στην Ευρωπαϊκή Επιτροπή</w:t>
      </w:r>
      <w:r>
        <w:rPr>
          <w:rFonts w:ascii="Calibri" w:hAnsi="Calibri" w:cs="Calibri"/>
        </w:rPr>
        <w:t xml:space="preserve"> την </w:t>
      </w:r>
      <w:r w:rsidR="003D5AA0">
        <w:rPr>
          <w:rFonts w:ascii="Calibri" w:hAnsi="Calibri" w:cs="Calibri"/>
        </w:rPr>
        <w:t>3</w:t>
      </w:r>
      <w:r w:rsidR="003D5AA0" w:rsidRPr="003D5AA0">
        <w:rPr>
          <w:rFonts w:ascii="Calibri" w:hAnsi="Calibri" w:cs="Calibri"/>
          <w:vertAlign w:val="superscript"/>
        </w:rPr>
        <w:t>η</w:t>
      </w:r>
      <w:r w:rsidR="003D5AA0">
        <w:rPr>
          <w:rFonts w:ascii="Calibri" w:hAnsi="Calibri" w:cs="Calibri"/>
        </w:rPr>
        <w:t xml:space="preserve"> </w:t>
      </w:r>
      <w:r w:rsidRPr="002D4B1E">
        <w:rPr>
          <w:rFonts w:ascii="Calibri" w:hAnsi="Calibri" w:cs="Calibri"/>
          <w:i/>
          <w:iCs/>
        </w:rPr>
        <w:t>Έ</w:t>
      </w:r>
      <w:r w:rsidRPr="00672C97">
        <w:rPr>
          <w:rFonts w:ascii="Calibri" w:hAnsi="Calibri" w:cs="Calibri"/>
          <w:i/>
          <w:iCs/>
        </w:rPr>
        <w:t xml:space="preserve">κθεση μακροπρόθεσμης στρατηγικής ανακαίνισης του δημόσιου και ιδιωτικού </w:t>
      </w:r>
      <w:r w:rsidR="00DE519B">
        <w:rPr>
          <w:rFonts w:ascii="Calibri" w:hAnsi="Calibri" w:cs="Calibri"/>
          <w:i/>
          <w:iCs/>
        </w:rPr>
        <w:t>κτ</w:t>
      </w:r>
      <w:r w:rsidR="00E70F94">
        <w:rPr>
          <w:rFonts w:ascii="Calibri" w:hAnsi="Calibri" w:cs="Calibri"/>
          <w:i/>
          <w:iCs/>
        </w:rPr>
        <w:t>ι</w:t>
      </w:r>
      <w:r w:rsidRPr="00672C97">
        <w:rPr>
          <w:rFonts w:ascii="Calibri" w:hAnsi="Calibri" w:cs="Calibri"/>
          <w:i/>
          <w:iCs/>
        </w:rPr>
        <w:t>ριακού αποθέματος</w:t>
      </w:r>
      <w:r w:rsidRPr="00672C97">
        <w:rPr>
          <w:rStyle w:val="af3"/>
          <w:rFonts w:ascii="Calibri" w:hAnsi="Calibri" w:cs="Calibri"/>
        </w:rPr>
        <w:footnoteReference w:id="1"/>
      </w:r>
      <w:r>
        <w:rPr>
          <w:rFonts w:ascii="Calibri" w:hAnsi="Calibri" w:cs="Calibri"/>
          <w:i/>
          <w:iCs/>
        </w:rPr>
        <w:t xml:space="preserve"> </w:t>
      </w:r>
      <w:r w:rsidRPr="00672C97">
        <w:rPr>
          <w:rFonts w:ascii="Calibri" w:hAnsi="Calibri" w:cs="Calibri"/>
        </w:rPr>
        <w:t xml:space="preserve">(εφεξής </w:t>
      </w:r>
      <w:r w:rsidRPr="00672C97">
        <w:rPr>
          <w:rFonts w:ascii="Calibri" w:hAnsi="Calibri" w:cs="Calibri"/>
          <w:b/>
          <w:bCs/>
        </w:rPr>
        <w:t>εθνική Μακροπρόθεσμη Στρατηγική Ανακαίνισης)</w:t>
      </w:r>
      <w:r>
        <w:rPr>
          <w:rFonts w:ascii="Calibri" w:hAnsi="Calibri" w:cs="Calibri"/>
          <w:i/>
          <w:iCs/>
        </w:rPr>
        <w:t>,</w:t>
      </w:r>
      <w:r w:rsidRPr="00672C97">
        <w:rPr>
          <w:rFonts w:ascii="Calibri" w:hAnsi="Calibri" w:cs="Calibri"/>
          <w:i/>
          <w:iCs/>
        </w:rPr>
        <w:t xml:space="preserve"> </w:t>
      </w:r>
      <w:r w:rsidRPr="00672C97">
        <w:rPr>
          <w:rFonts w:ascii="Calibri" w:hAnsi="Calibri" w:cs="Calibri"/>
        </w:rPr>
        <w:t>στο πλαίσιο εφαρμογής του νόμου 4122/2013 (ΦΕΚ 42/Α/2013),</w:t>
      </w:r>
      <w:r w:rsidRPr="00672C97">
        <w:rPr>
          <w:rStyle w:val="af3"/>
          <w:rFonts w:ascii="Calibri" w:hAnsi="Calibri" w:cs="Calibri"/>
        </w:rPr>
        <w:footnoteReference w:id="2"/>
      </w:r>
      <w:r w:rsidRPr="00672C97">
        <w:rPr>
          <w:rFonts w:ascii="Calibri" w:hAnsi="Calibri" w:cs="Calibri"/>
        </w:rPr>
        <w:t xml:space="preserve"> με τον οποίο ενσωματώθηκε η Οδηγία 2010/31/ΕΕ για την Ενεργειακή Απόδοση των Κτ</w:t>
      </w:r>
      <w:r w:rsidR="00E70F94">
        <w:rPr>
          <w:rFonts w:ascii="Calibri" w:hAnsi="Calibri" w:cs="Calibri"/>
        </w:rPr>
        <w:t>ι</w:t>
      </w:r>
      <w:r w:rsidRPr="00672C97">
        <w:rPr>
          <w:rFonts w:ascii="Calibri" w:hAnsi="Calibri" w:cs="Calibri"/>
        </w:rPr>
        <w:t>ρίων (ΟΑΕΚ)</w:t>
      </w:r>
      <w:r>
        <w:rPr>
          <w:rFonts w:ascii="Calibri" w:hAnsi="Calibri" w:cs="Calibri"/>
        </w:rPr>
        <w:t>.</w:t>
      </w:r>
      <w:r w:rsidRPr="00672C97">
        <w:rPr>
          <w:rStyle w:val="af3"/>
          <w:rFonts w:ascii="Calibri" w:hAnsi="Calibri" w:cs="Calibri"/>
        </w:rPr>
        <w:footnoteReference w:id="3"/>
      </w:r>
      <w:r w:rsidRPr="00672C97">
        <w:rPr>
          <w:rFonts w:ascii="Calibri" w:hAnsi="Calibri" w:cs="Calibri"/>
        </w:rPr>
        <w:t xml:space="preserve"> </w:t>
      </w:r>
      <w:r>
        <w:rPr>
          <w:rFonts w:ascii="Calibri" w:hAnsi="Calibri" w:cs="Calibri"/>
        </w:rPr>
        <w:t>Σ</w:t>
      </w:r>
      <w:r w:rsidRPr="00672C97">
        <w:rPr>
          <w:rFonts w:ascii="Calibri" w:hAnsi="Calibri" w:cs="Calibri"/>
        </w:rPr>
        <w:t>τόχο</w:t>
      </w:r>
      <w:r>
        <w:rPr>
          <w:rFonts w:ascii="Calibri" w:hAnsi="Calibri" w:cs="Calibri"/>
        </w:rPr>
        <w:t>ς</w:t>
      </w:r>
      <w:r w:rsidRPr="00672C97">
        <w:rPr>
          <w:rFonts w:ascii="Calibri" w:hAnsi="Calibri" w:cs="Calibri"/>
        </w:rPr>
        <w:t xml:space="preserve"> </w:t>
      </w:r>
      <w:r>
        <w:rPr>
          <w:rFonts w:ascii="Calibri" w:hAnsi="Calibri" w:cs="Calibri"/>
        </w:rPr>
        <w:t>της εν λόγω έκθεσης ήταν η</w:t>
      </w:r>
      <w:r w:rsidRPr="00672C97">
        <w:rPr>
          <w:rFonts w:ascii="Calibri" w:hAnsi="Calibri" w:cs="Calibri"/>
        </w:rPr>
        <w:t xml:space="preserve"> μετατροπή του υφιστάμενου κτ</w:t>
      </w:r>
      <w:r w:rsidR="00E70F94">
        <w:rPr>
          <w:rFonts w:ascii="Calibri" w:hAnsi="Calibri" w:cs="Calibri"/>
        </w:rPr>
        <w:t>ι</w:t>
      </w:r>
      <w:r w:rsidRPr="00672C97">
        <w:rPr>
          <w:rFonts w:ascii="Calibri" w:hAnsi="Calibri" w:cs="Calibri"/>
        </w:rPr>
        <w:t>ριακού αποθέματος σε υψηλής ενεργειακής απόδοσης και απαλλαγμένο από ανθρακούχες εκπομπές κτ</w:t>
      </w:r>
      <w:r w:rsidR="00E70F94">
        <w:rPr>
          <w:rFonts w:ascii="Calibri" w:hAnsi="Calibri" w:cs="Calibri"/>
        </w:rPr>
        <w:t>ι</w:t>
      </w:r>
      <w:r w:rsidRPr="00672C97">
        <w:rPr>
          <w:rFonts w:ascii="Calibri" w:hAnsi="Calibri" w:cs="Calibri"/>
        </w:rPr>
        <w:t>ριακό απόθεμα έως το 2050. Η εθνική Μακροπρόθεσμη Στρατηγική Ανακαίνισης αντικατέστησε τις προηγούμενες δύο εθνικές Εκθέσεις «</w:t>
      </w:r>
      <w:r w:rsidRPr="00672C97">
        <w:rPr>
          <w:rFonts w:ascii="Calibri" w:hAnsi="Calibri" w:cs="Calibri"/>
          <w:i/>
          <w:iCs/>
        </w:rPr>
        <w:t>για την κινητοποίηση επενδύσεων για την ανακαίνιση του αποτελούμενου από κατοικίες και εμπορικά</w:t>
      </w:r>
      <w:r w:rsidR="005F622D">
        <w:rPr>
          <w:rFonts w:ascii="Calibri" w:hAnsi="Calibri" w:cs="Calibri"/>
          <w:i/>
          <w:iCs/>
        </w:rPr>
        <w:t xml:space="preserve"> κτίρια</w:t>
      </w:r>
      <w:r w:rsidRPr="00672C97">
        <w:rPr>
          <w:rFonts w:ascii="Calibri" w:hAnsi="Calibri" w:cs="Calibri"/>
          <w:i/>
          <w:iCs/>
        </w:rPr>
        <w:t>, δημόσια και ιδιωτικά, εθνικού κτ</w:t>
      </w:r>
      <w:r w:rsidR="00E70F94">
        <w:rPr>
          <w:rFonts w:ascii="Calibri" w:hAnsi="Calibri" w:cs="Calibri"/>
          <w:i/>
          <w:iCs/>
        </w:rPr>
        <w:t>ι</w:t>
      </w:r>
      <w:r w:rsidRPr="00672C97">
        <w:rPr>
          <w:rFonts w:ascii="Calibri" w:hAnsi="Calibri" w:cs="Calibri"/>
          <w:i/>
          <w:iCs/>
        </w:rPr>
        <w:t>ριακού αποθέματος</w:t>
      </w:r>
      <w:r w:rsidRPr="00672C97">
        <w:rPr>
          <w:rFonts w:ascii="Calibri" w:hAnsi="Calibri" w:cs="Calibri"/>
        </w:rPr>
        <w:t>», οι οποίες εκπονήθηκαν το 2014</w:t>
      </w:r>
      <w:r w:rsidRPr="00672C97">
        <w:rPr>
          <w:rStyle w:val="af3"/>
          <w:rFonts w:ascii="Calibri" w:hAnsi="Calibri" w:cs="Calibri"/>
        </w:rPr>
        <w:footnoteReference w:id="4"/>
      </w:r>
      <w:r w:rsidRPr="00672C97">
        <w:rPr>
          <w:rFonts w:ascii="Calibri" w:hAnsi="Calibri" w:cs="Calibri"/>
        </w:rPr>
        <w:t xml:space="preserve"> και 2018</w:t>
      </w:r>
      <w:r w:rsidRPr="00672C97">
        <w:rPr>
          <w:rStyle w:val="af3"/>
          <w:rFonts w:ascii="Calibri" w:hAnsi="Calibri" w:cs="Calibri"/>
        </w:rPr>
        <w:footnoteReference w:id="5"/>
      </w:r>
      <w:r w:rsidRPr="00672C97">
        <w:rPr>
          <w:rFonts w:ascii="Calibri" w:hAnsi="Calibri" w:cs="Calibri"/>
        </w:rPr>
        <w:t>, στο πλαίσιο εφαρμογής του νόμου 4342/2015 (ΦΕΚ 143/Α/2015)</w:t>
      </w:r>
      <w:r w:rsidRPr="00672C97">
        <w:rPr>
          <w:rStyle w:val="af3"/>
          <w:rFonts w:ascii="Calibri" w:hAnsi="Calibri" w:cs="Calibri"/>
        </w:rPr>
        <w:footnoteReference w:id="6"/>
      </w:r>
      <w:r w:rsidRPr="00672C97">
        <w:rPr>
          <w:rFonts w:ascii="Calibri" w:hAnsi="Calibri" w:cs="Calibri"/>
        </w:rPr>
        <w:t xml:space="preserve"> με τον οποίο ενσωματώθηκε η Ευρωπαϊκή Οδηγία για την Ενεργειακή Απόδοση (2012/27/ΕΕ).</w:t>
      </w:r>
      <w:r w:rsidRPr="00672C97">
        <w:rPr>
          <w:rStyle w:val="af3"/>
          <w:rFonts w:ascii="Calibri" w:hAnsi="Calibri" w:cs="Calibri"/>
        </w:rPr>
        <w:footnoteReference w:id="7"/>
      </w:r>
    </w:p>
    <w:p w14:paraId="290400E0" w14:textId="5130621B" w:rsidR="00FF4959" w:rsidRPr="00B26D67" w:rsidRDefault="00BD17C9" w:rsidP="00FF4959">
      <w:pPr>
        <w:spacing w:before="60" w:after="60" w:line="276" w:lineRule="auto"/>
        <w:rPr>
          <w:rFonts w:ascii="Calibri" w:hAnsi="Calibri" w:cs="Calibri"/>
        </w:rPr>
      </w:pPr>
      <w:r>
        <w:rPr>
          <w:rFonts w:ascii="Calibri" w:hAnsi="Calibri" w:cs="Calibri"/>
        </w:rPr>
        <w:t xml:space="preserve">Η </w:t>
      </w:r>
      <w:r w:rsidR="00FF4959" w:rsidRPr="00FF4959">
        <w:rPr>
          <w:rFonts w:ascii="Calibri" w:hAnsi="Calibri" w:cs="Calibri"/>
        </w:rPr>
        <w:t xml:space="preserve">εθνική Μακροπρόθεσμη Στρατηγική Ανακαίνισης </w:t>
      </w:r>
      <w:r w:rsidR="00FF4959">
        <w:rPr>
          <w:rFonts w:ascii="Calibri" w:hAnsi="Calibri" w:cs="Calibri"/>
        </w:rPr>
        <w:t xml:space="preserve">αποτελεί αναπόσπαστο μέρος του </w:t>
      </w:r>
      <w:r w:rsidR="00FF4959" w:rsidRPr="00FF4959">
        <w:rPr>
          <w:rFonts w:ascii="Calibri" w:hAnsi="Calibri" w:cs="Calibri"/>
          <w:b/>
          <w:bCs/>
        </w:rPr>
        <w:t>Εθνικού Σχεδίου για την Ενέργεια και το Κλίμα (ΕΣΕΚ)</w:t>
      </w:r>
      <w:r w:rsidR="00FF4959">
        <w:rPr>
          <w:rFonts w:ascii="Calibri" w:hAnsi="Calibri" w:cs="Calibri"/>
          <w:b/>
          <w:bCs/>
        </w:rPr>
        <w:t>.</w:t>
      </w:r>
      <w:r w:rsidR="00FF4959" w:rsidRPr="00FF4959">
        <w:rPr>
          <w:rFonts w:ascii="Calibri" w:hAnsi="Calibri" w:cs="Calibri"/>
        </w:rPr>
        <w:t xml:space="preserve"> </w:t>
      </w:r>
      <w:r w:rsidR="00FF4959" w:rsidRPr="00B26D67">
        <w:rPr>
          <w:rFonts w:ascii="Calibri" w:hAnsi="Calibri" w:cs="Calibri"/>
        </w:rPr>
        <w:t xml:space="preserve">Η αναγκαιότητα ενεργειακής αναβάθμισης του υπάρχοντος </w:t>
      </w:r>
      <w:r w:rsidR="00DE519B">
        <w:rPr>
          <w:rFonts w:ascii="Calibri" w:hAnsi="Calibri" w:cs="Calibri"/>
        </w:rPr>
        <w:t>κτ</w:t>
      </w:r>
      <w:r w:rsidR="00E70F94">
        <w:rPr>
          <w:rFonts w:ascii="Calibri" w:hAnsi="Calibri" w:cs="Calibri"/>
        </w:rPr>
        <w:t>ι</w:t>
      </w:r>
      <w:r w:rsidR="00FF4959" w:rsidRPr="00B26D67">
        <w:rPr>
          <w:rFonts w:ascii="Calibri" w:hAnsi="Calibri" w:cs="Calibri"/>
        </w:rPr>
        <w:t xml:space="preserve">ριακού αποθέματος υπογραμμίζεται και από το αναθεωρημένο </w:t>
      </w:r>
      <w:r w:rsidR="00FF4959" w:rsidRPr="00B26D67">
        <w:rPr>
          <w:rFonts w:ascii="Calibri" w:hAnsi="Calibri" w:cs="Calibri"/>
          <w:b/>
          <w:bCs/>
        </w:rPr>
        <w:t xml:space="preserve">Εθνικό </w:t>
      </w:r>
      <w:r w:rsidR="00FF4959" w:rsidRPr="00FF4959">
        <w:rPr>
          <w:rFonts w:ascii="Calibri" w:hAnsi="Calibri" w:cs="Calibri"/>
        </w:rPr>
        <w:t>Σ</w:t>
      </w:r>
      <w:r w:rsidR="00FF4959" w:rsidRPr="00923F38">
        <w:rPr>
          <w:rFonts w:ascii="Calibri" w:hAnsi="Calibri" w:cs="Calibri"/>
          <w:b/>
          <w:bCs/>
        </w:rPr>
        <w:t>χέδιο για την Ενέργεια και το Κλίμα (ΕΣΕΚ)</w:t>
      </w:r>
      <w:r w:rsidR="00FF4959" w:rsidRPr="00B26D67">
        <w:rPr>
          <w:rFonts w:ascii="Calibri" w:hAnsi="Calibri" w:cs="Calibri"/>
        </w:rPr>
        <w:t xml:space="preserve"> που κυρώθηκε το Δεκέμβριο του 2024. Στο </w:t>
      </w:r>
      <w:r w:rsidR="006067D4">
        <w:rPr>
          <w:rFonts w:ascii="Calibri" w:hAnsi="Calibri" w:cs="Calibri"/>
        </w:rPr>
        <w:t>αναθεωρημένο</w:t>
      </w:r>
      <w:r w:rsidR="006067D4" w:rsidRPr="00B26D67">
        <w:rPr>
          <w:rFonts w:ascii="Calibri" w:hAnsi="Calibri" w:cs="Calibri"/>
        </w:rPr>
        <w:t xml:space="preserve"> </w:t>
      </w:r>
      <w:r w:rsidR="00FF4959" w:rsidRPr="00B26D67">
        <w:rPr>
          <w:rFonts w:ascii="Calibri" w:hAnsi="Calibri" w:cs="Calibri"/>
        </w:rPr>
        <w:t xml:space="preserve">ΕΣΕΚ παρουσιάζονται οι προτεραιότητες που τίθενται για τη βελτίωση της ενεργειακής απόδοσης στον </w:t>
      </w:r>
      <w:r w:rsidR="00DE519B">
        <w:rPr>
          <w:rFonts w:ascii="Calibri" w:hAnsi="Calibri" w:cs="Calibri"/>
        </w:rPr>
        <w:t>κτ</w:t>
      </w:r>
      <w:r w:rsidR="00E70F94">
        <w:rPr>
          <w:rFonts w:ascii="Calibri" w:hAnsi="Calibri" w:cs="Calibri"/>
        </w:rPr>
        <w:t>ι</w:t>
      </w:r>
      <w:r w:rsidR="00FF4959" w:rsidRPr="00B26D67">
        <w:rPr>
          <w:rFonts w:ascii="Calibri" w:hAnsi="Calibri" w:cs="Calibri"/>
        </w:rPr>
        <w:t>ριακό τομέα και καθορίζονται οι στόχοι για τη μείωση της ενεργειακής κατανάλωσης και των εκπομπών διοξειδίου του άνθρακα (CO</w:t>
      </w:r>
      <w:r w:rsidR="00FF4959" w:rsidRPr="00B26D67">
        <w:rPr>
          <w:rFonts w:ascii="Calibri" w:hAnsi="Calibri" w:cs="Calibri"/>
          <w:vertAlign w:val="subscript"/>
        </w:rPr>
        <w:t>2</w:t>
      </w:r>
      <w:r w:rsidR="00FF4959" w:rsidRPr="00B26D67">
        <w:rPr>
          <w:rFonts w:ascii="Calibri" w:hAnsi="Calibri" w:cs="Calibri"/>
        </w:rPr>
        <w:t>) έως το 2030, όσο και μακροπρόθεσμα έως το 2050.</w:t>
      </w:r>
    </w:p>
    <w:p w14:paraId="3B459F85" w14:textId="21C555C2" w:rsidR="00FF4959" w:rsidRPr="00672C97" w:rsidRDefault="00BD17C9" w:rsidP="00FF4959">
      <w:pPr>
        <w:spacing w:before="60" w:after="60" w:line="276" w:lineRule="auto"/>
        <w:rPr>
          <w:rFonts w:ascii="Calibri" w:hAnsi="Calibri" w:cs="Calibri"/>
        </w:rPr>
      </w:pPr>
      <w:r>
        <w:rPr>
          <w:rFonts w:ascii="Calibri" w:hAnsi="Calibri" w:cs="Calibri"/>
        </w:rPr>
        <w:t xml:space="preserve">Επισημαίνεται ότι </w:t>
      </w:r>
      <w:r w:rsidR="00FF4959" w:rsidRPr="00672C97">
        <w:rPr>
          <w:rFonts w:ascii="Calibri" w:hAnsi="Calibri" w:cs="Calibri"/>
        </w:rPr>
        <w:t>η Οδηγία 2010/31/ΕΕ για την Ενεργειακή Απόδοση των Κτ</w:t>
      </w:r>
      <w:r w:rsidR="00E70F94">
        <w:rPr>
          <w:rFonts w:ascii="Calibri" w:hAnsi="Calibri" w:cs="Calibri"/>
        </w:rPr>
        <w:t>ι</w:t>
      </w:r>
      <w:r w:rsidR="00FF4959" w:rsidRPr="00672C97">
        <w:rPr>
          <w:rFonts w:ascii="Calibri" w:hAnsi="Calibri" w:cs="Calibri"/>
        </w:rPr>
        <w:t xml:space="preserve">ρίων (ΟΑΕΚ), τροποποιήθηκε αρχικά με την Οδηγία 2018/844/ΕΕ και αναθεωρήθηκε πρόσφατα με την Οδηγία </w:t>
      </w:r>
      <w:r w:rsidR="00FF4959" w:rsidRPr="00E71536">
        <w:rPr>
          <w:rFonts w:ascii="Calibri" w:hAnsi="Calibri" w:cs="Calibri"/>
        </w:rPr>
        <w:t>(ΕΕ) 2024/1275</w:t>
      </w:r>
      <w:r w:rsidR="00FF4959" w:rsidRPr="00672C97">
        <w:rPr>
          <w:rFonts w:ascii="Calibri" w:hAnsi="Calibri" w:cs="Calibri"/>
        </w:rPr>
        <w:t>.</w:t>
      </w:r>
      <w:r w:rsidR="00FF4959" w:rsidRPr="00672C97">
        <w:rPr>
          <w:rStyle w:val="af3"/>
          <w:rFonts w:ascii="Calibri" w:hAnsi="Calibri" w:cs="Calibri"/>
        </w:rPr>
        <w:footnoteReference w:id="8"/>
      </w:r>
      <w:r w:rsidR="00FF4959" w:rsidRPr="00672C97">
        <w:rPr>
          <w:rFonts w:ascii="Calibri" w:hAnsi="Calibri" w:cs="Calibri"/>
        </w:rPr>
        <w:t xml:space="preserve"> Σύμφωνα με το άρθρο 4 της αναθεωρημένης Οδηγίας </w:t>
      </w:r>
      <w:r w:rsidR="00666991">
        <w:rPr>
          <w:rFonts w:ascii="Calibri" w:hAnsi="Calibri" w:cs="Calibri"/>
        </w:rPr>
        <w:t>(</w:t>
      </w:r>
      <w:r w:rsidR="00FF4959" w:rsidRPr="00672C97">
        <w:rPr>
          <w:rFonts w:ascii="Calibri" w:hAnsi="Calibri" w:cs="Calibri"/>
        </w:rPr>
        <w:t>E</w:t>
      </w:r>
      <w:r w:rsidR="00666991">
        <w:rPr>
          <w:rFonts w:ascii="Calibri" w:hAnsi="Calibri" w:cs="Calibri"/>
        </w:rPr>
        <w:t xml:space="preserve">Ε) </w:t>
      </w:r>
      <w:r w:rsidR="00FF4959" w:rsidRPr="00672C97">
        <w:rPr>
          <w:rFonts w:ascii="Calibri" w:hAnsi="Calibri" w:cs="Calibri"/>
        </w:rPr>
        <w:t xml:space="preserve">2024/1275, κάθε κράτος μέλος πρέπει να θεσπίσει </w:t>
      </w:r>
      <w:r w:rsidR="00FF4959" w:rsidRPr="00672C97">
        <w:rPr>
          <w:rFonts w:ascii="Calibri" w:hAnsi="Calibri" w:cs="Calibri"/>
          <w:b/>
          <w:bCs/>
        </w:rPr>
        <w:t>εθνικό Σχέδιο Ανακαίνισης Κτ</w:t>
      </w:r>
      <w:r w:rsidR="00E70F94">
        <w:rPr>
          <w:rFonts w:ascii="Calibri" w:hAnsi="Calibri" w:cs="Calibri"/>
          <w:b/>
          <w:bCs/>
        </w:rPr>
        <w:t>ι</w:t>
      </w:r>
      <w:r w:rsidR="00FF4959" w:rsidRPr="00672C97">
        <w:rPr>
          <w:rFonts w:ascii="Calibri" w:hAnsi="Calibri" w:cs="Calibri"/>
          <w:b/>
          <w:bCs/>
        </w:rPr>
        <w:t>ρίων</w:t>
      </w:r>
      <w:r w:rsidR="00FF4959" w:rsidRPr="00672C97">
        <w:rPr>
          <w:rFonts w:ascii="Calibri" w:hAnsi="Calibri" w:cs="Calibri"/>
        </w:rPr>
        <w:t xml:space="preserve"> για να διασφαλίσει την ανακαίνιση του εθνικού δυναμικού οικιστικών και μη οικιστικών κτ</w:t>
      </w:r>
      <w:r w:rsidR="00E70F94">
        <w:rPr>
          <w:rFonts w:ascii="Calibri" w:hAnsi="Calibri" w:cs="Calibri"/>
        </w:rPr>
        <w:t>ι</w:t>
      </w:r>
      <w:r w:rsidR="00FF4959" w:rsidRPr="00672C97">
        <w:rPr>
          <w:rFonts w:ascii="Calibri" w:hAnsi="Calibri" w:cs="Calibri"/>
        </w:rPr>
        <w:t xml:space="preserve">ρίων, δημόσιων και ιδιωτικών, και τη μετατροπή του σε υψηλής ενεργειακής απόδοσης και απαλλαγμένο από ανθρακούχες εκπομπές έως το 2050, με </w:t>
      </w:r>
      <w:r w:rsidR="00FF4959" w:rsidRPr="00672C97">
        <w:rPr>
          <w:rFonts w:ascii="Calibri" w:hAnsi="Calibri" w:cs="Calibri"/>
          <w:b/>
          <w:bCs/>
        </w:rPr>
        <w:t>στόχο τη μετατροπή υφιστάμενων κτ</w:t>
      </w:r>
      <w:r w:rsidR="00E70F94">
        <w:rPr>
          <w:rFonts w:ascii="Calibri" w:hAnsi="Calibri" w:cs="Calibri"/>
          <w:b/>
          <w:bCs/>
        </w:rPr>
        <w:t>ι</w:t>
      </w:r>
      <w:r w:rsidR="00FF4959" w:rsidRPr="00672C97">
        <w:rPr>
          <w:rFonts w:ascii="Calibri" w:hAnsi="Calibri" w:cs="Calibri"/>
          <w:b/>
          <w:bCs/>
        </w:rPr>
        <w:t>ρίων σε</w:t>
      </w:r>
      <w:r w:rsidR="005F622D">
        <w:rPr>
          <w:rFonts w:ascii="Calibri" w:hAnsi="Calibri" w:cs="Calibri"/>
          <w:b/>
          <w:bCs/>
        </w:rPr>
        <w:t xml:space="preserve"> κτίρια</w:t>
      </w:r>
      <w:r w:rsidR="00FF4959" w:rsidRPr="00672C97">
        <w:rPr>
          <w:rFonts w:ascii="Calibri" w:hAnsi="Calibri" w:cs="Calibri"/>
          <w:b/>
          <w:bCs/>
        </w:rPr>
        <w:t xml:space="preserve"> μηδενικών εκπομπών</w:t>
      </w:r>
      <w:r w:rsidR="00FF4959" w:rsidRPr="00672C97">
        <w:rPr>
          <w:rFonts w:ascii="Calibri" w:hAnsi="Calibri" w:cs="Calibri"/>
        </w:rPr>
        <w:t>. Μεταξύ άλλων, τα εθνικά σχέδια ανακαίνισης πρέπει να περιλαμβάνουν:</w:t>
      </w:r>
    </w:p>
    <w:p w14:paraId="7905963E" w14:textId="151461C2"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lastRenderedPageBreak/>
        <w:t xml:space="preserve">επισκόπηση του εθνικού </w:t>
      </w:r>
      <w:r w:rsidR="00DE519B">
        <w:rPr>
          <w:rFonts w:ascii="Calibri" w:hAnsi="Calibri" w:cs="Calibri"/>
        </w:rPr>
        <w:t>κτ</w:t>
      </w:r>
      <w:r w:rsidR="00E70F94">
        <w:rPr>
          <w:rFonts w:ascii="Calibri" w:hAnsi="Calibri" w:cs="Calibri"/>
        </w:rPr>
        <w:t>ι</w:t>
      </w:r>
      <w:r w:rsidRPr="00672C97">
        <w:rPr>
          <w:rFonts w:ascii="Calibri" w:hAnsi="Calibri" w:cs="Calibri"/>
        </w:rPr>
        <w:t>ριακού αποθέματος για διαφορετικούς τύπους κτ</w:t>
      </w:r>
      <w:r w:rsidR="00E70F94">
        <w:rPr>
          <w:rFonts w:ascii="Calibri" w:hAnsi="Calibri" w:cs="Calibri"/>
        </w:rPr>
        <w:t>ι</w:t>
      </w:r>
      <w:r w:rsidRPr="00672C97">
        <w:rPr>
          <w:rFonts w:ascii="Calibri" w:hAnsi="Calibri" w:cs="Calibri"/>
        </w:rPr>
        <w:t>ρίων</w:t>
      </w:r>
    </w:p>
    <w:p w14:paraId="6661BC10" w14:textId="77777777"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οδικό χάρτη με εθνικά καθορισμένους στόχους και μετρήσιμους δείκτες προόδου για το 2030, το 2040 και το 2050</w:t>
      </w:r>
    </w:p>
    <w:p w14:paraId="4E788F3F" w14:textId="77777777"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 xml:space="preserve">επισκόπηση των εφαρμοζόμενων και προγραμματισμένων πολιτικών και μέτρων </w:t>
      </w:r>
    </w:p>
    <w:p w14:paraId="021C5123" w14:textId="0CAA5FEB"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 xml:space="preserve">περιγραφή των επενδυτικών αναγκών για την υλοποίηση του εθνικού σχεδίου ανακαίνισης </w:t>
      </w:r>
      <w:r w:rsidR="00DE519B">
        <w:rPr>
          <w:rFonts w:ascii="Calibri" w:hAnsi="Calibri" w:cs="Calibri"/>
        </w:rPr>
        <w:t>κτ</w:t>
      </w:r>
      <w:r w:rsidR="00E70F94">
        <w:rPr>
          <w:rFonts w:ascii="Calibri" w:hAnsi="Calibri" w:cs="Calibri"/>
        </w:rPr>
        <w:t>ι</w:t>
      </w:r>
      <w:r w:rsidRPr="00672C97">
        <w:rPr>
          <w:rFonts w:ascii="Calibri" w:hAnsi="Calibri" w:cs="Calibri"/>
        </w:rPr>
        <w:t xml:space="preserve">ρίων, των πηγών χρηματοδότησης και των μέτρων, καθώς και των διοικητικών πόρων για την ανακαίνιση </w:t>
      </w:r>
      <w:r w:rsidR="00DE519B">
        <w:rPr>
          <w:rFonts w:ascii="Calibri" w:hAnsi="Calibri" w:cs="Calibri"/>
        </w:rPr>
        <w:t>κτ</w:t>
      </w:r>
      <w:r w:rsidR="00E70F94">
        <w:rPr>
          <w:rFonts w:ascii="Calibri" w:hAnsi="Calibri" w:cs="Calibri"/>
        </w:rPr>
        <w:t>ι</w:t>
      </w:r>
      <w:r w:rsidRPr="00672C97">
        <w:rPr>
          <w:rFonts w:ascii="Calibri" w:hAnsi="Calibri" w:cs="Calibri"/>
        </w:rPr>
        <w:t>ρίων</w:t>
      </w:r>
    </w:p>
    <w:p w14:paraId="136158C0" w14:textId="341365AD"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 xml:space="preserve">τα κατώτατα όρια για τις λειτουργικές εκπομπές αερίων του θερμοκηπίου και την ετήσια χρήση πρωτογενούς ενέργειας νέου ή ανακαινισμένου </w:t>
      </w:r>
      <w:r w:rsidR="00DE519B">
        <w:rPr>
          <w:rFonts w:ascii="Calibri" w:hAnsi="Calibri" w:cs="Calibri"/>
        </w:rPr>
        <w:t>κτ</w:t>
      </w:r>
      <w:r w:rsidR="00E70F94">
        <w:rPr>
          <w:rFonts w:ascii="Calibri" w:hAnsi="Calibri" w:cs="Calibri"/>
        </w:rPr>
        <w:t>ι</w:t>
      </w:r>
      <w:r w:rsidRPr="00672C97">
        <w:rPr>
          <w:rFonts w:ascii="Calibri" w:hAnsi="Calibri" w:cs="Calibri"/>
        </w:rPr>
        <w:t xml:space="preserve">ρίου μηδενικών εκπομπών </w:t>
      </w:r>
    </w:p>
    <w:p w14:paraId="1896779A" w14:textId="50239893"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τα ελάχιστα πρότυπα ενεργειακής απόδοσης για μη οικιστικά</w:t>
      </w:r>
      <w:r w:rsidR="005F622D">
        <w:rPr>
          <w:rFonts w:ascii="Calibri" w:hAnsi="Calibri" w:cs="Calibri"/>
        </w:rPr>
        <w:t xml:space="preserve"> κτίρια</w:t>
      </w:r>
      <w:r w:rsidRPr="00672C97">
        <w:rPr>
          <w:rFonts w:ascii="Calibri" w:hAnsi="Calibri" w:cs="Calibri"/>
        </w:rPr>
        <w:t>, με βάση τα όρια μέγιστης ενεργειακής απόδοσης</w:t>
      </w:r>
    </w:p>
    <w:p w14:paraId="5F76FBC0" w14:textId="486F77FD"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 xml:space="preserve">εθνική πορεία για την ανακαίνιση του αποθέματος οικιστικών </w:t>
      </w:r>
      <w:r w:rsidR="00DE519B">
        <w:rPr>
          <w:rFonts w:ascii="Calibri" w:hAnsi="Calibri" w:cs="Calibri"/>
        </w:rPr>
        <w:t>κτ</w:t>
      </w:r>
      <w:r w:rsidR="00E70F94">
        <w:rPr>
          <w:rFonts w:ascii="Calibri" w:hAnsi="Calibri" w:cs="Calibri"/>
        </w:rPr>
        <w:t>ι</w:t>
      </w:r>
      <w:r w:rsidRPr="00672C97">
        <w:rPr>
          <w:rFonts w:ascii="Calibri" w:hAnsi="Calibri" w:cs="Calibri"/>
        </w:rPr>
        <w:t>ρίων, συμπεριλαμβανομένων των οροσήμων του 2030 και του 2035 για τη μέση χρήση πρωτογενούς ενέργειας σε kWh/(m².y)</w:t>
      </w:r>
    </w:p>
    <w:p w14:paraId="72A4E66A" w14:textId="77777777" w:rsidR="00FF4959" w:rsidRPr="00672C97" w:rsidRDefault="00FF4959" w:rsidP="00FF6F1B">
      <w:pPr>
        <w:pStyle w:val="a6"/>
        <w:numPr>
          <w:ilvl w:val="0"/>
          <w:numId w:val="4"/>
        </w:numPr>
        <w:spacing w:before="60" w:after="60" w:line="276" w:lineRule="auto"/>
        <w:rPr>
          <w:rFonts w:ascii="Calibri" w:hAnsi="Calibri" w:cs="Calibri"/>
        </w:rPr>
      </w:pPr>
      <w:r w:rsidRPr="00672C97">
        <w:rPr>
          <w:rFonts w:ascii="Calibri" w:hAnsi="Calibri" w:cs="Calibri"/>
        </w:rPr>
        <w:t>εκτίμηση, βάσει στοιχείων, της αναμενόμενης εξοικονόμησης ενέργειας και του γενικότερου οφέλους.</w:t>
      </w:r>
    </w:p>
    <w:p w14:paraId="16E0C5AB" w14:textId="3FD14FFE" w:rsidR="00FF4959" w:rsidRDefault="00FF4959" w:rsidP="00FF4959">
      <w:pPr>
        <w:spacing w:before="60" w:after="60" w:line="276" w:lineRule="auto"/>
        <w:rPr>
          <w:rFonts w:ascii="Calibri" w:hAnsi="Calibri" w:cs="Calibri"/>
        </w:rPr>
      </w:pPr>
      <w:r w:rsidRPr="002D49A3">
        <w:rPr>
          <w:rFonts w:ascii="Calibri" w:hAnsi="Calibri" w:cs="Calibri"/>
        </w:rPr>
        <w:t xml:space="preserve">Επισημαίνεται ότι </w:t>
      </w:r>
      <w:r>
        <w:rPr>
          <w:rFonts w:ascii="Calibri" w:hAnsi="Calibri" w:cs="Calibri"/>
        </w:rPr>
        <w:t>η</w:t>
      </w:r>
      <w:r w:rsidRPr="002D49A3">
        <w:rPr>
          <w:rFonts w:ascii="Calibri" w:hAnsi="Calibri" w:cs="Calibri"/>
        </w:rPr>
        <w:t xml:space="preserve"> Οδηγία (ΕΕ) 2024/1275</w:t>
      </w:r>
      <w:r>
        <w:rPr>
          <w:rFonts w:ascii="Calibri" w:hAnsi="Calibri" w:cs="Calibri"/>
        </w:rPr>
        <w:t xml:space="preserve"> θέτει μια σειρά απαιτήσεων</w:t>
      </w:r>
      <w:r w:rsidRPr="002D49A3">
        <w:rPr>
          <w:rFonts w:ascii="Calibri" w:hAnsi="Calibri" w:cs="Calibri"/>
        </w:rPr>
        <w:t xml:space="preserve">, όπως είναι </w:t>
      </w:r>
      <w:r w:rsidR="00DE519B" w:rsidRPr="002D49A3">
        <w:rPr>
          <w:rFonts w:ascii="Calibri" w:hAnsi="Calibri" w:cs="Calibri"/>
        </w:rPr>
        <w:t>ενδει</w:t>
      </w:r>
      <w:r w:rsidR="00DE519B">
        <w:rPr>
          <w:rFonts w:ascii="Calibri" w:hAnsi="Calibri" w:cs="Calibri"/>
        </w:rPr>
        <w:t>κτι</w:t>
      </w:r>
      <w:r w:rsidR="00DE519B" w:rsidRPr="002D49A3">
        <w:rPr>
          <w:rFonts w:ascii="Calibri" w:hAnsi="Calibri" w:cs="Calibri"/>
        </w:rPr>
        <w:t>κά</w:t>
      </w:r>
      <w:r w:rsidRPr="002D49A3">
        <w:rPr>
          <w:rFonts w:ascii="Calibri" w:hAnsi="Calibri" w:cs="Calibri"/>
        </w:rPr>
        <w:t xml:space="preserve"> η υποχρέωση ότι όλα τα νέα οικιστικά και μη οικιστικά</w:t>
      </w:r>
      <w:r w:rsidR="005F622D">
        <w:rPr>
          <w:rFonts w:ascii="Calibri" w:hAnsi="Calibri" w:cs="Calibri"/>
        </w:rPr>
        <w:t xml:space="preserve"> κτίρια</w:t>
      </w:r>
      <w:r w:rsidRPr="002D49A3">
        <w:rPr>
          <w:rFonts w:ascii="Calibri" w:hAnsi="Calibri" w:cs="Calibri"/>
        </w:rPr>
        <w:t xml:space="preserve"> πρέπει να έχουν </w:t>
      </w:r>
      <w:r w:rsidRPr="005E15C3">
        <w:rPr>
          <w:rFonts w:ascii="Calibri" w:hAnsi="Calibri" w:cs="Calibri"/>
          <w:b/>
          <w:bCs/>
        </w:rPr>
        <w:t>μηδενικές επιτόπιες εκπομπές από ορυκτά καύσιμα</w:t>
      </w:r>
      <w:r w:rsidRPr="002D49A3">
        <w:rPr>
          <w:rFonts w:ascii="Calibri" w:hAnsi="Calibri" w:cs="Calibri"/>
        </w:rPr>
        <w:t>, από την 1η Ιανουαρίου 2028 για τα δημόσια</w:t>
      </w:r>
      <w:r w:rsidR="005F622D">
        <w:rPr>
          <w:rFonts w:ascii="Calibri" w:hAnsi="Calibri" w:cs="Calibri"/>
        </w:rPr>
        <w:t xml:space="preserve"> κτίρια</w:t>
      </w:r>
      <w:r w:rsidRPr="002D49A3">
        <w:rPr>
          <w:rFonts w:ascii="Calibri" w:hAnsi="Calibri" w:cs="Calibri"/>
        </w:rPr>
        <w:t xml:space="preserve"> και από την 1η Ιανουαρίου 2030 για όλα τα άλλα νέα</w:t>
      </w:r>
      <w:r w:rsidR="005F622D">
        <w:rPr>
          <w:rFonts w:ascii="Calibri" w:hAnsi="Calibri" w:cs="Calibri"/>
        </w:rPr>
        <w:t xml:space="preserve"> κτίρια</w:t>
      </w:r>
      <w:r w:rsidRPr="002D49A3">
        <w:rPr>
          <w:rFonts w:ascii="Calibri" w:hAnsi="Calibri" w:cs="Calibri"/>
        </w:rPr>
        <w:t xml:space="preserve">, με δυνατότητα ειδικών εξαιρέσεων. Επιπρόσθετα, προβλέπεται η επιβολή των </w:t>
      </w:r>
      <w:r w:rsidRPr="002D49A3">
        <w:rPr>
          <w:rFonts w:ascii="Calibri" w:hAnsi="Calibri" w:cs="Calibri"/>
          <w:b/>
          <w:bCs/>
        </w:rPr>
        <w:t>ελάχιστων προτύπων ενεργειακής απόδοσης</w:t>
      </w:r>
      <w:r w:rsidRPr="002D49A3">
        <w:rPr>
          <w:rFonts w:ascii="Calibri" w:hAnsi="Calibri" w:cs="Calibri"/>
        </w:rPr>
        <w:t xml:space="preserve">, η </w:t>
      </w:r>
      <w:r w:rsidRPr="002D49A3">
        <w:rPr>
          <w:rFonts w:ascii="Calibri" w:hAnsi="Calibri" w:cs="Calibri"/>
          <w:b/>
          <w:bCs/>
        </w:rPr>
        <w:t>σταδιακή κατάργηση των λεβήτων που λειτουργούν με ορυκτά καύσιμα</w:t>
      </w:r>
      <w:r w:rsidRPr="002D49A3">
        <w:rPr>
          <w:rFonts w:ascii="Calibri" w:hAnsi="Calibri" w:cs="Calibri"/>
        </w:rPr>
        <w:t xml:space="preserve">, η </w:t>
      </w:r>
      <w:r w:rsidRPr="002D49A3">
        <w:rPr>
          <w:rFonts w:ascii="Calibri" w:hAnsi="Calibri" w:cs="Calibri"/>
          <w:b/>
          <w:bCs/>
        </w:rPr>
        <w:t>αύξηση της ενέργειας από ΑΠΕ στα</w:t>
      </w:r>
      <w:r w:rsidR="005F622D">
        <w:rPr>
          <w:rFonts w:ascii="Calibri" w:hAnsi="Calibri" w:cs="Calibri"/>
          <w:b/>
          <w:bCs/>
        </w:rPr>
        <w:t xml:space="preserve"> κτίρια</w:t>
      </w:r>
      <w:r w:rsidRPr="002D49A3">
        <w:rPr>
          <w:rFonts w:ascii="Calibri" w:hAnsi="Calibri" w:cs="Calibri"/>
        </w:rPr>
        <w:t xml:space="preserve"> (ενισχύοντας την άμεση χρήση) και η διαθεσιμότητα υποδομών στα</w:t>
      </w:r>
      <w:r w:rsidR="005F622D">
        <w:rPr>
          <w:rFonts w:ascii="Calibri" w:hAnsi="Calibri" w:cs="Calibri"/>
        </w:rPr>
        <w:t xml:space="preserve"> κτίρια</w:t>
      </w:r>
      <w:r w:rsidRPr="002D49A3">
        <w:rPr>
          <w:rFonts w:ascii="Calibri" w:hAnsi="Calibri" w:cs="Calibri"/>
        </w:rPr>
        <w:t xml:space="preserve"> για την υποδοχή των ΑΠΕ.</w:t>
      </w:r>
    </w:p>
    <w:bookmarkEnd w:id="10"/>
    <w:p w14:paraId="00353006" w14:textId="7B758031" w:rsidR="00DE519B" w:rsidRPr="00B26D67" w:rsidRDefault="005147A6" w:rsidP="00DE519B">
      <w:pPr>
        <w:spacing w:before="60" w:after="60" w:line="276" w:lineRule="auto"/>
        <w:rPr>
          <w:rFonts w:ascii="Calibri" w:hAnsi="Calibri" w:cs="Calibri"/>
        </w:rPr>
      </w:pPr>
      <w:r w:rsidRPr="002D4B1E">
        <w:rPr>
          <w:rFonts w:ascii="Calibri" w:hAnsi="Calibri" w:cs="Calibri"/>
        </w:rPr>
        <w:t>Λαμβάνοντας υπόψη το μεταβατικό στάδιο που προκύπτει με την αναθεωρημένη Οδηγία</w:t>
      </w:r>
      <w:r w:rsidR="002D4B1E">
        <w:rPr>
          <w:rFonts w:ascii="Calibri" w:hAnsi="Calibri" w:cs="Calibri"/>
        </w:rPr>
        <w:t xml:space="preserve"> </w:t>
      </w:r>
      <w:r w:rsidR="00E71536" w:rsidRPr="00E71536">
        <w:rPr>
          <w:rFonts w:ascii="Calibri" w:hAnsi="Calibri" w:cs="Calibri"/>
        </w:rPr>
        <w:t xml:space="preserve">(ΕΕ) 2024/1275 </w:t>
      </w:r>
      <w:r w:rsidRPr="002D4B1E">
        <w:rPr>
          <w:rFonts w:ascii="Calibri" w:hAnsi="Calibri" w:cs="Calibri"/>
        </w:rPr>
        <w:t>που μετατρέπει την εθνική Μακροπρόθεσμη Στρατηγική Ανακαίνισης σε</w:t>
      </w:r>
      <w:r w:rsidRPr="002D4B1E">
        <w:rPr>
          <w:rFonts w:ascii="Calibri" w:hAnsi="Calibri" w:cs="Calibri"/>
          <w:b/>
          <w:bCs/>
        </w:rPr>
        <w:t xml:space="preserve"> </w:t>
      </w:r>
      <w:r w:rsidRPr="002D4B1E">
        <w:rPr>
          <w:rFonts w:ascii="Calibri" w:hAnsi="Calibri" w:cs="Calibri"/>
        </w:rPr>
        <w:t>Σχέδιο Ανακαίνισης Κτ</w:t>
      </w:r>
      <w:r w:rsidR="00E70F94">
        <w:rPr>
          <w:rFonts w:ascii="Calibri" w:hAnsi="Calibri" w:cs="Calibri"/>
        </w:rPr>
        <w:t>ι</w:t>
      </w:r>
      <w:r w:rsidRPr="002D4B1E">
        <w:rPr>
          <w:rFonts w:ascii="Calibri" w:hAnsi="Calibri" w:cs="Calibri"/>
        </w:rPr>
        <w:t xml:space="preserve">ρίων, η παρούσα έκθεση επιχειρεί να αναθεωρήσει την υφιστάμενη εθνική </w:t>
      </w:r>
      <w:r w:rsidR="00FF4959">
        <w:rPr>
          <w:rFonts w:ascii="Calibri" w:hAnsi="Calibri" w:cs="Calibri"/>
        </w:rPr>
        <w:t xml:space="preserve">Μακροχρόνια </w:t>
      </w:r>
      <w:r w:rsidRPr="002D4B1E">
        <w:rPr>
          <w:rFonts w:ascii="Calibri" w:hAnsi="Calibri" w:cs="Calibri"/>
        </w:rPr>
        <w:t>Στρατηγική</w:t>
      </w:r>
      <w:r w:rsidR="00FF4959">
        <w:rPr>
          <w:rFonts w:ascii="Calibri" w:hAnsi="Calibri" w:cs="Calibri"/>
        </w:rPr>
        <w:t xml:space="preserve"> Ανακαίνισης</w:t>
      </w:r>
      <w:r w:rsidRPr="002D4B1E">
        <w:rPr>
          <w:rFonts w:ascii="Calibri" w:hAnsi="Calibri" w:cs="Calibri"/>
        </w:rPr>
        <w:t xml:space="preserve"> λαμβάνοντας υπόψη, κατά το δυνατό, τις απαιτήσεις που προκύπτουν από την αναθεωρημένη Οδηγία. </w:t>
      </w:r>
      <w:bookmarkStart w:id="12" w:name="_Hlk190357771"/>
      <w:r w:rsidR="00DE519B">
        <w:rPr>
          <w:rFonts w:ascii="Calibri" w:hAnsi="Calibri" w:cs="Calibri"/>
        </w:rPr>
        <w:t>Συγκεκριμένα</w:t>
      </w:r>
      <w:r w:rsidR="00DE519B" w:rsidRPr="00B26D67">
        <w:rPr>
          <w:rFonts w:ascii="Calibri" w:hAnsi="Calibri" w:cs="Calibri"/>
        </w:rPr>
        <w:t>, η παρούσα μελέτη εστιάζει στη στρατηγική υλοποίησης των καθορισμένων στόχων από το ΕΣΕΚ</w:t>
      </w:r>
      <w:r w:rsidR="00DE519B">
        <w:rPr>
          <w:rFonts w:ascii="Calibri" w:hAnsi="Calibri" w:cs="Calibri"/>
        </w:rPr>
        <w:t xml:space="preserve"> παρέχοντας</w:t>
      </w:r>
      <w:r w:rsidR="00DE519B" w:rsidRPr="00B26D67">
        <w:rPr>
          <w:rFonts w:ascii="Calibri" w:hAnsi="Calibri" w:cs="Calibri"/>
        </w:rPr>
        <w:t xml:space="preserve"> πληροφορίες για την ανάπτυξη ενός σχεδίου αναβάθμισης τόσο του οικιακού όσο και του τριτογενούς τομέα.</w:t>
      </w:r>
    </w:p>
    <w:p w14:paraId="137FFA60" w14:textId="2085C13C" w:rsidR="00DE519B" w:rsidRPr="00B26D67" w:rsidRDefault="00DE519B" w:rsidP="00DE519B">
      <w:pPr>
        <w:spacing w:before="60" w:after="60" w:line="276" w:lineRule="auto"/>
        <w:rPr>
          <w:rFonts w:ascii="Calibri" w:hAnsi="Calibri" w:cs="Calibri"/>
        </w:rPr>
      </w:pPr>
      <w:r w:rsidRPr="00B26D67">
        <w:rPr>
          <w:rFonts w:ascii="Calibri" w:hAnsi="Calibri" w:cs="Calibri"/>
        </w:rPr>
        <w:t>Σχετικά με την ανάλυση ενεργειακής μετάβασης στον οικιακό τομέα, η παρούσα μελέτη στοχεύει</w:t>
      </w:r>
      <w:r w:rsidRPr="00B26D67">
        <w:rPr>
          <w:rFonts w:ascii="Calibri" w:hAnsi="Calibri" w:cs="Calibri"/>
          <w:b/>
          <w:bCs/>
        </w:rPr>
        <w:t xml:space="preserve"> </w:t>
      </w:r>
      <w:r w:rsidRPr="00B26D67">
        <w:rPr>
          <w:rFonts w:ascii="Calibri" w:hAnsi="Calibri" w:cs="Calibri"/>
        </w:rPr>
        <w:t>(</w:t>
      </w:r>
      <w:r w:rsidRPr="00B26D67">
        <w:rPr>
          <w:rFonts w:ascii="Calibri" w:hAnsi="Calibri" w:cs="Calibri"/>
          <w:b/>
          <w:bCs/>
        </w:rPr>
        <w:t>i</w:t>
      </w:r>
      <w:r w:rsidRPr="00B26D67">
        <w:rPr>
          <w:rFonts w:ascii="Calibri" w:hAnsi="Calibri" w:cs="Calibri"/>
        </w:rPr>
        <w:t>)</w:t>
      </w:r>
      <w:r w:rsidRPr="00B26D67">
        <w:rPr>
          <w:rFonts w:ascii="Calibri" w:hAnsi="Calibri" w:cs="Calibri"/>
          <w:b/>
          <w:bCs/>
        </w:rPr>
        <w:t xml:space="preserve"> </w:t>
      </w:r>
      <w:bookmarkStart w:id="13" w:name="_Hlk190358199"/>
      <w:r w:rsidRPr="00B26D67">
        <w:rPr>
          <w:rFonts w:ascii="Calibri" w:hAnsi="Calibri" w:cs="Calibri"/>
        </w:rPr>
        <w:t>στην</w:t>
      </w:r>
      <w:r w:rsidRPr="00B26D67">
        <w:rPr>
          <w:rFonts w:ascii="Calibri" w:hAnsi="Calibri" w:cs="Calibri"/>
          <w:b/>
          <w:bCs/>
        </w:rPr>
        <w:t xml:space="preserve"> εκτίμηση </w:t>
      </w:r>
      <w:r w:rsidRPr="00B26D67">
        <w:rPr>
          <w:rFonts w:ascii="Calibri" w:hAnsi="Calibri" w:cs="Calibri"/>
        </w:rPr>
        <w:t>και</w:t>
      </w:r>
      <w:r w:rsidRPr="00B26D67">
        <w:rPr>
          <w:rFonts w:ascii="Calibri" w:hAnsi="Calibri" w:cs="Calibri"/>
          <w:b/>
          <w:bCs/>
        </w:rPr>
        <w:t xml:space="preserve"> ανάλυση </w:t>
      </w:r>
      <w:r w:rsidRPr="00B26D67">
        <w:rPr>
          <w:rFonts w:ascii="Calibri" w:hAnsi="Calibri" w:cs="Calibri"/>
        </w:rPr>
        <w:t>των</w:t>
      </w:r>
      <w:r w:rsidRPr="00B26D67">
        <w:rPr>
          <w:rFonts w:ascii="Calibri" w:hAnsi="Calibri" w:cs="Calibri"/>
          <w:b/>
          <w:bCs/>
        </w:rPr>
        <w:t xml:space="preserve"> </w:t>
      </w:r>
      <w:r w:rsidRPr="00B26D67">
        <w:rPr>
          <w:rFonts w:ascii="Calibri" w:hAnsi="Calibri" w:cs="Calibri"/>
        </w:rPr>
        <w:t>κατοικιών, οι οποίες</w:t>
      </w:r>
      <w:r w:rsidRPr="00B26D67">
        <w:rPr>
          <w:rFonts w:ascii="Calibri" w:hAnsi="Calibri" w:cs="Calibri"/>
          <w:b/>
          <w:bCs/>
        </w:rPr>
        <w:t xml:space="preserve"> </w:t>
      </w:r>
      <w:r w:rsidRPr="00B26D67">
        <w:rPr>
          <w:rFonts w:ascii="Calibri" w:hAnsi="Calibri" w:cs="Calibri"/>
        </w:rPr>
        <w:t xml:space="preserve">πρέπει να </w:t>
      </w:r>
      <w:r w:rsidRPr="00B26D67">
        <w:rPr>
          <w:rFonts w:ascii="Calibri" w:hAnsi="Calibri" w:cs="Calibri"/>
          <w:b/>
          <w:bCs/>
        </w:rPr>
        <w:t xml:space="preserve">αναβαθμιστούν ενεργειακά </w:t>
      </w:r>
      <w:r w:rsidRPr="00B26D67">
        <w:rPr>
          <w:rFonts w:ascii="Calibri" w:hAnsi="Calibri" w:cs="Calibri"/>
        </w:rPr>
        <w:t>με βάση την</w:t>
      </w:r>
      <w:r w:rsidRPr="00B26D67">
        <w:rPr>
          <w:rFonts w:ascii="Calibri" w:hAnsi="Calibri" w:cs="Calibri"/>
          <w:b/>
          <w:bCs/>
        </w:rPr>
        <w:t xml:space="preserve"> περίοδο κατασκευής </w:t>
      </w:r>
      <w:r w:rsidRPr="00B26D67">
        <w:rPr>
          <w:rFonts w:ascii="Calibri" w:hAnsi="Calibri" w:cs="Calibri"/>
        </w:rPr>
        <w:t>τους,</w:t>
      </w:r>
      <w:r w:rsidRPr="00B26D67">
        <w:rPr>
          <w:rFonts w:ascii="Calibri" w:hAnsi="Calibri" w:cs="Calibri"/>
          <w:b/>
          <w:bCs/>
        </w:rPr>
        <w:t xml:space="preserve"> </w:t>
      </w:r>
      <w:r w:rsidRPr="00B26D67">
        <w:rPr>
          <w:rFonts w:ascii="Calibri" w:hAnsi="Calibri" w:cs="Calibri"/>
        </w:rPr>
        <w:t>την</w:t>
      </w:r>
      <w:r w:rsidRPr="00B26D67">
        <w:rPr>
          <w:rFonts w:ascii="Calibri" w:hAnsi="Calibri" w:cs="Calibri"/>
          <w:b/>
          <w:bCs/>
        </w:rPr>
        <w:t xml:space="preserve"> κλιματική ζώνη </w:t>
      </w:r>
      <w:r w:rsidRPr="00B26D67">
        <w:rPr>
          <w:rFonts w:ascii="Calibri" w:hAnsi="Calibri" w:cs="Calibri"/>
        </w:rPr>
        <w:t>στην οποία βρίσκονται,</w:t>
      </w:r>
      <w:r w:rsidRPr="00B26D67">
        <w:rPr>
          <w:rFonts w:ascii="Calibri" w:hAnsi="Calibri" w:cs="Calibri"/>
          <w:b/>
          <w:bCs/>
        </w:rPr>
        <w:t xml:space="preserve"> </w:t>
      </w:r>
      <w:r w:rsidRPr="00B26D67">
        <w:rPr>
          <w:rFonts w:ascii="Calibri" w:hAnsi="Calibri" w:cs="Calibri"/>
        </w:rPr>
        <w:t xml:space="preserve">και τα </w:t>
      </w:r>
      <w:r w:rsidRPr="00B26D67">
        <w:rPr>
          <w:rFonts w:ascii="Calibri" w:hAnsi="Calibri" w:cs="Calibri"/>
          <w:b/>
          <w:bCs/>
        </w:rPr>
        <w:t xml:space="preserve">συστήματα θέρμανσης </w:t>
      </w:r>
      <w:r w:rsidRPr="00B26D67">
        <w:rPr>
          <w:rFonts w:ascii="Calibri" w:hAnsi="Calibri" w:cs="Calibri"/>
        </w:rPr>
        <w:t>τα οποία χρησιμοποιούν, έτσι ώστε να συνεισφέρουν στην επίτευξη των στόχων από-ανθρακοποίησης και κλιματικής ουδετερότητας ως το 2050 με τον πιο αποδοτικό τρόπο, (</w:t>
      </w:r>
      <w:r w:rsidRPr="00B26D67">
        <w:rPr>
          <w:rFonts w:ascii="Calibri" w:hAnsi="Calibri" w:cs="Calibri"/>
          <w:b/>
          <w:bCs/>
        </w:rPr>
        <w:t>ii</w:t>
      </w:r>
      <w:r w:rsidRPr="00B26D67">
        <w:rPr>
          <w:rFonts w:ascii="Calibri" w:hAnsi="Calibri" w:cs="Calibri"/>
        </w:rPr>
        <w:t xml:space="preserve">) στον εντοπισμό κατάλληλων </w:t>
      </w:r>
      <w:r w:rsidRPr="00B26D67">
        <w:rPr>
          <w:rFonts w:ascii="Calibri" w:hAnsi="Calibri" w:cs="Calibri"/>
          <w:b/>
          <w:bCs/>
        </w:rPr>
        <w:t>συνδυασμών  μέτρων ανακαίνισης</w:t>
      </w:r>
      <w:r w:rsidRPr="00B26D67">
        <w:rPr>
          <w:rFonts w:ascii="Calibri" w:hAnsi="Calibri" w:cs="Calibri"/>
        </w:rPr>
        <w:t xml:space="preserve"> για τα</w:t>
      </w:r>
      <w:r w:rsidR="005F622D">
        <w:rPr>
          <w:rFonts w:ascii="Calibri" w:hAnsi="Calibri" w:cs="Calibri"/>
        </w:rPr>
        <w:t xml:space="preserve"> κτίρια</w:t>
      </w:r>
      <w:r w:rsidRPr="00B26D67">
        <w:rPr>
          <w:rFonts w:ascii="Calibri" w:hAnsi="Calibri" w:cs="Calibri"/>
        </w:rPr>
        <w:t xml:space="preserve"> του οικιακού τομέα, προκειμένου να επιτευχθούν οι </w:t>
      </w:r>
      <w:r w:rsidRPr="00B26D67">
        <w:rPr>
          <w:rFonts w:ascii="Calibri" w:hAnsi="Calibri" w:cs="Calibri"/>
          <w:b/>
          <w:bCs/>
        </w:rPr>
        <w:t xml:space="preserve">εθνικοί στόχοι ενεργειακής απόδοσης </w:t>
      </w:r>
      <w:r w:rsidRPr="00B26D67">
        <w:rPr>
          <w:rFonts w:ascii="Calibri" w:hAnsi="Calibri" w:cs="Calibri"/>
        </w:rPr>
        <w:t>όπως ορίζονται στο ΕΣΕΚ</w:t>
      </w:r>
      <w:bookmarkEnd w:id="12"/>
      <w:bookmarkEnd w:id="13"/>
      <w:r w:rsidRPr="00B26D67">
        <w:rPr>
          <w:rFonts w:ascii="Calibri" w:hAnsi="Calibri" w:cs="Calibri"/>
        </w:rPr>
        <w:t>, και (</w:t>
      </w:r>
      <w:r w:rsidRPr="00B26D67">
        <w:rPr>
          <w:rFonts w:ascii="Calibri" w:hAnsi="Calibri" w:cs="Calibri"/>
          <w:b/>
          <w:bCs/>
          <w:lang w:val="en-US"/>
        </w:rPr>
        <w:t>iii</w:t>
      </w:r>
      <w:r w:rsidRPr="00B26D67">
        <w:rPr>
          <w:rFonts w:ascii="Calibri" w:hAnsi="Calibri" w:cs="Calibri"/>
        </w:rPr>
        <w:t xml:space="preserve">) στον υπολογισμό του περιβαλλοντικού αποτυπώματος- </w:t>
      </w:r>
      <w:r w:rsidRPr="00B26D67">
        <w:rPr>
          <w:rFonts w:ascii="Calibri" w:hAnsi="Calibri" w:cs="Calibri"/>
          <w:b/>
          <w:bCs/>
        </w:rPr>
        <w:t xml:space="preserve">εξέλιξη εκπομπών </w:t>
      </w:r>
      <w:r w:rsidRPr="00B26D67">
        <w:rPr>
          <w:rFonts w:ascii="Calibri" w:hAnsi="Calibri" w:cs="Calibri"/>
          <w:b/>
          <w:bCs/>
          <w:lang w:val="en-US"/>
        </w:rPr>
        <w:t>CO</w:t>
      </w:r>
      <w:r w:rsidRPr="00B26D67">
        <w:rPr>
          <w:rFonts w:ascii="Calibri" w:hAnsi="Calibri" w:cs="Calibri"/>
          <w:b/>
          <w:bCs/>
          <w:vertAlign w:val="subscript"/>
        </w:rPr>
        <w:t>2</w:t>
      </w:r>
      <w:r w:rsidRPr="00B26D67">
        <w:rPr>
          <w:rFonts w:ascii="Calibri" w:hAnsi="Calibri" w:cs="Calibri"/>
        </w:rPr>
        <w:t xml:space="preserve">- καθώς και των οικονομικών οφελών- </w:t>
      </w:r>
      <w:r w:rsidRPr="00B26D67">
        <w:rPr>
          <w:rFonts w:ascii="Calibri" w:hAnsi="Calibri" w:cs="Calibri"/>
          <w:b/>
          <w:bCs/>
        </w:rPr>
        <w:t>εξοικονόμησης κόστους νοικοκυριών</w:t>
      </w:r>
      <w:r w:rsidRPr="00B26D67">
        <w:rPr>
          <w:rFonts w:ascii="Calibri" w:hAnsi="Calibri" w:cs="Calibri"/>
        </w:rPr>
        <w:t>- της ενεργειακής μετάβασης έως το 2050 στον οικιακό τομέα.</w:t>
      </w:r>
    </w:p>
    <w:p w14:paraId="2FB4DE17" w14:textId="77777777" w:rsidR="00DE519B" w:rsidRPr="00B26D67" w:rsidRDefault="00DE519B" w:rsidP="00DE519B">
      <w:pPr>
        <w:spacing w:before="60" w:after="60" w:line="276" w:lineRule="auto"/>
        <w:rPr>
          <w:rFonts w:ascii="Calibri" w:hAnsi="Calibri" w:cs="Calibri"/>
        </w:rPr>
      </w:pPr>
      <w:r w:rsidRPr="00B26D67">
        <w:rPr>
          <w:rFonts w:ascii="Calibri" w:hAnsi="Calibri" w:cs="Calibri"/>
        </w:rPr>
        <w:t>Το τελικό αποτέλεσμα της συγκεκριμένης μελέτης περιλαμβάνει:</w:t>
      </w:r>
    </w:p>
    <w:p w14:paraId="48B8D674" w14:textId="77777777" w:rsidR="00DE519B" w:rsidRPr="00B26D67" w:rsidRDefault="00DE519B" w:rsidP="00FF6F1B">
      <w:pPr>
        <w:pStyle w:val="a6"/>
        <w:numPr>
          <w:ilvl w:val="0"/>
          <w:numId w:val="22"/>
        </w:numPr>
        <w:spacing w:before="60" w:after="60" w:line="276" w:lineRule="auto"/>
        <w:ind w:left="714" w:hanging="357"/>
        <w:rPr>
          <w:rFonts w:ascii="Calibri" w:hAnsi="Calibri" w:cs="Calibri"/>
        </w:rPr>
      </w:pPr>
      <w:r w:rsidRPr="00B26D67">
        <w:rPr>
          <w:rFonts w:ascii="Calibri" w:hAnsi="Calibri" w:cs="Calibri"/>
        </w:rPr>
        <w:lastRenderedPageBreak/>
        <w:t xml:space="preserve">Εκτίμηση της τελικής κατανάλωσης και εξοικονόμησης ενέργειας, καθώς και των αντίστοιχων εκπομπών </w:t>
      </w:r>
      <w:r w:rsidRPr="00B26D67">
        <w:rPr>
          <w:rFonts w:ascii="Calibri" w:hAnsi="Calibri" w:cs="Calibri"/>
          <w:lang w:val="en-US"/>
        </w:rPr>
        <w:t>CO</w:t>
      </w:r>
      <w:r w:rsidRPr="00B26D67">
        <w:rPr>
          <w:rFonts w:ascii="Calibri" w:hAnsi="Calibri" w:cs="Calibri"/>
          <w:vertAlign w:val="subscript"/>
        </w:rPr>
        <w:t>2</w:t>
      </w:r>
      <w:r w:rsidRPr="00B26D67">
        <w:rPr>
          <w:rFonts w:ascii="Calibri" w:hAnsi="Calibri" w:cs="Calibri"/>
        </w:rPr>
        <w:t>, αλλά και της εξοικονόμησης κόστους νοικοκυριών, από την ενεργειακή μετάβαση στον οικιακό τομέα.</w:t>
      </w:r>
    </w:p>
    <w:p w14:paraId="7607F1BC" w14:textId="77777777" w:rsidR="00DE519B" w:rsidRPr="00B26D67" w:rsidRDefault="00DE519B" w:rsidP="00FF6F1B">
      <w:pPr>
        <w:pStyle w:val="a6"/>
        <w:numPr>
          <w:ilvl w:val="0"/>
          <w:numId w:val="22"/>
        </w:numPr>
        <w:spacing w:before="60" w:after="60" w:line="276" w:lineRule="auto"/>
        <w:ind w:left="714" w:hanging="357"/>
        <w:rPr>
          <w:rFonts w:ascii="Calibri" w:hAnsi="Calibri" w:cs="Calibri"/>
        </w:rPr>
      </w:pPr>
      <w:r w:rsidRPr="00B26D67">
        <w:rPr>
          <w:rFonts w:ascii="Calibri" w:hAnsi="Calibri" w:cs="Calibri"/>
        </w:rPr>
        <w:t>Χάρτη πορείας με μέτρα και μετρήσιμους δείκτες (σε εθνικό επίπεδο, ανά περίοδο κατασκευής και κλιματική ζώνη) ενόψει των μακροπρόθεσμων στόχων για μείωση των εκπομπών του θερμοκηπίου.</w:t>
      </w:r>
    </w:p>
    <w:p w14:paraId="29D1B215" w14:textId="77777777" w:rsidR="00DE519B" w:rsidRPr="00B26D67" w:rsidRDefault="00DE519B" w:rsidP="00FF6F1B">
      <w:pPr>
        <w:pStyle w:val="a6"/>
        <w:numPr>
          <w:ilvl w:val="0"/>
          <w:numId w:val="22"/>
        </w:numPr>
        <w:spacing w:before="60" w:after="60" w:line="276" w:lineRule="auto"/>
        <w:ind w:left="714" w:hanging="357"/>
        <w:rPr>
          <w:rFonts w:ascii="Calibri" w:hAnsi="Calibri" w:cs="Calibri"/>
        </w:rPr>
      </w:pPr>
      <w:r w:rsidRPr="00B26D67">
        <w:rPr>
          <w:rFonts w:ascii="Calibri" w:hAnsi="Calibri" w:cs="Calibri"/>
        </w:rPr>
        <w:t>Ενδεικτικά ορόσημα για το 2030, το 2040, και το 2050.</w:t>
      </w:r>
    </w:p>
    <w:p w14:paraId="6CA9A1F9" w14:textId="5E0752C1" w:rsidR="00DE519B" w:rsidRPr="00B26D67" w:rsidRDefault="00DE519B" w:rsidP="00FF6F1B">
      <w:pPr>
        <w:pStyle w:val="a6"/>
        <w:numPr>
          <w:ilvl w:val="0"/>
          <w:numId w:val="22"/>
        </w:numPr>
        <w:spacing w:before="60" w:after="60" w:line="276" w:lineRule="auto"/>
        <w:ind w:left="714" w:hanging="357"/>
        <w:rPr>
          <w:rFonts w:ascii="Calibri" w:hAnsi="Calibri" w:cs="Calibri"/>
        </w:rPr>
      </w:pPr>
      <w:r w:rsidRPr="00B26D67">
        <w:rPr>
          <w:rFonts w:ascii="Calibri" w:hAnsi="Calibri" w:cs="Calibri"/>
        </w:rPr>
        <w:t xml:space="preserve">Προτάσεις για το σχεδιασμό εργαλείων πολιτικής και την κινητοποίηση επενδύσεων με στόχο την ανακαίνιση του </w:t>
      </w:r>
      <w:r>
        <w:rPr>
          <w:rFonts w:ascii="Calibri" w:hAnsi="Calibri" w:cs="Calibri"/>
        </w:rPr>
        <w:t>κτη</w:t>
      </w:r>
      <w:r w:rsidRPr="00B26D67">
        <w:rPr>
          <w:rFonts w:ascii="Calibri" w:hAnsi="Calibri" w:cs="Calibri"/>
        </w:rPr>
        <w:t>ριακού αποθέματος.</w:t>
      </w:r>
    </w:p>
    <w:p w14:paraId="42B7BF33" w14:textId="77777777" w:rsidR="00DE519B" w:rsidRPr="00B26D67" w:rsidRDefault="00DE519B" w:rsidP="00DE519B">
      <w:pPr>
        <w:spacing w:before="60" w:after="60" w:line="276" w:lineRule="auto"/>
        <w:rPr>
          <w:rFonts w:ascii="Calibri" w:hAnsi="Calibri" w:cs="Calibri"/>
        </w:rPr>
      </w:pPr>
      <w:r w:rsidRPr="00B26D67">
        <w:rPr>
          <w:rFonts w:ascii="Calibri" w:hAnsi="Calibri" w:cs="Calibri"/>
        </w:rPr>
        <w:t>Παράλληλα, η μελέτη επιδιώκει να διερευνήσει την πορεία ενεργειακής μετάβασης του τριτογενούς τομέα, μέσω στατιστικής ανάλυσης και με βάση διαθέσιμα δεδομένα. Η ανάλυση αυτή αποσκοπεί στην εξαγωγή ποσοτικών και ποιοτικών συμπερασμάτων σχετικά με τα βασικά χαρακτηριστικά της μετάβασης, το πλήθος και το είδος των παρεμβάσεων ενεργειακής εξοικονόμησης που απαιτούνται, καθώς και το εκτιμώμενο ύψος των σχετικών επενδυτικών δαπανών.</w:t>
      </w:r>
    </w:p>
    <w:p w14:paraId="067F9530" w14:textId="76B6AC7B" w:rsidR="0024735F" w:rsidRDefault="009261E8" w:rsidP="0024735F">
      <w:pPr>
        <w:spacing w:before="60" w:after="60" w:line="276" w:lineRule="auto"/>
        <w:rPr>
          <w:rFonts w:ascii="Calibri" w:hAnsi="Calibri" w:cs="Calibri"/>
        </w:rPr>
      </w:pPr>
      <w:r w:rsidRPr="002D4B1E">
        <w:rPr>
          <w:rFonts w:ascii="Calibri" w:hAnsi="Calibri" w:cs="Calibri"/>
        </w:rPr>
        <w:t xml:space="preserve">Η παρούσα έκθεση βασίζεται στην </w:t>
      </w:r>
      <w:r w:rsidRPr="009261E8">
        <w:rPr>
          <w:rFonts w:ascii="Calibri" w:hAnsi="Calibri" w:cs="Calibri"/>
          <w:b/>
          <w:bCs/>
        </w:rPr>
        <w:t xml:space="preserve">τεχνική μελέτη προσομοίωσης της ενεργειακής κατανάλωσης και του ρυθμού ανακαίνισης του </w:t>
      </w:r>
      <w:r w:rsidR="005F622D">
        <w:rPr>
          <w:rFonts w:ascii="Calibri" w:hAnsi="Calibri" w:cs="Calibri"/>
          <w:b/>
          <w:bCs/>
        </w:rPr>
        <w:t>κτι</w:t>
      </w:r>
      <w:r w:rsidRPr="009261E8">
        <w:rPr>
          <w:rFonts w:ascii="Calibri" w:hAnsi="Calibri" w:cs="Calibri"/>
          <w:b/>
          <w:bCs/>
        </w:rPr>
        <w:t>ριακού αποθέματος</w:t>
      </w:r>
      <w:r w:rsidRPr="002D4B1E">
        <w:rPr>
          <w:rFonts w:ascii="Calibri" w:hAnsi="Calibri" w:cs="Calibri"/>
        </w:rPr>
        <w:t xml:space="preserve"> </w:t>
      </w:r>
      <w:r w:rsidRPr="009261E8">
        <w:rPr>
          <w:rFonts w:ascii="Calibri" w:hAnsi="Calibri" w:cs="Calibri"/>
          <w:b/>
          <w:bCs/>
        </w:rPr>
        <w:t>που πραγματοποιήθηκε από Εργαστήριο Τεχνοοικονομικής Ενεργειακών Συστημάτων του τμήματος Βιομηχανικής Διοίκησης και Τεχνολογίας του Πανεπιστημίου Πειραιώς με χρήση του υπολογιστικού εργαλείου προσομοίωσης «DREEM»</w:t>
      </w:r>
      <w:r w:rsidRPr="002D4B1E">
        <w:rPr>
          <w:rFonts w:ascii="Calibri" w:hAnsi="Calibri" w:cs="Calibri"/>
        </w:rPr>
        <w:t>.</w:t>
      </w:r>
      <w:r w:rsidRPr="002D4B1E">
        <w:rPr>
          <w:rStyle w:val="af3"/>
          <w:rFonts w:ascii="Calibri" w:hAnsi="Calibri" w:cs="Calibri"/>
        </w:rPr>
        <w:footnoteReference w:id="9"/>
      </w:r>
      <w:r w:rsidRPr="002D4B1E">
        <w:rPr>
          <w:rFonts w:ascii="Calibri" w:hAnsi="Calibri" w:cs="Calibri"/>
        </w:rPr>
        <w:t xml:space="preserve"> </w:t>
      </w:r>
      <w:r w:rsidR="0024735F">
        <w:rPr>
          <w:rFonts w:ascii="Calibri" w:hAnsi="Calibri" w:cs="Calibri"/>
        </w:rPr>
        <w:t>Επισημαίνεται ότι η συγκεκριμένη προσομοίωση περιλαμβάνει τα εκάστοτε σ</w:t>
      </w:r>
      <w:r w:rsidR="0024735F" w:rsidRPr="0024735F">
        <w:rPr>
          <w:rFonts w:ascii="Calibri" w:hAnsi="Calibri" w:cs="Calibri"/>
        </w:rPr>
        <w:t xml:space="preserve">ενάρια οικονομικά αποδοτικών ανακαινίσεων ανά τύπο </w:t>
      </w:r>
      <w:r w:rsidR="005F622D">
        <w:rPr>
          <w:rFonts w:ascii="Calibri" w:hAnsi="Calibri" w:cs="Calibri"/>
        </w:rPr>
        <w:t>κτι</w:t>
      </w:r>
      <w:r w:rsidR="0024735F" w:rsidRPr="0024735F">
        <w:rPr>
          <w:rFonts w:ascii="Calibri" w:hAnsi="Calibri" w:cs="Calibri"/>
        </w:rPr>
        <w:t>ρίου</w:t>
      </w:r>
      <w:r w:rsidR="0024735F">
        <w:rPr>
          <w:rFonts w:ascii="Calibri" w:hAnsi="Calibri" w:cs="Calibri"/>
        </w:rPr>
        <w:t>, την ε</w:t>
      </w:r>
      <w:r w:rsidR="0024735F" w:rsidRPr="0024735F">
        <w:rPr>
          <w:rFonts w:ascii="Calibri" w:hAnsi="Calibri" w:cs="Calibri"/>
        </w:rPr>
        <w:t>πικαιροποίηση των συνιστωσών κόστους για την υλοποίηση παρεμβάσεων βελτίωσης της ενεργειακής απόδοσης λαμβάνοντας υπόψη τις θεωρηθείσες τιμές στο πλαίσιο του ΕΣΕΚ και στη μελέτη για τον υπολογισμό των βέλτιστων από πλευράς κόστους επιπέδων των ελάχιστων απαιτήσεων ενεργειακής απόδοσης.</w:t>
      </w:r>
      <w:r w:rsidR="0024735F">
        <w:rPr>
          <w:rFonts w:ascii="Calibri" w:hAnsi="Calibri" w:cs="Calibri"/>
        </w:rPr>
        <w:t xml:space="preserve"> </w:t>
      </w:r>
    </w:p>
    <w:p w14:paraId="1CB3B9DB" w14:textId="0D27B84A" w:rsidR="00FF4959" w:rsidRDefault="00FF4959" w:rsidP="00FF4959">
      <w:pPr>
        <w:spacing w:before="60" w:after="60" w:line="276" w:lineRule="auto"/>
        <w:rPr>
          <w:rFonts w:ascii="Calibri" w:hAnsi="Calibri" w:cs="Calibri"/>
        </w:rPr>
      </w:pPr>
      <w:r>
        <w:rPr>
          <w:rFonts w:ascii="Calibri" w:hAnsi="Calibri" w:cs="Calibri"/>
        </w:rPr>
        <w:t>Μ</w:t>
      </w:r>
      <w:r w:rsidRPr="002D4B1E">
        <w:rPr>
          <w:rFonts w:ascii="Calibri" w:hAnsi="Calibri" w:cs="Calibri"/>
        </w:rPr>
        <w:t>ε την παρούσα έκθεση επιχειρείται η ευθυγράμμιση με το</w:t>
      </w:r>
      <w:r w:rsidRPr="002D4B1E">
        <w:rPr>
          <w:rFonts w:ascii="Calibri" w:hAnsi="Calibri" w:cs="Calibri"/>
          <w:b/>
          <w:bCs/>
        </w:rPr>
        <w:t xml:space="preserve"> </w:t>
      </w:r>
      <w:r w:rsidR="006067D4">
        <w:rPr>
          <w:rFonts w:ascii="Calibri" w:hAnsi="Calibri" w:cs="Calibri"/>
          <w:b/>
          <w:bCs/>
        </w:rPr>
        <w:t>ΕΣΕΚ</w:t>
      </w:r>
      <w:r w:rsidRPr="002D4B1E">
        <w:rPr>
          <w:rFonts w:ascii="Calibri" w:hAnsi="Calibri" w:cs="Calibri"/>
          <w:b/>
          <w:bCs/>
        </w:rPr>
        <w:t xml:space="preserve">, </w:t>
      </w:r>
      <w:r w:rsidRPr="002D4B1E">
        <w:rPr>
          <w:rFonts w:ascii="Calibri" w:hAnsi="Calibri" w:cs="Calibri"/>
        </w:rPr>
        <w:t>ενώ θα ληφθούν υπόψη, κατά το δυνατό, τα σημεία αξιολόγησης της Ευρωπαϊκής Επιτροπής</w:t>
      </w:r>
      <w:r w:rsidRPr="002D4B1E">
        <w:rPr>
          <w:rStyle w:val="af3"/>
          <w:rFonts w:ascii="Calibri" w:hAnsi="Calibri" w:cs="Calibri"/>
        </w:rPr>
        <w:footnoteReference w:id="10"/>
      </w:r>
      <w:r w:rsidRPr="002D4B1E">
        <w:rPr>
          <w:rFonts w:ascii="Calibri" w:hAnsi="Calibri" w:cs="Calibri"/>
        </w:rPr>
        <w:t xml:space="preserve"> σύμφωνα με την αναθεωρημένη Οδηγία</w:t>
      </w:r>
      <w:r>
        <w:rPr>
          <w:rFonts w:ascii="Calibri" w:hAnsi="Calibri" w:cs="Calibri"/>
        </w:rPr>
        <w:t xml:space="preserve"> </w:t>
      </w:r>
      <w:r w:rsidRPr="00E71536">
        <w:rPr>
          <w:rFonts w:ascii="Calibri" w:hAnsi="Calibri" w:cs="Calibri"/>
        </w:rPr>
        <w:t xml:space="preserve">(ΕΕ) 2024/1275 </w:t>
      </w:r>
      <w:r w:rsidRPr="002D4B1E">
        <w:rPr>
          <w:rFonts w:ascii="Calibri" w:hAnsi="Calibri" w:cs="Calibri"/>
        </w:rPr>
        <w:t>και οι ενδεχόμενες συνέργειες με άλλες πολιτικές.</w:t>
      </w:r>
    </w:p>
    <w:p w14:paraId="7DD5B9E0" w14:textId="77777777" w:rsidR="00C8606E" w:rsidRPr="00232E60" w:rsidRDefault="00C8606E" w:rsidP="00920A66">
      <w:pPr>
        <w:spacing w:before="0" w:line="360" w:lineRule="auto"/>
        <w:rPr>
          <w:rFonts w:ascii="Calibri" w:hAnsi="Calibri" w:cs="Calibri"/>
          <w:sz w:val="24"/>
          <w:szCs w:val="24"/>
        </w:rPr>
      </w:pPr>
    </w:p>
    <w:p w14:paraId="30996252" w14:textId="10004B3B" w:rsidR="00920A66" w:rsidRPr="00232E60" w:rsidRDefault="0014494D">
      <w:pPr>
        <w:pStyle w:val="1"/>
        <w:numPr>
          <w:ilvl w:val="0"/>
          <w:numId w:val="1"/>
        </w:numPr>
        <w:spacing w:before="0" w:after="120" w:line="360" w:lineRule="auto"/>
        <w:rPr>
          <w:rFonts w:ascii="Calibri" w:hAnsi="Calibri" w:cs="Calibri"/>
          <w:b/>
          <w:bCs/>
          <w:sz w:val="28"/>
          <w:szCs w:val="28"/>
        </w:rPr>
      </w:pPr>
      <w:bookmarkStart w:id="14" w:name="_Toc202800709"/>
      <w:bookmarkStart w:id="15" w:name="_Toc215486290"/>
      <w:r w:rsidRPr="00232E60">
        <w:rPr>
          <w:rFonts w:ascii="Calibri" w:hAnsi="Calibri" w:cs="Calibri"/>
          <w:b/>
          <w:bCs/>
          <w:sz w:val="28"/>
          <w:szCs w:val="28"/>
        </w:rPr>
        <w:t>Σύνοψη προηγούμενης</w:t>
      </w:r>
      <w:r w:rsidR="007A448A" w:rsidRPr="00232E60">
        <w:rPr>
          <w:rFonts w:ascii="Calibri" w:hAnsi="Calibri" w:cs="Calibri"/>
          <w:b/>
          <w:bCs/>
          <w:sz w:val="28"/>
          <w:szCs w:val="28"/>
        </w:rPr>
        <w:t xml:space="preserve"> </w:t>
      </w:r>
      <w:r w:rsidR="00C8606E">
        <w:rPr>
          <w:rFonts w:ascii="Calibri" w:hAnsi="Calibri" w:cs="Calibri"/>
          <w:b/>
          <w:bCs/>
          <w:sz w:val="28"/>
          <w:szCs w:val="28"/>
        </w:rPr>
        <w:t>εθνικής Μ</w:t>
      </w:r>
      <w:r w:rsidR="007A448A" w:rsidRPr="00232E60">
        <w:rPr>
          <w:rFonts w:ascii="Calibri" w:hAnsi="Calibri" w:cs="Calibri"/>
          <w:b/>
          <w:bCs/>
          <w:sz w:val="28"/>
          <w:szCs w:val="28"/>
        </w:rPr>
        <w:t xml:space="preserve">ακροπρόθεσμης </w:t>
      </w:r>
      <w:r w:rsidR="00C8606E">
        <w:rPr>
          <w:rFonts w:ascii="Calibri" w:hAnsi="Calibri" w:cs="Calibri"/>
          <w:b/>
          <w:bCs/>
          <w:sz w:val="28"/>
          <w:szCs w:val="28"/>
        </w:rPr>
        <w:t>Σ</w:t>
      </w:r>
      <w:r w:rsidR="007A448A" w:rsidRPr="00232E60">
        <w:rPr>
          <w:rFonts w:ascii="Calibri" w:hAnsi="Calibri" w:cs="Calibri"/>
          <w:b/>
          <w:bCs/>
          <w:sz w:val="28"/>
          <w:szCs w:val="28"/>
        </w:rPr>
        <w:t xml:space="preserve">τρατηγικής </w:t>
      </w:r>
      <w:r w:rsidR="00C8606E">
        <w:rPr>
          <w:rFonts w:ascii="Calibri" w:hAnsi="Calibri" w:cs="Calibri"/>
          <w:b/>
          <w:bCs/>
          <w:sz w:val="28"/>
          <w:szCs w:val="28"/>
        </w:rPr>
        <w:t>Α</w:t>
      </w:r>
      <w:r w:rsidR="007A448A" w:rsidRPr="00232E60">
        <w:rPr>
          <w:rFonts w:ascii="Calibri" w:hAnsi="Calibri" w:cs="Calibri"/>
          <w:b/>
          <w:bCs/>
          <w:sz w:val="28"/>
          <w:szCs w:val="28"/>
        </w:rPr>
        <w:t>νακαίνισης</w:t>
      </w:r>
      <w:bookmarkEnd w:id="14"/>
      <w:bookmarkEnd w:id="15"/>
      <w:r w:rsidR="007A448A" w:rsidRPr="00232E60">
        <w:rPr>
          <w:rFonts w:ascii="Calibri" w:hAnsi="Calibri" w:cs="Calibri"/>
          <w:b/>
          <w:bCs/>
          <w:sz w:val="28"/>
          <w:szCs w:val="28"/>
        </w:rPr>
        <w:t xml:space="preserve"> </w:t>
      </w:r>
    </w:p>
    <w:p w14:paraId="5DD12255" w14:textId="6EED1291" w:rsidR="002E4C41" w:rsidRPr="00177764" w:rsidRDefault="002E4C41" w:rsidP="002E4C41">
      <w:pPr>
        <w:pStyle w:val="P68B1DB1-Normal2"/>
        <w:spacing w:beforeLines="60" w:before="144" w:afterLines="60" w:after="144" w:line="276" w:lineRule="auto"/>
        <w:contextualSpacing/>
        <w:jc w:val="both"/>
        <w:rPr>
          <w:rFonts w:ascii="Calibri" w:hAnsi="Calibri" w:cs="Calibri"/>
          <w:szCs w:val="22"/>
          <w:lang w:val="el-GR"/>
        </w:rPr>
      </w:pPr>
      <w:r w:rsidRPr="002E4C41">
        <w:rPr>
          <w:rFonts w:ascii="Calibri" w:hAnsi="Calibri" w:cs="Calibri"/>
          <w:szCs w:val="22"/>
        </w:rPr>
        <w:t xml:space="preserve">Στην Ελλάδα, </w:t>
      </w:r>
      <w:r>
        <w:rPr>
          <w:rFonts w:ascii="Calibri" w:hAnsi="Calibri" w:cs="Calibri"/>
          <w:szCs w:val="22"/>
          <w:lang w:val="el-GR"/>
        </w:rPr>
        <w:t>τα τελευταία χρόνια έχει διαμορφωθεί ένα</w:t>
      </w:r>
      <w:r w:rsidRPr="002E4C41">
        <w:rPr>
          <w:rFonts w:ascii="Calibri" w:hAnsi="Calibri" w:cs="Calibri"/>
          <w:szCs w:val="22"/>
        </w:rPr>
        <w:t xml:space="preserve"> νέο πλαίσιο πολιτικής </w:t>
      </w:r>
      <w:r>
        <w:rPr>
          <w:rFonts w:ascii="Calibri" w:hAnsi="Calibri" w:cs="Calibri"/>
          <w:szCs w:val="22"/>
          <w:lang w:val="el-GR"/>
        </w:rPr>
        <w:t xml:space="preserve">με στόχο την </w:t>
      </w:r>
      <w:r w:rsidRPr="002E4C41">
        <w:rPr>
          <w:rFonts w:ascii="Calibri" w:hAnsi="Calibri" w:cs="Calibri"/>
          <w:szCs w:val="22"/>
        </w:rPr>
        <w:t>αξιοποίηση του τεράστιου ανεκμετάλλευτου δυναμικού εξοικονόμησης ενέργειας</w:t>
      </w:r>
      <w:r>
        <w:rPr>
          <w:rFonts w:ascii="Calibri" w:hAnsi="Calibri" w:cs="Calibri"/>
          <w:szCs w:val="22"/>
          <w:lang w:val="el-GR"/>
        </w:rPr>
        <w:t xml:space="preserve"> στον </w:t>
      </w:r>
      <w:r w:rsidR="005F622D">
        <w:rPr>
          <w:rFonts w:ascii="Calibri" w:hAnsi="Calibri" w:cs="Calibri"/>
          <w:szCs w:val="22"/>
          <w:lang w:val="el-GR"/>
        </w:rPr>
        <w:t>κτι</w:t>
      </w:r>
      <w:r>
        <w:rPr>
          <w:rFonts w:ascii="Calibri" w:hAnsi="Calibri" w:cs="Calibri"/>
          <w:szCs w:val="22"/>
          <w:lang w:val="el-GR"/>
        </w:rPr>
        <w:t>ριακό τομέα</w:t>
      </w:r>
      <w:r w:rsidRPr="002E4C41">
        <w:rPr>
          <w:rFonts w:ascii="Calibri" w:hAnsi="Calibri" w:cs="Calibri"/>
          <w:szCs w:val="22"/>
        </w:rPr>
        <w:t>.</w:t>
      </w:r>
      <w:r>
        <w:rPr>
          <w:rFonts w:ascii="Calibri" w:hAnsi="Calibri" w:cs="Calibri"/>
          <w:szCs w:val="22"/>
          <w:lang w:val="el-GR"/>
        </w:rPr>
        <w:t xml:space="preserve"> Η </w:t>
      </w:r>
      <w:r w:rsidRPr="002E4C41">
        <w:rPr>
          <w:rFonts w:ascii="Calibri" w:hAnsi="Calibri" w:cs="Calibri"/>
          <w:szCs w:val="22"/>
        </w:rPr>
        <w:t xml:space="preserve">εθνική </w:t>
      </w:r>
      <w:r>
        <w:rPr>
          <w:rFonts w:ascii="Calibri" w:hAnsi="Calibri" w:cs="Calibri"/>
          <w:szCs w:val="22"/>
          <w:lang w:val="el-GR"/>
        </w:rPr>
        <w:lastRenderedPageBreak/>
        <w:t>Μ</w:t>
      </w:r>
      <w:r w:rsidRPr="002E4C41">
        <w:rPr>
          <w:rFonts w:ascii="Calibri" w:hAnsi="Calibri" w:cs="Calibri"/>
          <w:szCs w:val="22"/>
        </w:rPr>
        <w:t xml:space="preserve">ακροπρόθεσμη </w:t>
      </w:r>
      <w:r>
        <w:rPr>
          <w:rFonts w:ascii="Calibri" w:hAnsi="Calibri" w:cs="Calibri"/>
          <w:szCs w:val="22"/>
          <w:lang w:val="el-GR"/>
        </w:rPr>
        <w:t>Σ</w:t>
      </w:r>
      <w:r w:rsidRPr="002E4C41">
        <w:rPr>
          <w:rFonts w:ascii="Calibri" w:hAnsi="Calibri" w:cs="Calibri"/>
          <w:szCs w:val="22"/>
        </w:rPr>
        <w:t xml:space="preserve">τρατηγική </w:t>
      </w:r>
      <w:r>
        <w:rPr>
          <w:rFonts w:ascii="Calibri" w:hAnsi="Calibri" w:cs="Calibri"/>
          <w:szCs w:val="22"/>
          <w:lang w:val="el-GR"/>
        </w:rPr>
        <w:t>Α</w:t>
      </w:r>
      <w:r w:rsidRPr="002E4C41">
        <w:rPr>
          <w:rFonts w:ascii="Calibri" w:hAnsi="Calibri" w:cs="Calibri"/>
          <w:szCs w:val="22"/>
        </w:rPr>
        <w:t>νακαίνισης</w:t>
      </w:r>
      <w:r>
        <w:rPr>
          <w:rFonts w:ascii="Calibri" w:hAnsi="Calibri" w:cs="Calibri"/>
          <w:szCs w:val="22"/>
          <w:lang w:val="el-GR"/>
        </w:rPr>
        <w:t xml:space="preserve"> παρουσιάζει </w:t>
      </w:r>
      <w:r w:rsidRPr="002E4C41">
        <w:rPr>
          <w:rFonts w:ascii="Calibri" w:hAnsi="Calibri" w:cs="Calibri"/>
          <w:szCs w:val="22"/>
        </w:rPr>
        <w:t xml:space="preserve">ένα ολοκληρωμένο σύνολο οροσήμων για το 2030, το 2040 και το 2050 </w:t>
      </w:r>
      <w:r>
        <w:rPr>
          <w:rFonts w:ascii="Calibri" w:hAnsi="Calibri" w:cs="Calibri"/>
          <w:szCs w:val="22"/>
          <w:lang w:val="el-GR"/>
        </w:rPr>
        <w:t xml:space="preserve">με στόχο </w:t>
      </w:r>
      <w:r w:rsidRPr="002E4C41">
        <w:rPr>
          <w:rFonts w:ascii="Calibri" w:hAnsi="Calibri" w:cs="Calibri"/>
          <w:szCs w:val="22"/>
        </w:rPr>
        <w:t xml:space="preserve">να αναβαθμιστεί το 12-15% του </w:t>
      </w:r>
      <w:r w:rsidR="005F622D">
        <w:rPr>
          <w:rFonts w:ascii="Calibri" w:hAnsi="Calibri" w:cs="Calibri"/>
          <w:szCs w:val="22"/>
        </w:rPr>
        <w:t>κτι</w:t>
      </w:r>
      <w:r w:rsidRPr="002E4C41">
        <w:rPr>
          <w:rFonts w:ascii="Calibri" w:hAnsi="Calibri" w:cs="Calibri"/>
          <w:szCs w:val="22"/>
        </w:rPr>
        <w:t xml:space="preserve">ριακού αποθέματος κατά την επόμενη δεκαετία μέσω στοχευμένων μέτρων πολιτικής. </w:t>
      </w:r>
      <w:r w:rsidR="00177764">
        <w:rPr>
          <w:rFonts w:ascii="Calibri" w:hAnsi="Calibri" w:cs="Calibri"/>
          <w:szCs w:val="22"/>
          <w:lang w:val="el-GR"/>
        </w:rPr>
        <w:t>Συγκεκριμένα:</w:t>
      </w:r>
    </w:p>
    <w:p w14:paraId="5CA7ABEA" w14:textId="4B3F7DFD" w:rsidR="002E4C41" w:rsidRPr="002E4C41" w:rsidRDefault="002E4C41" w:rsidP="002E4C41">
      <w:pPr>
        <w:pStyle w:val="P68B1DB1-Normal2"/>
        <w:spacing w:beforeLines="60" w:before="144" w:afterLines="60" w:after="144" w:line="276" w:lineRule="auto"/>
        <w:contextualSpacing/>
        <w:jc w:val="both"/>
        <w:rPr>
          <w:rFonts w:ascii="Calibri" w:hAnsi="Calibri" w:cs="Calibri"/>
          <w:szCs w:val="22"/>
        </w:rPr>
      </w:pPr>
      <w:r w:rsidRPr="002E4C41">
        <w:rPr>
          <w:rFonts w:ascii="Calibri" w:hAnsi="Calibri" w:cs="Calibri"/>
          <w:szCs w:val="22"/>
        </w:rPr>
        <w:t xml:space="preserve">Τα ορόσημα για το 2030 είναι τα εξής: </w:t>
      </w:r>
    </w:p>
    <w:p w14:paraId="277B2439" w14:textId="281D9CC9"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 xml:space="preserve">Αναβάθμιση 12-15% των </w:t>
      </w:r>
      <w:r w:rsidR="005F622D">
        <w:rPr>
          <w:rFonts w:ascii="Calibri" w:hAnsi="Calibri" w:cs="Calibri"/>
          <w:szCs w:val="22"/>
        </w:rPr>
        <w:t>κτι</w:t>
      </w:r>
      <w:r w:rsidRPr="002E4C41">
        <w:rPr>
          <w:rFonts w:ascii="Calibri" w:hAnsi="Calibri" w:cs="Calibri"/>
          <w:szCs w:val="22"/>
        </w:rPr>
        <w:t xml:space="preserve">ρίων </w:t>
      </w:r>
    </w:p>
    <w:p w14:paraId="3A296DFB" w14:textId="72138159"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Μείωση της τελικής ζήτησης ενέργειας στα</w:t>
      </w:r>
      <w:r w:rsidR="005F622D">
        <w:rPr>
          <w:rFonts w:ascii="Calibri" w:hAnsi="Calibri" w:cs="Calibri"/>
          <w:szCs w:val="22"/>
        </w:rPr>
        <w:t xml:space="preserve"> κτίρια</w:t>
      </w:r>
      <w:r w:rsidRPr="002E4C41">
        <w:rPr>
          <w:rFonts w:ascii="Calibri" w:hAnsi="Calibri" w:cs="Calibri"/>
          <w:szCs w:val="22"/>
        </w:rPr>
        <w:t xml:space="preserve"> κατά 8% σε σύγκριση με το 2015 </w:t>
      </w:r>
    </w:p>
    <w:p w14:paraId="626D16C4" w14:textId="12490900"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 xml:space="preserve">Αναβάθμιση 23% </w:t>
      </w:r>
      <w:r w:rsidRPr="002E4C41">
        <w:rPr>
          <w:rFonts w:ascii="Calibri" w:hAnsi="Calibri" w:cs="Calibri"/>
          <w:szCs w:val="22"/>
          <w:lang w:val="el-GR"/>
        </w:rPr>
        <w:t>του κελύφους των</w:t>
      </w:r>
      <w:r w:rsidRPr="002E4C41">
        <w:rPr>
          <w:rFonts w:ascii="Calibri" w:hAnsi="Calibri" w:cs="Calibri"/>
          <w:szCs w:val="22"/>
        </w:rPr>
        <w:t xml:space="preserve"> </w:t>
      </w:r>
      <w:r w:rsidR="005F622D">
        <w:rPr>
          <w:rFonts w:ascii="Calibri" w:hAnsi="Calibri" w:cs="Calibri"/>
          <w:szCs w:val="22"/>
        </w:rPr>
        <w:t>κτι</w:t>
      </w:r>
      <w:r w:rsidRPr="002E4C41">
        <w:rPr>
          <w:rFonts w:ascii="Calibri" w:hAnsi="Calibri" w:cs="Calibri"/>
          <w:szCs w:val="22"/>
        </w:rPr>
        <w:t>ρίων κατοικ</w:t>
      </w:r>
      <w:r w:rsidRPr="002E4C41">
        <w:rPr>
          <w:rFonts w:ascii="Calibri" w:hAnsi="Calibri" w:cs="Calibri"/>
          <w:szCs w:val="22"/>
          <w:lang w:val="el-GR"/>
        </w:rPr>
        <w:t xml:space="preserve">ιών </w:t>
      </w:r>
      <w:r w:rsidRPr="002E4C41">
        <w:rPr>
          <w:rFonts w:ascii="Calibri" w:hAnsi="Calibri" w:cs="Calibri"/>
          <w:szCs w:val="22"/>
        </w:rPr>
        <w:t>και 9% σε μη οικιστικά</w:t>
      </w:r>
      <w:r w:rsidR="005F622D">
        <w:rPr>
          <w:rFonts w:ascii="Calibri" w:hAnsi="Calibri" w:cs="Calibri"/>
          <w:szCs w:val="22"/>
        </w:rPr>
        <w:t xml:space="preserve"> κτίρια</w:t>
      </w:r>
    </w:p>
    <w:p w14:paraId="0E0F3C37" w14:textId="51399BBF"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Ριζική μείωση της χρήσης πετρελαίου στα</w:t>
      </w:r>
      <w:r w:rsidR="005F622D">
        <w:rPr>
          <w:rFonts w:ascii="Calibri" w:hAnsi="Calibri" w:cs="Calibri"/>
          <w:szCs w:val="22"/>
        </w:rPr>
        <w:t xml:space="preserve"> κτίρια</w:t>
      </w:r>
      <w:r w:rsidRPr="002E4C41">
        <w:rPr>
          <w:rFonts w:ascii="Calibri" w:hAnsi="Calibri" w:cs="Calibri"/>
          <w:szCs w:val="22"/>
        </w:rPr>
        <w:t>, 47% λέβητες αερίου, χρήση αεροθερμικών αντλιών θερμότητας και 11% μείωση της παραδοσιακής καύσης βιομάζας</w:t>
      </w:r>
    </w:p>
    <w:p w14:paraId="7985C9BE" w14:textId="77777777" w:rsidR="002E4C41" w:rsidRPr="002E4C41" w:rsidRDefault="002E4C41" w:rsidP="002E4C41">
      <w:pPr>
        <w:pStyle w:val="P68B1DB1-ListParagraph3"/>
        <w:spacing w:beforeLines="60" w:before="144" w:afterLines="60" w:after="144" w:line="276" w:lineRule="auto"/>
        <w:ind w:left="0"/>
        <w:jc w:val="both"/>
        <w:rPr>
          <w:rFonts w:ascii="Calibri" w:hAnsi="Calibri" w:cs="Calibri"/>
          <w:szCs w:val="22"/>
        </w:rPr>
      </w:pPr>
      <w:r w:rsidRPr="002E4C41">
        <w:rPr>
          <w:rFonts w:ascii="Calibri" w:hAnsi="Calibri" w:cs="Calibri"/>
          <w:szCs w:val="22"/>
        </w:rPr>
        <w:t>Τα ορόσημα για το 2040 είναι τα εξής:</w:t>
      </w:r>
    </w:p>
    <w:p w14:paraId="1C996DF8" w14:textId="16B748DD"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Μείωση της ζήτησης τελικής ενέργειας σε</w:t>
      </w:r>
      <w:r w:rsidR="005F622D">
        <w:rPr>
          <w:rFonts w:ascii="Calibri" w:hAnsi="Calibri" w:cs="Calibri"/>
          <w:szCs w:val="22"/>
        </w:rPr>
        <w:t xml:space="preserve"> κτίρια</w:t>
      </w:r>
      <w:r w:rsidRPr="002E4C41">
        <w:rPr>
          <w:rFonts w:ascii="Calibri" w:hAnsi="Calibri" w:cs="Calibri"/>
          <w:szCs w:val="22"/>
        </w:rPr>
        <w:t xml:space="preserve"> κατά 20-28% σε σύγκριση με το 2015 </w:t>
      </w:r>
    </w:p>
    <w:p w14:paraId="451C84F5" w14:textId="24FE89DC"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 xml:space="preserve">Αναβάθμιση 36-42% του κελύφους των </w:t>
      </w:r>
      <w:r w:rsidR="005F622D">
        <w:rPr>
          <w:rFonts w:ascii="Calibri" w:hAnsi="Calibri" w:cs="Calibri"/>
          <w:szCs w:val="22"/>
        </w:rPr>
        <w:t>κτι</w:t>
      </w:r>
      <w:r w:rsidRPr="002E4C41">
        <w:rPr>
          <w:rFonts w:ascii="Calibri" w:hAnsi="Calibri" w:cs="Calibri"/>
          <w:szCs w:val="22"/>
        </w:rPr>
        <w:t>ρίων κατοικιών και 14-16% σε μη οικιστικά</w:t>
      </w:r>
      <w:r w:rsidR="005F622D">
        <w:rPr>
          <w:rFonts w:ascii="Calibri" w:hAnsi="Calibri" w:cs="Calibri"/>
          <w:szCs w:val="22"/>
        </w:rPr>
        <w:t xml:space="preserve"> κτίρια</w:t>
      </w:r>
    </w:p>
    <w:p w14:paraId="722577E1" w14:textId="494C61E4"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Χωρίς λέβητες πετρελαίου, αεροθερμικές αντλίες θερμότητας 12-21%, λέβητες αερίου 20%, ηλιακούς θερμαντήρες 83-86%</w:t>
      </w:r>
      <w:r w:rsidRPr="002E4C41">
        <w:rPr>
          <w:rFonts w:ascii="Calibri" w:hAnsi="Calibri" w:cs="Calibri"/>
          <w:szCs w:val="22"/>
        </w:rPr>
        <w:tab/>
      </w:r>
      <w:r w:rsidRPr="002E4C41">
        <w:rPr>
          <w:rFonts w:ascii="Calibri" w:hAnsi="Calibri" w:cs="Calibri"/>
          <w:szCs w:val="22"/>
        </w:rPr>
        <w:tab/>
      </w:r>
    </w:p>
    <w:p w14:paraId="2274DA84" w14:textId="77777777" w:rsidR="002E4C41" w:rsidRPr="002E4C41" w:rsidRDefault="002E4C41" w:rsidP="002E4C41">
      <w:pPr>
        <w:pStyle w:val="P68B1DB1-Normal2"/>
        <w:spacing w:beforeLines="60" w:before="144" w:afterLines="60" w:after="144" w:line="276" w:lineRule="auto"/>
        <w:contextualSpacing/>
        <w:jc w:val="both"/>
        <w:rPr>
          <w:rFonts w:ascii="Calibri" w:hAnsi="Calibri" w:cs="Calibri"/>
          <w:szCs w:val="22"/>
        </w:rPr>
      </w:pPr>
      <w:r w:rsidRPr="002E4C41">
        <w:rPr>
          <w:rFonts w:ascii="Calibri" w:hAnsi="Calibri" w:cs="Calibri"/>
          <w:szCs w:val="22"/>
        </w:rPr>
        <w:t xml:space="preserve">Τα ορόσημα για το 2050 είναι τα εξής: </w:t>
      </w:r>
    </w:p>
    <w:p w14:paraId="77EFC374" w14:textId="736C642F" w:rsidR="002E4C41" w:rsidRPr="002E4C41"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Μείωση της ζήτησης τελικής ενέργειας σε</w:t>
      </w:r>
      <w:r w:rsidR="005F622D">
        <w:rPr>
          <w:rFonts w:ascii="Calibri" w:hAnsi="Calibri" w:cs="Calibri"/>
          <w:szCs w:val="22"/>
        </w:rPr>
        <w:t xml:space="preserve"> κτίρια</w:t>
      </w:r>
      <w:r w:rsidRPr="002E4C41">
        <w:rPr>
          <w:rFonts w:ascii="Calibri" w:hAnsi="Calibri" w:cs="Calibri"/>
          <w:szCs w:val="22"/>
        </w:rPr>
        <w:t xml:space="preserve"> κατά 28-40 % σε σύγκριση με το 2015 </w:t>
      </w:r>
    </w:p>
    <w:p w14:paraId="5639C751" w14:textId="2CCD7A18" w:rsidR="00177764" w:rsidRPr="00177764"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2E4C41">
        <w:rPr>
          <w:rFonts w:ascii="Calibri" w:hAnsi="Calibri" w:cs="Calibri"/>
          <w:szCs w:val="22"/>
        </w:rPr>
        <w:t xml:space="preserve">Αναβάθμιση 45-49% του κελύφους των </w:t>
      </w:r>
      <w:r w:rsidR="005F622D">
        <w:rPr>
          <w:rFonts w:ascii="Calibri" w:hAnsi="Calibri" w:cs="Calibri"/>
          <w:szCs w:val="22"/>
        </w:rPr>
        <w:t>κτι</w:t>
      </w:r>
      <w:r w:rsidRPr="002E4C41">
        <w:rPr>
          <w:rFonts w:ascii="Calibri" w:hAnsi="Calibri" w:cs="Calibri"/>
          <w:szCs w:val="22"/>
        </w:rPr>
        <w:t>ρίων κατοικιών και 19-20% σε μη οικιστικά</w:t>
      </w:r>
      <w:r w:rsidR="005F622D">
        <w:rPr>
          <w:rFonts w:ascii="Calibri" w:hAnsi="Calibri" w:cs="Calibri"/>
          <w:szCs w:val="22"/>
        </w:rPr>
        <w:t xml:space="preserve"> κτίρια</w:t>
      </w:r>
    </w:p>
    <w:p w14:paraId="23FD8A19" w14:textId="62CFBAAF" w:rsidR="002E4C41" w:rsidRPr="00177764" w:rsidRDefault="002E4C41" w:rsidP="00FF6F1B">
      <w:pPr>
        <w:pStyle w:val="P68B1DB1-ListParagraph3"/>
        <w:numPr>
          <w:ilvl w:val="0"/>
          <w:numId w:val="29"/>
        </w:numPr>
        <w:spacing w:beforeLines="60" w:before="144" w:afterLines="60" w:after="144" w:line="276" w:lineRule="auto"/>
        <w:jc w:val="both"/>
        <w:rPr>
          <w:rFonts w:ascii="Calibri" w:hAnsi="Calibri" w:cs="Calibri"/>
          <w:szCs w:val="22"/>
        </w:rPr>
      </w:pPr>
      <w:r w:rsidRPr="00177764">
        <w:rPr>
          <w:rFonts w:ascii="Calibri" w:hAnsi="Calibri" w:cs="Calibri"/>
        </w:rPr>
        <w:t>Δεν υπάρχουν ηλεκτρικοί λέβητες, 15-50% αεροθερμικές αντλίες θερμότητας, 14-64% λέβητες αερίου, 83-92% ηλιοθερμικοί θερμαντήρες</w:t>
      </w:r>
    </w:p>
    <w:p w14:paraId="20A5237C" w14:textId="316D4DBF" w:rsidR="002E4C41" w:rsidRPr="002E4C41" w:rsidRDefault="002E4C41" w:rsidP="002E4C41">
      <w:pPr>
        <w:spacing w:beforeLines="60" w:before="144" w:afterLines="60" w:after="144" w:line="276" w:lineRule="auto"/>
        <w:contextualSpacing/>
        <w:rPr>
          <w:rFonts w:ascii="Calibri" w:hAnsi="Calibri" w:cs="Calibri"/>
        </w:rPr>
      </w:pPr>
      <w:r w:rsidRPr="002E4C41">
        <w:rPr>
          <w:rFonts w:ascii="Calibri" w:hAnsi="Calibri" w:cs="Calibri"/>
        </w:rPr>
        <w:t>Στρατηγικός στόχος τη</w:t>
      </w:r>
      <w:r w:rsidR="00177764">
        <w:rPr>
          <w:rFonts w:ascii="Calibri" w:hAnsi="Calibri" w:cs="Calibri"/>
        </w:rPr>
        <w:t>ς</w:t>
      </w:r>
      <w:r w:rsidRPr="002E4C41">
        <w:rPr>
          <w:rFonts w:ascii="Calibri" w:hAnsi="Calibri" w:cs="Calibri"/>
        </w:rPr>
        <w:t xml:space="preserve"> πολιτείας </w:t>
      </w:r>
      <w:r>
        <w:rPr>
          <w:rFonts w:ascii="Calibri" w:hAnsi="Calibri" w:cs="Calibri"/>
        </w:rPr>
        <w:t xml:space="preserve">μέσω της </w:t>
      </w:r>
      <w:r w:rsidRPr="002E4C41">
        <w:rPr>
          <w:rFonts w:ascii="Calibri" w:hAnsi="Calibri" w:cs="Calibri"/>
        </w:rPr>
        <w:t>εθνική</w:t>
      </w:r>
      <w:r>
        <w:rPr>
          <w:rFonts w:ascii="Calibri" w:hAnsi="Calibri" w:cs="Calibri"/>
        </w:rPr>
        <w:t>ς</w:t>
      </w:r>
      <w:r w:rsidRPr="002E4C41">
        <w:rPr>
          <w:rFonts w:ascii="Calibri" w:hAnsi="Calibri" w:cs="Calibri"/>
        </w:rPr>
        <w:t xml:space="preserve"> Μακροπρόθεσμη</w:t>
      </w:r>
      <w:r>
        <w:rPr>
          <w:rFonts w:ascii="Calibri" w:hAnsi="Calibri" w:cs="Calibri"/>
        </w:rPr>
        <w:t>ς</w:t>
      </w:r>
      <w:r w:rsidRPr="002E4C41">
        <w:rPr>
          <w:rFonts w:ascii="Calibri" w:hAnsi="Calibri" w:cs="Calibri"/>
        </w:rPr>
        <w:t xml:space="preserve"> Στρατηγική</w:t>
      </w:r>
      <w:r>
        <w:rPr>
          <w:rFonts w:ascii="Calibri" w:hAnsi="Calibri" w:cs="Calibri"/>
        </w:rPr>
        <w:t>ς</w:t>
      </w:r>
      <w:r w:rsidRPr="002E4C41">
        <w:rPr>
          <w:rFonts w:ascii="Calibri" w:hAnsi="Calibri" w:cs="Calibri"/>
        </w:rPr>
        <w:t xml:space="preserve"> Ανακαίνισης</w:t>
      </w:r>
      <w:r>
        <w:rPr>
          <w:rFonts w:ascii="Calibri" w:hAnsi="Calibri" w:cs="Calibri"/>
        </w:rPr>
        <w:t xml:space="preserve"> </w:t>
      </w:r>
      <w:r w:rsidRPr="002E4C41">
        <w:rPr>
          <w:rFonts w:ascii="Calibri" w:hAnsi="Calibri" w:cs="Calibri"/>
        </w:rPr>
        <w:t xml:space="preserve">είναι η διαμόρφωση ενός οικονομικά και περιβαλλοντικά βιώσιμου ενεργειακού πλάνου και η υιοθέτηση ενός νέου μοντέλου λειτουργίας της ενεργειακής αγοράς. </w:t>
      </w:r>
      <w:r>
        <w:rPr>
          <w:rFonts w:ascii="Calibri" w:hAnsi="Calibri" w:cs="Calibri"/>
        </w:rPr>
        <w:t>Οι</w:t>
      </w:r>
      <w:r w:rsidRPr="002E4C41">
        <w:rPr>
          <w:rFonts w:ascii="Calibri" w:hAnsi="Calibri" w:cs="Calibri"/>
        </w:rPr>
        <w:t xml:space="preserve"> προτεραιότητες αυτού του νέου μοντέλου είναι τα νοικοκυριά, η εξυγίανση του δημοσίου τομέα, η στήριξη των μικρών και μεγάλων επιχειρήσεων και η προώθηση ενεργειακών επενδύσεων με πολλαπλασιαστικό αντίκτυπο στην οικονομία.</w:t>
      </w:r>
      <w:r>
        <w:rPr>
          <w:rFonts w:ascii="Calibri" w:hAnsi="Calibri" w:cs="Calibri"/>
        </w:rPr>
        <w:t xml:space="preserve"> </w:t>
      </w:r>
    </w:p>
    <w:p w14:paraId="66B8C6A2" w14:textId="77777777" w:rsidR="0043278B" w:rsidRPr="00E71536" w:rsidRDefault="0043278B" w:rsidP="00E71536">
      <w:pPr>
        <w:spacing w:before="60" w:after="60" w:line="276" w:lineRule="auto"/>
        <w:rPr>
          <w:rFonts w:ascii="Calibri" w:hAnsi="Calibri" w:cs="Calibri"/>
          <w:b/>
          <w:bCs/>
        </w:rPr>
      </w:pPr>
    </w:p>
    <w:p w14:paraId="6EB6E58A" w14:textId="77777777" w:rsidR="003555B3" w:rsidRDefault="003555B3">
      <w:pPr>
        <w:pStyle w:val="1"/>
        <w:numPr>
          <w:ilvl w:val="1"/>
          <w:numId w:val="1"/>
        </w:numPr>
        <w:spacing w:before="0" w:after="120" w:line="360" w:lineRule="auto"/>
        <w:rPr>
          <w:rFonts w:ascii="Calibri" w:hAnsi="Calibri" w:cs="Calibri"/>
          <w:b/>
          <w:bCs/>
          <w:sz w:val="24"/>
          <w:szCs w:val="24"/>
        </w:rPr>
      </w:pPr>
      <w:bookmarkStart w:id="16" w:name="_Toc202800710"/>
      <w:bookmarkStart w:id="17" w:name="_Toc215486291"/>
      <w:r w:rsidRPr="00232E60">
        <w:rPr>
          <w:rFonts w:ascii="Calibri" w:hAnsi="Calibri" w:cs="Calibri"/>
          <w:b/>
          <w:bCs/>
          <w:sz w:val="24"/>
          <w:szCs w:val="24"/>
        </w:rPr>
        <w:t>Πρόοδος επίτευξης των εθνικών ενδεικτικών στόχων</w:t>
      </w:r>
      <w:bookmarkEnd w:id="16"/>
      <w:bookmarkEnd w:id="17"/>
    </w:p>
    <w:p w14:paraId="650B381B" w14:textId="7051A800" w:rsidR="00177764" w:rsidRPr="00177764" w:rsidRDefault="00177764" w:rsidP="00177764">
      <w:pPr>
        <w:spacing w:before="60" w:after="60" w:line="276" w:lineRule="auto"/>
        <w:rPr>
          <w:rFonts w:ascii="Calibri" w:hAnsi="Calibri" w:cs="Calibri"/>
        </w:rPr>
      </w:pPr>
      <w:r w:rsidRPr="00177764">
        <w:rPr>
          <w:rFonts w:ascii="Calibri" w:hAnsi="Calibri" w:cs="Calibri"/>
        </w:rPr>
        <w:t xml:space="preserve">Πρέπει να επισημανθεί ότι η έκθεση Μακροπρόθεσμης Στρατηγικής αποτελεί αναπόσπαστο τμήμα του </w:t>
      </w:r>
      <w:r w:rsidRPr="00177764">
        <w:rPr>
          <w:rFonts w:ascii="Calibri" w:hAnsi="Calibri" w:cs="Calibri"/>
          <w:b/>
          <w:bCs/>
        </w:rPr>
        <w:t>Εθνικού Σχεδίου για την Ενέργεια και το Κλίμα (ΕΣΕΚ).</w:t>
      </w:r>
      <w:r w:rsidRPr="00177764">
        <w:rPr>
          <w:rFonts w:ascii="Calibri" w:hAnsi="Calibri" w:cs="Calibri"/>
        </w:rPr>
        <w:t xml:space="preserve"> Σύμφωνα με την αναθεωρημένη έκδοση του </w:t>
      </w:r>
      <w:r w:rsidRPr="00177764">
        <w:rPr>
          <w:rFonts w:ascii="Calibri" w:hAnsi="Calibri" w:cs="Calibri"/>
          <w:b/>
          <w:bCs/>
        </w:rPr>
        <w:t>Εθνικού Σχεδίου για την Ενέργεια και το Κλίμα</w:t>
      </w:r>
      <w:r w:rsidRPr="00177764">
        <w:rPr>
          <w:rFonts w:ascii="Calibri" w:hAnsi="Calibri" w:cs="Calibri"/>
        </w:rPr>
        <w:t xml:space="preserve"> (Δεκέμβριος 2024),</w:t>
      </w:r>
      <w:r w:rsidRPr="00E71536">
        <w:rPr>
          <w:rStyle w:val="af3"/>
          <w:rFonts w:ascii="Calibri" w:hAnsi="Calibri" w:cs="Calibri"/>
        </w:rPr>
        <w:footnoteReference w:id="11"/>
      </w:r>
      <w:r w:rsidRPr="00177764">
        <w:rPr>
          <w:rFonts w:ascii="Calibri" w:hAnsi="Calibri" w:cs="Calibri"/>
        </w:rPr>
        <w:t xml:space="preserve"> η οποία αναθεώρησε εν μέρει την έκθεση Μακροπρόθεσμης Στρατηγικής, ο </w:t>
      </w:r>
      <w:r w:rsidR="005F622D">
        <w:rPr>
          <w:rFonts w:ascii="Calibri" w:hAnsi="Calibri" w:cs="Calibri"/>
        </w:rPr>
        <w:t>κτι</w:t>
      </w:r>
      <w:r w:rsidRPr="00177764">
        <w:rPr>
          <w:rFonts w:ascii="Calibri" w:hAnsi="Calibri" w:cs="Calibri"/>
        </w:rPr>
        <w:t xml:space="preserve">ριακός τομέας αποτελεί ενδεχομένως τον κρισιμότερο τομέα για την επίτευξη των στόχων βελτίωσης της ενεργειακής απόδοσης. </w:t>
      </w:r>
    </w:p>
    <w:p w14:paraId="7A745E9D" w14:textId="44523772" w:rsidR="00177764" w:rsidRPr="00177764" w:rsidRDefault="00177764" w:rsidP="00177764">
      <w:pPr>
        <w:spacing w:before="60" w:after="60" w:line="276" w:lineRule="auto"/>
        <w:rPr>
          <w:rFonts w:ascii="Calibri" w:hAnsi="Calibri" w:cs="Calibri"/>
          <w:b/>
          <w:bCs/>
        </w:rPr>
      </w:pPr>
      <w:r w:rsidRPr="00177764">
        <w:rPr>
          <w:rFonts w:ascii="Calibri" w:hAnsi="Calibri" w:cs="Calibri"/>
        </w:rPr>
        <w:t xml:space="preserve">Η αναθεωρημένη έκδοση του ΕΣΕΚ </w:t>
      </w:r>
      <w:r w:rsidRPr="00177764">
        <w:rPr>
          <w:rFonts w:ascii="Calibri" w:hAnsi="Calibri" w:cs="Calibri"/>
          <w:b/>
        </w:rPr>
        <w:t>καθορίζει στόχο μείωσης της μέσης χρήσης πρωτογενούς ενέργειας στα</w:t>
      </w:r>
      <w:r w:rsidR="005F622D">
        <w:rPr>
          <w:rFonts w:ascii="Calibri" w:hAnsi="Calibri" w:cs="Calibri"/>
          <w:b/>
        </w:rPr>
        <w:t xml:space="preserve"> κτίρια</w:t>
      </w:r>
      <w:r w:rsidRPr="00177764">
        <w:rPr>
          <w:rFonts w:ascii="Calibri" w:hAnsi="Calibri" w:cs="Calibri"/>
          <w:b/>
        </w:rPr>
        <w:t xml:space="preserve"> του οικιακού τομέα κατά 16% έως το 2030 και κατά 20-22% έως το 2035</w:t>
      </w:r>
      <w:r w:rsidRPr="00177764">
        <w:rPr>
          <w:rFonts w:ascii="Calibri" w:hAnsi="Calibri" w:cs="Calibri"/>
        </w:rPr>
        <w:t xml:space="preserve">. </w:t>
      </w:r>
      <w:r w:rsidRPr="00177764">
        <w:rPr>
          <w:rFonts w:ascii="Calibri" w:hAnsi="Calibri" w:cs="Calibri"/>
          <w:b/>
          <w:bCs/>
          <w:lang w:val="en-GB"/>
        </w:rPr>
        <w:t>O</w:t>
      </w:r>
      <w:r w:rsidRPr="00177764">
        <w:rPr>
          <w:rFonts w:ascii="Calibri" w:hAnsi="Calibri" w:cs="Calibri"/>
          <w:b/>
          <w:bCs/>
        </w:rPr>
        <w:t xml:space="preserve"> ετήσιος ρυθμός ανακαίνισης </w:t>
      </w:r>
      <w:r w:rsidR="005F622D">
        <w:rPr>
          <w:rFonts w:ascii="Calibri" w:hAnsi="Calibri" w:cs="Calibri"/>
          <w:b/>
          <w:bCs/>
        </w:rPr>
        <w:t>κτι</w:t>
      </w:r>
      <w:r w:rsidRPr="00177764">
        <w:rPr>
          <w:rFonts w:ascii="Calibri" w:hAnsi="Calibri" w:cs="Calibri"/>
          <w:b/>
          <w:bCs/>
        </w:rPr>
        <w:t>ρίων κατοικίας την περίοδο 2025-2030 θα ανέλθει σε 68 χιλιάδες ανακαινίσεις.</w:t>
      </w:r>
      <w:r w:rsidRPr="00177764">
        <w:rPr>
          <w:rFonts w:ascii="Calibri" w:hAnsi="Calibri" w:cs="Calibri"/>
        </w:rPr>
        <w:t xml:space="preserve"> </w:t>
      </w:r>
      <w:r w:rsidRPr="00177764">
        <w:rPr>
          <w:rFonts w:ascii="Calibri" w:hAnsi="Calibri" w:cs="Calibri"/>
          <w:b/>
          <w:bCs/>
        </w:rPr>
        <w:t xml:space="preserve">Αντίστοιχα, την περίοδο 2031-2040 ο ετήσιος ρυθμός ανακαίνισης θα μειωθεί σε 64 χιλιάδες </w:t>
      </w:r>
      <w:r w:rsidRPr="00177764">
        <w:rPr>
          <w:rFonts w:ascii="Calibri" w:hAnsi="Calibri" w:cs="Calibri"/>
          <w:b/>
          <w:bCs/>
        </w:rPr>
        <w:lastRenderedPageBreak/>
        <w:t>ανακαινίσεις, ενώ σημαντική αύξηση αναμένεται να επιτευχθεί την περίοδο 2041-2050 στις 83 χιλιάδες με σκοπό την απανθρακοποίηση του οικιακού τομέα.</w:t>
      </w:r>
    </w:p>
    <w:p w14:paraId="071C5BAF" w14:textId="187B0AA8" w:rsidR="00177764" w:rsidRDefault="00177764" w:rsidP="000B73CE">
      <w:pPr>
        <w:spacing w:beforeLines="60" w:before="144" w:afterLines="60" w:after="144" w:line="276" w:lineRule="auto"/>
        <w:rPr>
          <w:rFonts w:ascii="Calibri" w:hAnsi="Calibri" w:cs="Calibri"/>
        </w:rPr>
      </w:pPr>
      <w:r w:rsidRPr="00177764">
        <w:rPr>
          <w:rFonts w:ascii="Calibri" w:hAnsi="Calibri" w:cs="Calibri"/>
        </w:rPr>
        <w:t xml:space="preserve">Η </w:t>
      </w:r>
      <w:r>
        <w:rPr>
          <w:rFonts w:ascii="Calibri" w:hAnsi="Calibri" w:cs="Calibri"/>
        </w:rPr>
        <w:t>Μ</w:t>
      </w:r>
      <w:r w:rsidRPr="00177764">
        <w:rPr>
          <w:rFonts w:ascii="Calibri" w:hAnsi="Calibri" w:cs="Calibri"/>
        </w:rPr>
        <w:t xml:space="preserve">ακροπρόθεσμη </w:t>
      </w:r>
      <w:r>
        <w:rPr>
          <w:rFonts w:ascii="Calibri" w:hAnsi="Calibri" w:cs="Calibri"/>
        </w:rPr>
        <w:t>Σ</w:t>
      </w:r>
      <w:r w:rsidRPr="00177764">
        <w:rPr>
          <w:rFonts w:ascii="Calibri" w:hAnsi="Calibri" w:cs="Calibri"/>
        </w:rPr>
        <w:t xml:space="preserve">τρατηγική </w:t>
      </w:r>
      <w:r>
        <w:rPr>
          <w:rFonts w:ascii="Calibri" w:hAnsi="Calibri" w:cs="Calibri"/>
        </w:rPr>
        <w:t>Α</w:t>
      </w:r>
      <w:r w:rsidRPr="00177764">
        <w:rPr>
          <w:rFonts w:ascii="Calibri" w:hAnsi="Calibri" w:cs="Calibri"/>
        </w:rPr>
        <w:t xml:space="preserve">νακαίνισης του </w:t>
      </w:r>
      <w:r w:rsidR="005F622D">
        <w:rPr>
          <w:rFonts w:ascii="Calibri" w:hAnsi="Calibri" w:cs="Calibri"/>
        </w:rPr>
        <w:t>κτι</w:t>
      </w:r>
      <w:r w:rsidRPr="00177764">
        <w:rPr>
          <w:rFonts w:ascii="Calibri" w:hAnsi="Calibri" w:cs="Calibri"/>
        </w:rPr>
        <w:t xml:space="preserve">ριακού αποθέματος θα αναθεωρηθεί σύμφωνα με τις προβλέψεις της Οδηγίας (ΕΕ) 2024/1275, λαμβάνοντας υπόψη τον αυξημένο στόχο ανακαίνισης του </w:t>
      </w:r>
      <w:r w:rsidR="005F622D">
        <w:rPr>
          <w:rFonts w:ascii="Calibri" w:hAnsi="Calibri" w:cs="Calibri"/>
        </w:rPr>
        <w:t>κτι</w:t>
      </w:r>
      <w:r w:rsidRPr="00177764">
        <w:rPr>
          <w:rFonts w:ascii="Calibri" w:hAnsi="Calibri" w:cs="Calibri"/>
        </w:rPr>
        <w:t xml:space="preserve">ριακού αποθέματος που έχει τεθεί με σκοπό την πλήρη απανθρακοποίηση των </w:t>
      </w:r>
      <w:r w:rsidR="005F622D">
        <w:rPr>
          <w:rFonts w:ascii="Calibri" w:hAnsi="Calibri" w:cs="Calibri"/>
        </w:rPr>
        <w:t>κτι</w:t>
      </w:r>
      <w:r w:rsidRPr="00177764">
        <w:rPr>
          <w:rFonts w:ascii="Calibri" w:hAnsi="Calibri" w:cs="Calibri"/>
        </w:rPr>
        <w:t>ρίων έως το 2050.</w:t>
      </w:r>
    </w:p>
    <w:p w14:paraId="1523135D" w14:textId="0B164A16" w:rsidR="002D49A3" w:rsidRPr="00177764" w:rsidRDefault="002D49A3" w:rsidP="000B73CE">
      <w:pPr>
        <w:autoSpaceDE w:val="0"/>
        <w:autoSpaceDN w:val="0"/>
        <w:adjustRightInd w:val="0"/>
        <w:spacing w:beforeLines="60" w:before="144" w:afterLines="60" w:after="144" w:line="276" w:lineRule="auto"/>
        <w:rPr>
          <w:rFonts w:ascii="Calibri" w:hAnsi="Calibri" w:cs="Calibri"/>
        </w:rPr>
      </w:pPr>
      <w:r w:rsidRPr="00177764">
        <w:rPr>
          <w:rFonts w:ascii="Calibri" w:hAnsi="Calibri" w:cs="Calibri"/>
        </w:rPr>
        <w:t>Η αύξηση της μέσης ετήσιας ελάχιστης θερμοκρασίας</w:t>
      </w:r>
      <w:r w:rsidRPr="00177764">
        <w:rPr>
          <w:rFonts w:ascii="Calibri" w:hAnsi="Calibri" w:cs="Calibri"/>
          <w:vertAlign w:val="superscript"/>
        </w:rPr>
        <w:t xml:space="preserve"> </w:t>
      </w:r>
      <w:r w:rsidRPr="00177764">
        <w:rPr>
          <w:rFonts w:ascii="Calibri" w:hAnsi="Calibri" w:cs="Calibri"/>
        </w:rPr>
        <w:t>και της μέσης ετήσιας μέγιστης θερμοκρασίας</w:t>
      </w:r>
      <w:r w:rsidRPr="00177764">
        <w:rPr>
          <w:rFonts w:ascii="Calibri" w:hAnsi="Calibri" w:cs="Calibri"/>
          <w:vertAlign w:val="superscript"/>
        </w:rPr>
        <w:t xml:space="preserve"> </w:t>
      </w:r>
      <w:r w:rsidRPr="00177764">
        <w:rPr>
          <w:rFonts w:ascii="Calibri" w:hAnsi="Calibri" w:cs="Calibri"/>
        </w:rPr>
        <w:t xml:space="preserve">αναμένεται να μειώσουν τις ενεργειακές ανάγκες για θέρμανση των </w:t>
      </w:r>
      <w:r w:rsidR="005F622D">
        <w:rPr>
          <w:rFonts w:ascii="Calibri" w:hAnsi="Calibri" w:cs="Calibri"/>
        </w:rPr>
        <w:t>κτι</w:t>
      </w:r>
      <w:r w:rsidRPr="00177764">
        <w:rPr>
          <w:rFonts w:ascii="Calibri" w:hAnsi="Calibri" w:cs="Calibri"/>
        </w:rPr>
        <w:t>ρίων κατά τη χειμερινή περίοδο και να αυξήσουν τις ανάγκες για ψύξη κατά τη θερινή περίοδο. Σύμφωνα με τις υφιστάμενες μελέτες, η προβλεπόμενη μείωση στις ετήσιες ανάγκες θέρμανσης λόγω κλιματικής αλλαγής αναμένεται να υπερκεράσει την αύξηση στις ετήσιες ανάγκες ψύξης, συμβάλλοντας τελικώς στη μείωση της συνολικής ετήσιας ζήτησης για ενέργεια από τις κατοικίες</w:t>
      </w:r>
      <w:r w:rsidRPr="00177764">
        <w:rPr>
          <w:rFonts w:ascii="Calibri" w:hAnsi="Calibri" w:cs="Calibri"/>
          <w:vertAlign w:val="superscript"/>
        </w:rPr>
        <w:footnoteReference w:id="12"/>
      </w:r>
      <w:r w:rsidRPr="00177764">
        <w:rPr>
          <w:rFonts w:ascii="Calibri" w:hAnsi="Calibri" w:cs="Calibri"/>
        </w:rPr>
        <w:t xml:space="preserve">. Ως εκ τούτου η κλιματική αλλαγή </w:t>
      </w:r>
      <w:r>
        <w:rPr>
          <w:rFonts w:ascii="Calibri" w:hAnsi="Calibri" w:cs="Calibri"/>
        </w:rPr>
        <w:t>α</w:t>
      </w:r>
      <w:r w:rsidRPr="00177764">
        <w:rPr>
          <w:rFonts w:ascii="Calibri" w:hAnsi="Calibri" w:cs="Calibri"/>
        </w:rPr>
        <w:t xml:space="preserve">ναμένεται να επιδεινώσει τις συνθήκες θερμικής άνεσης στο εσωτερικό των </w:t>
      </w:r>
      <w:r w:rsidR="005F622D">
        <w:rPr>
          <w:rFonts w:ascii="Calibri" w:hAnsi="Calibri" w:cs="Calibri"/>
        </w:rPr>
        <w:t>κτι</w:t>
      </w:r>
      <w:r w:rsidRPr="00177764">
        <w:rPr>
          <w:rFonts w:ascii="Calibri" w:hAnsi="Calibri" w:cs="Calibri"/>
        </w:rPr>
        <w:t xml:space="preserve">ρίων κατά τη διάρκεια της θερινής περιόδου και να επηρεάσει την αποτελεσματικότητα του υφιστάμενου Κανονισμού για την Ενεργειακή Απόδοση των </w:t>
      </w:r>
      <w:r w:rsidR="005F622D">
        <w:rPr>
          <w:rFonts w:ascii="Calibri" w:hAnsi="Calibri" w:cs="Calibri"/>
        </w:rPr>
        <w:t>Κτι</w:t>
      </w:r>
      <w:r w:rsidRPr="00177764">
        <w:rPr>
          <w:rFonts w:ascii="Calibri" w:hAnsi="Calibri" w:cs="Calibri"/>
        </w:rPr>
        <w:t xml:space="preserve">ρίων (ΚΕΝΑΚ) και τις υφιστάμενες πολιτικές για την αντιμετώπιση της ενεργειακής ένδειας. </w:t>
      </w:r>
    </w:p>
    <w:p w14:paraId="059E4CC2" w14:textId="29970FD0" w:rsidR="002D49A3" w:rsidRPr="00177764" w:rsidRDefault="002D49A3" w:rsidP="000B73CE">
      <w:pPr>
        <w:spacing w:beforeLines="60" w:before="144" w:afterLines="60" w:after="144" w:line="276" w:lineRule="auto"/>
        <w:rPr>
          <w:rFonts w:ascii="Calibri" w:hAnsi="Calibri" w:cs="Calibri"/>
        </w:rPr>
      </w:pPr>
      <w:r w:rsidRPr="00177764">
        <w:rPr>
          <w:rFonts w:ascii="Calibri" w:hAnsi="Calibri" w:cs="Calibri"/>
        </w:rPr>
        <w:t xml:space="preserve">Σε κάθε περίπτωση ο </w:t>
      </w:r>
      <w:r w:rsidRPr="00177764">
        <w:rPr>
          <w:rFonts w:ascii="Calibri" w:hAnsi="Calibri" w:cs="Calibri"/>
          <w:b/>
          <w:bCs/>
        </w:rPr>
        <w:t xml:space="preserve">εκμηδενισμός του ανθρακικού αποτυπώματος του </w:t>
      </w:r>
      <w:r w:rsidR="005F622D">
        <w:rPr>
          <w:rFonts w:ascii="Calibri" w:hAnsi="Calibri" w:cs="Calibri"/>
          <w:b/>
          <w:bCs/>
        </w:rPr>
        <w:t>κτι</w:t>
      </w:r>
      <w:r w:rsidRPr="00177764">
        <w:rPr>
          <w:rFonts w:ascii="Calibri" w:hAnsi="Calibri" w:cs="Calibri"/>
          <w:b/>
          <w:bCs/>
        </w:rPr>
        <w:t>ριακού αποθέματος</w:t>
      </w:r>
      <w:r w:rsidRPr="00177764">
        <w:rPr>
          <w:rFonts w:ascii="Calibri" w:hAnsi="Calibri" w:cs="Calibri"/>
        </w:rPr>
        <w:t xml:space="preserve"> έως το 2050 αποτελεί έναν από τους βασικότερους ενεργειακούς και κλιματικούς στόχους. Η </w:t>
      </w:r>
      <w:r w:rsidRPr="00177764">
        <w:rPr>
          <w:rFonts w:ascii="Calibri" w:hAnsi="Calibri" w:cs="Calibri"/>
          <w:b/>
          <w:bCs/>
        </w:rPr>
        <w:t>προώθηση αποδοτικών συστημάτων θέρμανσης και ψύξης</w:t>
      </w:r>
      <w:r w:rsidRPr="00177764">
        <w:rPr>
          <w:rFonts w:ascii="Calibri" w:hAnsi="Calibri" w:cs="Calibri"/>
        </w:rPr>
        <w:t xml:space="preserve"> αποτελεί βασική πολιτική προτεραιότητα για την επίτευξη του συγκεκριμένου στόχου σε συνδυασμό με την αναβάθμιση του </w:t>
      </w:r>
      <w:r w:rsidR="005F622D">
        <w:rPr>
          <w:rFonts w:ascii="Calibri" w:hAnsi="Calibri" w:cs="Calibri"/>
        </w:rPr>
        <w:t>κτι</w:t>
      </w:r>
      <w:r w:rsidRPr="00177764">
        <w:rPr>
          <w:rFonts w:ascii="Calibri" w:hAnsi="Calibri" w:cs="Calibri"/>
        </w:rPr>
        <w:t>ριακού κελύφους.</w:t>
      </w:r>
    </w:p>
    <w:p w14:paraId="24F34FD2" w14:textId="77777777" w:rsidR="002D49A3" w:rsidRPr="00177764" w:rsidRDefault="002D49A3" w:rsidP="000B73CE">
      <w:pPr>
        <w:spacing w:beforeLines="60" w:before="144" w:afterLines="60" w:after="144" w:line="276" w:lineRule="auto"/>
        <w:rPr>
          <w:rFonts w:ascii="Calibri" w:hAnsi="Calibri" w:cs="Calibri"/>
        </w:rPr>
      </w:pPr>
      <w:r w:rsidRPr="00177764">
        <w:rPr>
          <w:rFonts w:ascii="Calibri" w:hAnsi="Calibri" w:cs="Calibri"/>
        </w:rPr>
        <w:t xml:space="preserve">Παράλληλα, η προώθηση των τεχνολογιών ΑΠΕ θα συμβάλλει στην αύξηση της συμμετοχής των ΑΠΕ στην τελική κατανάλωση διευκολύνοντας τον </w:t>
      </w:r>
      <w:r w:rsidRPr="00177764">
        <w:rPr>
          <w:rFonts w:ascii="Calibri" w:hAnsi="Calibri" w:cs="Calibri"/>
          <w:b/>
          <w:bCs/>
        </w:rPr>
        <w:t>εξηλεκτρισμό και τη σύζευξη των τομέων τελικής κατανάλωσης</w:t>
      </w:r>
      <w:r w:rsidRPr="00177764">
        <w:rPr>
          <w:rFonts w:ascii="Calibri" w:hAnsi="Calibri" w:cs="Calibri"/>
        </w:rPr>
        <w:t xml:space="preserve"> που εξακολουθούν να αποτελούν στόχους του παρόντος ΕΣΕΚ.</w:t>
      </w:r>
    </w:p>
    <w:p w14:paraId="2549FE9C" w14:textId="5E1080EC" w:rsidR="002D49A3" w:rsidRPr="00177764" w:rsidRDefault="002D49A3" w:rsidP="000B73CE">
      <w:pPr>
        <w:spacing w:beforeLines="60" w:before="144" w:afterLines="60" w:after="144" w:line="276" w:lineRule="auto"/>
        <w:rPr>
          <w:rFonts w:ascii="Calibri" w:hAnsi="Calibri" w:cs="Calibri"/>
        </w:rPr>
      </w:pPr>
      <w:r w:rsidRPr="00177764">
        <w:rPr>
          <w:rFonts w:ascii="Calibri" w:hAnsi="Calibri" w:cs="Calibri"/>
        </w:rPr>
        <w:t xml:space="preserve">Τέλος, προτεραιότητα θα δοθεί στη </w:t>
      </w:r>
      <w:r w:rsidRPr="00177764">
        <w:rPr>
          <w:rFonts w:ascii="Calibri" w:hAnsi="Calibri" w:cs="Calibri"/>
          <w:b/>
          <w:bCs/>
        </w:rPr>
        <w:t xml:space="preserve">σταδιακή απόσυρση των λεβήτων που λειτουργούν με ορυκτά </w:t>
      </w:r>
      <w:r w:rsidRPr="000B73CE">
        <w:rPr>
          <w:rFonts w:ascii="Calibri" w:hAnsi="Calibri" w:cs="Calibri"/>
        </w:rPr>
        <w:t>καύσιμα</w:t>
      </w:r>
      <w:r w:rsidRPr="00177764">
        <w:rPr>
          <w:rFonts w:ascii="Calibri" w:hAnsi="Calibri" w:cs="Calibri"/>
        </w:rPr>
        <w:t xml:space="preserve"> έως το 2040 και στην αύξηση της συνεισφοράς των </w:t>
      </w:r>
      <w:r w:rsidR="005F622D">
        <w:rPr>
          <w:rFonts w:ascii="Calibri" w:hAnsi="Calibri" w:cs="Calibri"/>
        </w:rPr>
        <w:t>κτι</w:t>
      </w:r>
      <w:r w:rsidRPr="00177764">
        <w:rPr>
          <w:rFonts w:ascii="Calibri" w:hAnsi="Calibri" w:cs="Calibri"/>
        </w:rPr>
        <w:t>ρίων στην ευρεία εγκατάσταση υποδομών φόρτισης ηλεκτρικών οχημάτων σύμφωνα με τις επιταγές της Οδηγίας (ΕΕ) 2024/1275.</w:t>
      </w:r>
    </w:p>
    <w:p w14:paraId="7EE91E9D" w14:textId="1E41F01F" w:rsidR="002D49A3" w:rsidRPr="00177764" w:rsidRDefault="002D49A3" w:rsidP="000B73CE">
      <w:pPr>
        <w:spacing w:beforeLines="60" w:before="144" w:afterLines="60" w:after="144" w:line="276" w:lineRule="auto"/>
        <w:rPr>
          <w:rFonts w:ascii="Calibri" w:hAnsi="Calibri" w:cs="Calibri"/>
        </w:rPr>
      </w:pPr>
      <w:r w:rsidRPr="00177764">
        <w:rPr>
          <w:rFonts w:ascii="Calibri" w:hAnsi="Calibri" w:cs="Calibri"/>
        </w:rPr>
        <w:t>Η προτεραιοποίηση των ευάλωτων νοικοκυριών/επιχειρήσεων στα προγράμματα ενεργειακής αναβάθμισης και τα προβλεπόμενα μέτρα για την αντιμετώπιση της ενεργειακής ένδειας αναμένεται να συμβάλουν στην αντιμετώπιση των επιπτώσεων της κλιματικής αλλαγής στο κόστος των ενεργειακών αναγκών και στην υγεία των ενοίκων των κατοικιών χαμηλών συνθηκών θερμικής άνεσης. Ωστόσο, θα απαιτηθεί και η κατάλληλη προσαρμογή των σχετικών πολιτικών και μέτρων, όπως για παράδειγμα η δημιουργία ειδικών προγραμμάτων για την αντιμετώπιση του αυξημένου κόστους ψύξης, η κατά προτεραιότητα ενεργειακή αναβάθμιση κατοικιών ευάλωτων ομάδων εντός αστικών περιοχών με έντονα τοπικά φαινόμενα αστικής θερμικής νησίδας κ.λπ..</w:t>
      </w:r>
    </w:p>
    <w:p w14:paraId="202D5FD6" w14:textId="77777777" w:rsidR="002D49A3" w:rsidRPr="00177764" w:rsidRDefault="002D49A3" w:rsidP="000B73CE">
      <w:pPr>
        <w:spacing w:beforeLines="60" w:before="144" w:afterLines="60" w:after="144" w:line="276" w:lineRule="auto"/>
        <w:rPr>
          <w:rFonts w:ascii="Calibri" w:hAnsi="Calibri" w:cs="Calibri"/>
          <w:color w:val="FF0000"/>
        </w:rPr>
      </w:pPr>
      <w:r w:rsidRPr="00177764">
        <w:rPr>
          <w:rFonts w:ascii="Calibri" w:hAnsi="Calibri" w:cs="Calibri"/>
        </w:rPr>
        <w:t xml:space="preserve">Βάσει των ανωτέρω και με στόχο την περαιτέρω ενδυνάμωση της διάστασης της προσαρμογής στην κλιματική αλλαγή στις πολιτικές και μέτρα για τη βελτίωση της ενεργειακής απόδοσης προβλέπεται: </w:t>
      </w:r>
    </w:p>
    <w:p w14:paraId="07C25290" w14:textId="27FE912E" w:rsidR="002D49A3" w:rsidRPr="00177764" w:rsidRDefault="002D49A3" w:rsidP="00FF6F1B">
      <w:pPr>
        <w:pStyle w:val="a6"/>
        <w:numPr>
          <w:ilvl w:val="0"/>
          <w:numId w:val="30"/>
        </w:numPr>
        <w:spacing w:beforeLines="60" w:before="144" w:afterLines="60" w:after="144" w:line="276" w:lineRule="auto"/>
        <w:rPr>
          <w:rFonts w:ascii="Calibri" w:hAnsi="Calibri" w:cs="Calibri"/>
        </w:rPr>
      </w:pPr>
      <w:r w:rsidRPr="00177764">
        <w:rPr>
          <w:rFonts w:ascii="Calibri" w:hAnsi="Calibri" w:cs="Calibri"/>
        </w:rPr>
        <w:lastRenderedPageBreak/>
        <w:t xml:space="preserve">Ταχεία εναρμόνιση με την Οδηγία (ΕΕ) 2024/1275 για την ενεργειακή απόδοση των </w:t>
      </w:r>
      <w:r w:rsidR="005F622D">
        <w:rPr>
          <w:rFonts w:ascii="Calibri" w:hAnsi="Calibri" w:cs="Calibri"/>
        </w:rPr>
        <w:t>κτι</w:t>
      </w:r>
      <w:r w:rsidRPr="00177764">
        <w:rPr>
          <w:rFonts w:ascii="Calibri" w:hAnsi="Calibri" w:cs="Calibri"/>
        </w:rPr>
        <w:t xml:space="preserve">ρίων, δίνοντας έμφαση στην προσαρμογή στην κλιματική αλλαγή του </w:t>
      </w:r>
      <w:r w:rsidR="005F622D">
        <w:rPr>
          <w:rFonts w:ascii="Calibri" w:hAnsi="Calibri" w:cs="Calibri"/>
        </w:rPr>
        <w:t>κτι</w:t>
      </w:r>
      <w:r w:rsidRPr="00177764">
        <w:rPr>
          <w:rFonts w:ascii="Calibri" w:hAnsi="Calibri" w:cs="Calibri"/>
        </w:rPr>
        <w:t>ριακού αποθέματος.</w:t>
      </w:r>
    </w:p>
    <w:p w14:paraId="44E60C2B" w14:textId="6183CA8A" w:rsidR="002D49A3" w:rsidRPr="00177764" w:rsidRDefault="002D49A3" w:rsidP="00FF6F1B">
      <w:pPr>
        <w:pStyle w:val="a6"/>
        <w:numPr>
          <w:ilvl w:val="0"/>
          <w:numId w:val="30"/>
        </w:numPr>
        <w:spacing w:beforeLines="60" w:before="144" w:afterLines="60" w:after="144" w:line="276" w:lineRule="auto"/>
        <w:rPr>
          <w:rFonts w:ascii="Calibri" w:hAnsi="Calibri" w:cs="Calibri"/>
        </w:rPr>
      </w:pPr>
      <w:r w:rsidRPr="00177764">
        <w:rPr>
          <w:rFonts w:ascii="Calibri" w:hAnsi="Calibri" w:cs="Calibri"/>
        </w:rPr>
        <w:t xml:space="preserve">Αναθεώρηση </w:t>
      </w:r>
      <w:r w:rsidR="005F622D">
        <w:rPr>
          <w:rFonts w:ascii="Calibri" w:hAnsi="Calibri" w:cs="Calibri"/>
        </w:rPr>
        <w:t>Κτι</w:t>
      </w:r>
      <w:r w:rsidRPr="00177764">
        <w:rPr>
          <w:rFonts w:ascii="Calibri" w:hAnsi="Calibri" w:cs="Calibri"/>
        </w:rPr>
        <w:t>ριοδομικού Κανονισμού και σύνταξη σχετικών προδιαγραφών με σκοπό την ενσωμάτωση περισσότερων πράσινων δομικών στοιχείων (π.χ. πράσινες στέγες), παθητικών βιοκλιματικών συστημάτων θέρμανσης/ψύξης και συστημάτων θέρμανσης/ψύξης με χρήση ΑΠΕ.</w:t>
      </w:r>
    </w:p>
    <w:p w14:paraId="486DADC1" w14:textId="77777777" w:rsidR="002D49A3" w:rsidRPr="00177764" w:rsidRDefault="002D49A3" w:rsidP="00FF6F1B">
      <w:pPr>
        <w:pStyle w:val="a6"/>
        <w:numPr>
          <w:ilvl w:val="0"/>
          <w:numId w:val="30"/>
        </w:numPr>
        <w:spacing w:beforeLines="60" w:before="144" w:afterLines="60" w:after="144" w:line="276" w:lineRule="auto"/>
        <w:rPr>
          <w:rFonts w:ascii="Calibri" w:hAnsi="Calibri" w:cs="Calibri"/>
        </w:rPr>
      </w:pPr>
      <w:r w:rsidRPr="00177764">
        <w:rPr>
          <w:rFonts w:ascii="Calibri" w:hAnsi="Calibri" w:cs="Calibri"/>
        </w:rPr>
        <w:t>Ενσωμάτωση κατάλληλων κριτηρίων στα προγράμματα αντικατάστασης ηλεκτρικών συσκευών, για την υποστήριξη των πολιτικών μείωσης των φθοριούχων αεριών στον εξοπλισμό ψύξης και τις αντλίες θερμότητας και προώθηση συστημάτων ψύξης/θέρμανσης με χρήση ΑΠΕ.</w:t>
      </w:r>
    </w:p>
    <w:p w14:paraId="32AFA0AD" w14:textId="033F448C" w:rsidR="002D49A3" w:rsidRPr="00177764" w:rsidRDefault="002D49A3" w:rsidP="00FF6F1B">
      <w:pPr>
        <w:pStyle w:val="a6"/>
        <w:numPr>
          <w:ilvl w:val="0"/>
          <w:numId w:val="30"/>
        </w:numPr>
        <w:spacing w:beforeLines="60" w:before="144" w:afterLines="60" w:after="144" w:line="276" w:lineRule="auto"/>
        <w:rPr>
          <w:rFonts w:ascii="Calibri" w:hAnsi="Calibri" w:cs="Calibri"/>
        </w:rPr>
      </w:pPr>
      <w:r w:rsidRPr="00177764">
        <w:rPr>
          <w:rFonts w:ascii="Calibri" w:hAnsi="Calibri" w:cs="Calibri"/>
        </w:rPr>
        <w:t xml:space="preserve">Ενίσχυση της διάστασης της προσαρμογής στα προγράμματα ενεργειακής αναβάθμισης </w:t>
      </w:r>
      <w:r w:rsidR="005F622D">
        <w:rPr>
          <w:rFonts w:ascii="Calibri" w:hAnsi="Calibri" w:cs="Calibri"/>
        </w:rPr>
        <w:t>κτι</w:t>
      </w:r>
      <w:r w:rsidRPr="00177764">
        <w:rPr>
          <w:rFonts w:ascii="Calibri" w:hAnsi="Calibri" w:cs="Calibri"/>
        </w:rPr>
        <w:t>ρίων και ενσωμάτωση κατάλληλων κριτηρίων για την κατά προτεραιότητα υποστήριξη των ευάλωτων νοικοκυριών, συμπεριλαμβανομένων των πολιτών με αναπηρία, χρόνιες παθήσεις και τις οικογένειές τους, εντός «θερμικά επιβαρυμένων» περιοχών.</w:t>
      </w:r>
      <w:r w:rsidRPr="000B73CE">
        <w:rPr>
          <w:rFonts w:ascii="Calibri" w:hAnsi="Calibri" w:cs="Calibri"/>
          <w:vertAlign w:val="superscript"/>
        </w:rPr>
        <w:footnoteReference w:id="13"/>
      </w:r>
    </w:p>
    <w:p w14:paraId="16B3E557" w14:textId="7158AAA6" w:rsidR="002D49A3" w:rsidRPr="00177764" w:rsidRDefault="002D49A3" w:rsidP="00FF6F1B">
      <w:pPr>
        <w:pStyle w:val="a6"/>
        <w:numPr>
          <w:ilvl w:val="0"/>
          <w:numId w:val="30"/>
        </w:numPr>
        <w:spacing w:beforeLines="60" w:before="144" w:afterLines="60" w:after="144" w:line="276" w:lineRule="auto"/>
        <w:rPr>
          <w:rFonts w:ascii="Calibri" w:hAnsi="Calibri" w:cs="Calibri"/>
        </w:rPr>
      </w:pPr>
      <w:r w:rsidRPr="00177764">
        <w:rPr>
          <w:rFonts w:ascii="Calibri" w:hAnsi="Calibri" w:cs="Calibri"/>
        </w:rPr>
        <w:t xml:space="preserve">Ενίσχυση της διάστασης της προσαρμογής στα προγράμματα ενεργειακής αναβάθμισης των δημόσιων </w:t>
      </w:r>
      <w:r w:rsidR="005F622D">
        <w:rPr>
          <w:rFonts w:ascii="Calibri" w:hAnsi="Calibri" w:cs="Calibri"/>
        </w:rPr>
        <w:t>κτι</w:t>
      </w:r>
      <w:r w:rsidRPr="00177764">
        <w:rPr>
          <w:rFonts w:ascii="Calibri" w:hAnsi="Calibri" w:cs="Calibri"/>
        </w:rPr>
        <w:t xml:space="preserve">ρίων και </w:t>
      </w:r>
      <w:r w:rsidR="00415B34">
        <w:rPr>
          <w:rFonts w:ascii="Calibri" w:hAnsi="Calibri" w:cs="Calibri"/>
        </w:rPr>
        <w:t xml:space="preserve"> </w:t>
      </w:r>
      <w:r w:rsidRPr="00177764">
        <w:rPr>
          <w:rFonts w:ascii="Calibri" w:hAnsi="Calibri" w:cs="Calibri"/>
        </w:rPr>
        <w:t xml:space="preserve">προτεραιοποίηση </w:t>
      </w:r>
      <w:r w:rsidR="005F622D">
        <w:rPr>
          <w:rFonts w:ascii="Calibri" w:hAnsi="Calibri" w:cs="Calibri"/>
        </w:rPr>
        <w:t>κτι</w:t>
      </w:r>
      <w:r w:rsidR="000B73CE" w:rsidRPr="00177764">
        <w:rPr>
          <w:rFonts w:ascii="Calibri" w:hAnsi="Calibri" w:cs="Calibri"/>
        </w:rPr>
        <w:t>ρίων</w:t>
      </w:r>
      <w:r w:rsidRPr="00177764">
        <w:rPr>
          <w:rFonts w:ascii="Calibri" w:hAnsi="Calibri" w:cs="Calibri"/>
        </w:rPr>
        <w:t xml:space="preserve"> που χρησιμοποιούνται από κλιματικά ευάλωτους πληθυσμούς όπως τα νοσοκομεία, μονάδες φροντίδας ηλικιωμένων, και τα σχολεία.</w:t>
      </w:r>
    </w:p>
    <w:p w14:paraId="0E7201F1" w14:textId="77777777" w:rsidR="002D49A3" w:rsidRPr="00177764" w:rsidRDefault="002D49A3" w:rsidP="00FF6F1B">
      <w:pPr>
        <w:pStyle w:val="a6"/>
        <w:numPr>
          <w:ilvl w:val="0"/>
          <w:numId w:val="30"/>
        </w:numPr>
        <w:spacing w:beforeLines="60" w:before="144" w:afterLines="60" w:after="144" w:line="276" w:lineRule="auto"/>
        <w:rPr>
          <w:rFonts w:ascii="Calibri" w:hAnsi="Calibri" w:cs="Calibri"/>
        </w:rPr>
      </w:pPr>
      <w:r w:rsidRPr="00177764">
        <w:rPr>
          <w:rFonts w:ascii="Calibri" w:hAnsi="Calibri" w:cs="Calibri"/>
        </w:rPr>
        <w:t>Ανάπτυξη ειδικών μέτρων και προγραμμάτων για την αντιμετώπιση των αυξημένων αναγκών ψύξης των ευάλωτων ομάδων, συμπεριλαμβανομένων των πολιτών με αναπηρία, χρόνιες παθήσεις και τις οικογένειές τους.</w:t>
      </w:r>
    </w:p>
    <w:p w14:paraId="3FA649E4" w14:textId="77777777" w:rsidR="0043278B" w:rsidRPr="00562935" w:rsidRDefault="0043278B" w:rsidP="000B73CE">
      <w:pPr>
        <w:spacing w:before="60" w:after="60" w:line="276" w:lineRule="auto"/>
        <w:rPr>
          <w:rFonts w:ascii="Calibri" w:hAnsi="Calibri" w:cs="Calibri"/>
        </w:rPr>
      </w:pPr>
    </w:p>
    <w:p w14:paraId="7990DFB5" w14:textId="77777777" w:rsidR="003555B3" w:rsidRPr="00232E60" w:rsidRDefault="003555B3">
      <w:pPr>
        <w:pStyle w:val="1"/>
        <w:numPr>
          <w:ilvl w:val="1"/>
          <w:numId w:val="1"/>
        </w:numPr>
        <w:spacing w:before="0" w:after="120" w:line="360" w:lineRule="auto"/>
        <w:rPr>
          <w:rFonts w:ascii="Calibri" w:hAnsi="Calibri" w:cs="Calibri"/>
          <w:b/>
          <w:bCs/>
          <w:sz w:val="24"/>
          <w:szCs w:val="24"/>
        </w:rPr>
      </w:pPr>
      <w:bookmarkStart w:id="18" w:name="_Toc202800711"/>
      <w:bookmarkStart w:id="19" w:name="_Toc215486292"/>
      <w:r w:rsidRPr="00232E60">
        <w:rPr>
          <w:rFonts w:ascii="Calibri" w:hAnsi="Calibri" w:cs="Calibri"/>
          <w:b/>
          <w:bCs/>
          <w:sz w:val="24"/>
          <w:szCs w:val="24"/>
        </w:rPr>
        <w:t>Επισκόπηση των εφαρμοζόμενων πολιτικών και μέτρων</w:t>
      </w:r>
      <w:bookmarkEnd w:id="18"/>
      <w:bookmarkEnd w:id="19"/>
    </w:p>
    <w:p w14:paraId="7BB518C4" w14:textId="38C59A45" w:rsidR="002A0D8F" w:rsidRDefault="00562935" w:rsidP="00562935">
      <w:pPr>
        <w:spacing w:before="60" w:after="60" w:line="276" w:lineRule="auto"/>
        <w:rPr>
          <w:rFonts w:ascii="Calibri" w:hAnsi="Calibri" w:cs="Calibri"/>
        </w:rPr>
      </w:pPr>
      <w:r w:rsidRPr="00562935">
        <w:rPr>
          <w:rFonts w:ascii="Calibri" w:hAnsi="Calibri" w:cs="Calibri"/>
        </w:rPr>
        <w:t xml:space="preserve">Ήδη έχουν εφαρμοστεί αρκετά προγράμματα ανακαίνισης του </w:t>
      </w:r>
      <w:r w:rsidR="005F622D">
        <w:rPr>
          <w:rFonts w:ascii="Calibri" w:hAnsi="Calibri" w:cs="Calibri"/>
        </w:rPr>
        <w:t>κτι</w:t>
      </w:r>
      <w:r w:rsidRPr="00562935">
        <w:rPr>
          <w:rFonts w:ascii="Calibri" w:hAnsi="Calibri" w:cs="Calibri"/>
        </w:rPr>
        <w:t>ριακού αποθέματος</w:t>
      </w:r>
      <w:r w:rsidR="002A0D8F">
        <w:rPr>
          <w:rFonts w:ascii="Calibri" w:hAnsi="Calibri" w:cs="Calibri"/>
        </w:rPr>
        <w:t xml:space="preserve"> στο πλαίσιο της υλοποίησης της εθνικής Μακροχρόνιας Στρατηγικής Ανακαίνισης, που αφορούν στα παρακάτω:</w:t>
      </w:r>
      <w:r w:rsidRPr="00562935">
        <w:rPr>
          <w:rFonts w:ascii="Calibri" w:hAnsi="Calibri" w:cs="Calibri"/>
        </w:rPr>
        <w:t xml:space="preserve"> </w:t>
      </w:r>
    </w:p>
    <w:p w14:paraId="72509A42" w14:textId="401B09E0"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 xml:space="preserve">Βελτίωση ενεργειακής απόδοσης δημοσίων </w:t>
      </w:r>
      <w:r w:rsidR="005F622D">
        <w:rPr>
          <w:rFonts w:ascii="Calibri" w:hAnsi="Calibri" w:cs="Calibri"/>
        </w:rPr>
        <w:t>κτι</w:t>
      </w:r>
      <w:r w:rsidRPr="002A0D8F">
        <w:rPr>
          <w:rFonts w:ascii="Calibri" w:hAnsi="Calibri" w:cs="Calibri"/>
        </w:rPr>
        <w:t>ρίων και υποδειγματικός ρόλος δημοσίου τομέα</w:t>
      </w:r>
    </w:p>
    <w:p w14:paraId="193AC83F" w14:textId="6059E3A9"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 xml:space="preserve">Στρατηγική ανακαίνισης </w:t>
      </w:r>
      <w:r w:rsidR="005F622D">
        <w:rPr>
          <w:rFonts w:ascii="Calibri" w:hAnsi="Calibri" w:cs="Calibri"/>
        </w:rPr>
        <w:t>κτι</w:t>
      </w:r>
      <w:r w:rsidRPr="002A0D8F">
        <w:rPr>
          <w:rFonts w:ascii="Calibri" w:hAnsi="Calibri" w:cs="Calibri"/>
        </w:rPr>
        <w:t>ριακού αποθέματος οικιακού και τριτογενή τομέα</w:t>
      </w:r>
    </w:p>
    <w:p w14:paraId="7F20CC82" w14:textId="77777777"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Προώθηση συμβάσεων ενεργειακής απόδοσης από ΕΕΥ</w:t>
      </w:r>
    </w:p>
    <w:p w14:paraId="28529D33" w14:textId="77777777"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Προώθηση μηχανισμών αγοράς</w:t>
      </w:r>
    </w:p>
    <w:p w14:paraId="04657EAE" w14:textId="77777777"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Προώθηση καινοτόμων χρηματοδοτικών εργαλείων για μόχλευση ιδιωτικών κεφαλαίων και συμμετοχή χρηματοπιστωτικού τομέα</w:t>
      </w:r>
    </w:p>
    <w:p w14:paraId="44B981D2" w14:textId="66D63459"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 xml:space="preserve">Προώθηση αποδοτικής θέρμανσης και ψύξης </w:t>
      </w:r>
    </w:p>
    <w:p w14:paraId="1BB6405D" w14:textId="42A31B97"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Εκπαίδευση/ενημέρωση επαγγελματιών και καταναλωτών για ενεργειακά αποδοτικό εξοπλισμό και ορθολογική χρήση ενέργειας</w:t>
      </w:r>
    </w:p>
    <w:p w14:paraId="39CFF8EA" w14:textId="066640DB" w:rsidR="002A0D8F" w:rsidRPr="002A0D8F" w:rsidRDefault="002A0D8F" w:rsidP="00FF6F1B">
      <w:pPr>
        <w:pStyle w:val="a6"/>
        <w:numPr>
          <w:ilvl w:val="0"/>
          <w:numId w:val="30"/>
        </w:numPr>
        <w:spacing w:beforeLines="60" w:before="144" w:afterLines="60" w:after="144" w:line="276" w:lineRule="auto"/>
        <w:rPr>
          <w:rFonts w:ascii="Calibri" w:hAnsi="Calibri" w:cs="Calibri"/>
        </w:rPr>
      </w:pPr>
      <w:r w:rsidRPr="002A0D8F">
        <w:rPr>
          <w:rFonts w:ascii="Calibri" w:hAnsi="Calibri" w:cs="Calibri"/>
        </w:rPr>
        <w:t>Αντιμετώπιση ενεργειακής ένδειας</w:t>
      </w:r>
    </w:p>
    <w:p w14:paraId="41024A12" w14:textId="2419661B" w:rsidR="00562935" w:rsidRPr="00562935" w:rsidRDefault="00562935" w:rsidP="00562935">
      <w:pPr>
        <w:spacing w:before="60" w:after="60" w:line="276" w:lineRule="auto"/>
        <w:rPr>
          <w:rFonts w:ascii="Calibri" w:hAnsi="Calibri" w:cs="Calibri"/>
        </w:rPr>
      </w:pPr>
      <w:r w:rsidRPr="00562935">
        <w:rPr>
          <w:rFonts w:ascii="Calibri" w:hAnsi="Calibri" w:cs="Calibri"/>
        </w:rPr>
        <w:t xml:space="preserve">Στον </w:t>
      </w:r>
      <w:r w:rsidRPr="000B73CE">
        <w:rPr>
          <w:rFonts w:ascii="Calibri" w:hAnsi="Calibri" w:cs="Calibri"/>
          <w:b/>
          <w:bCs/>
        </w:rPr>
        <w:t>τομέα των κατοικιών</w:t>
      </w:r>
      <w:r w:rsidRPr="00562935">
        <w:rPr>
          <w:rFonts w:ascii="Calibri" w:hAnsi="Calibri" w:cs="Calibri"/>
        </w:rPr>
        <w:t xml:space="preserve"> τα προγράμματα ενεργειακής αναβάθμισης συνέβαλαν σε αύξηση κατά 67% στις ενεργειακά αναβαθμισμένες κατοικίες </w:t>
      </w:r>
      <w:r w:rsidR="000A4812">
        <w:rPr>
          <w:rFonts w:ascii="Calibri" w:hAnsi="Calibri" w:cs="Calibri"/>
        </w:rPr>
        <w:t>συγκριτικά με το</w:t>
      </w:r>
      <w:r w:rsidRPr="00562935">
        <w:rPr>
          <w:rFonts w:ascii="Calibri" w:hAnsi="Calibri" w:cs="Calibri"/>
        </w:rPr>
        <w:t xml:space="preserve"> 2019. Ο εγκεκριμένος αριθμός αιτήσεων το 2022 ανέρχεται σε 95.000 κατοικίες και οι ολοκληρωμένες παρεμβάσεις σε</w:t>
      </w:r>
      <w:r w:rsidR="005F622D">
        <w:rPr>
          <w:rFonts w:ascii="Calibri" w:hAnsi="Calibri" w:cs="Calibri"/>
        </w:rPr>
        <w:t xml:space="preserve"> κτίρια</w:t>
      </w:r>
      <w:r w:rsidRPr="00562935">
        <w:rPr>
          <w:rFonts w:ascii="Calibri" w:hAnsi="Calibri" w:cs="Calibri"/>
        </w:rPr>
        <w:t xml:space="preserve"> κατοικιών το 2023 </w:t>
      </w:r>
      <w:r w:rsidRPr="00562935">
        <w:rPr>
          <w:rFonts w:ascii="Calibri" w:hAnsi="Calibri" w:cs="Calibri"/>
        </w:rPr>
        <w:lastRenderedPageBreak/>
        <w:t xml:space="preserve">ανέρχονται σε 86.545. Τα προγράμματα για ανακαίνιση κατοικιών τη διετία 2020-2022 παρείχαν τη δυνατότητα κάλυψης παρεμβάσεων βελτίωσης της ενεργειακής απόδοσης για 126.000 ωφελούμενους. Ο συνολικός προϋπολογισμός του προγράμματος με τη μόχλευση μόνο για το 2021 ανέρχεται σε 2 δις ευρώ. Ο αντίστοιχος προϋπολογισμός για το πρόγραμμα </w:t>
      </w:r>
      <w:r w:rsidR="009E4477">
        <w:rPr>
          <w:rFonts w:ascii="Calibri" w:hAnsi="Calibri" w:cs="Calibri"/>
        </w:rPr>
        <w:t>το</w:t>
      </w:r>
      <w:r w:rsidRPr="00562935">
        <w:rPr>
          <w:rFonts w:ascii="Calibri" w:hAnsi="Calibri" w:cs="Calibri"/>
        </w:rPr>
        <w:t xml:space="preserve"> 2023 ανέρχεται σε 973 εκατ. ευρώ.</w:t>
      </w:r>
    </w:p>
    <w:p w14:paraId="0FE06251" w14:textId="0A738C50" w:rsidR="00562935" w:rsidRPr="00562935" w:rsidRDefault="000B73CE" w:rsidP="00562935">
      <w:pPr>
        <w:spacing w:before="60" w:after="60" w:line="276" w:lineRule="auto"/>
        <w:rPr>
          <w:rFonts w:ascii="Calibri" w:hAnsi="Calibri" w:cs="Calibri"/>
        </w:rPr>
      </w:pPr>
      <w:r w:rsidRPr="00E70F94">
        <w:rPr>
          <w:rFonts w:ascii="Calibri" w:hAnsi="Calibri" w:cs="Calibri"/>
        </w:rPr>
        <w:t xml:space="preserve">Για την προώθηση του </w:t>
      </w:r>
      <w:r w:rsidRPr="00E70F94">
        <w:rPr>
          <w:rFonts w:ascii="Calibri" w:hAnsi="Calibri" w:cs="Calibri"/>
          <w:b/>
          <w:bCs/>
        </w:rPr>
        <w:t>υποδειγματικού ρόλου του Δημοσίου</w:t>
      </w:r>
      <w:r w:rsidRPr="00E70F94">
        <w:rPr>
          <w:rFonts w:ascii="Calibri" w:hAnsi="Calibri" w:cs="Calibri"/>
        </w:rPr>
        <w:t xml:space="preserve"> </w:t>
      </w:r>
      <w:r w:rsidR="00562935" w:rsidRPr="00E70F94">
        <w:rPr>
          <w:rFonts w:ascii="Calibri" w:hAnsi="Calibri" w:cs="Calibri"/>
        </w:rPr>
        <w:t xml:space="preserve">υλοποιείται το πρόγραμμα ΗΛΕΚΤΡΑ, το οποίο αποσκοπεί </w:t>
      </w:r>
      <w:r w:rsidRPr="00E70F94">
        <w:rPr>
          <w:rFonts w:ascii="Calibri" w:hAnsi="Calibri" w:cs="Calibri"/>
        </w:rPr>
        <w:t>σ</w:t>
      </w:r>
      <w:r w:rsidR="00562935" w:rsidRPr="00E70F94">
        <w:rPr>
          <w:rFonts w:ascii="Calibri" w:hAnsi="Calibri" w:cs="Calibri"/>
        </w:rPr>
        <w:t xml:space="preserve">τη βελτίωση της ενεργειακής απόδοσης των </w:t>
      </w:r>
      <w:r w:rsidRPr="00E70F94">
        <w:rPr>
          <w:rFonts w:ascii="Calibri" w:hAnsi="Calibri" w:cs="Calibri"/>
        </w:rPr>
        <w:t xml:space="preserve">δημοσίων </w:t>
      </w:r>
      <w:r w:rsidR="005F622D">
        <w:rPr>
          <w:rFonts w:ascii="Calibri" w:hAnsi="Calibri" w:cs="Calibri"/>
        </w:rPr>
        <w:t>κτι</w:t>
      </w:r>
      <w:r w:rsidR="00562935" w:rsidRPr="00E70F94">
        <w:rPr>
          <w:rFonts w:ascii="Calibri" w:hAnsi="Calibri" w:cs="Calibri"/>
        </w:rPr>
        <w:t xml:space="preserve">ρίων, στην ικανοποίηση του στόχου της ετήσιας ενεργειακής ανακαίνισης ποσοστού 3% της ωφέλιμης επιφάνειας των </w:t>
      </w:r>
      <w:r w:rsidR="005F622D">
        <w:rPr>
          <w:rFonts w:ascii="Calibri" w:hAnsi="Calibri" w:cs="Calibri"/>
        </w:rPr>
        <w:t>κτι</w:t>
      </w:r>
      <w:r w:rsidR="00562935" w:rsidRPr="00E70F94">
        <w:rPr>
          <w:rFonts w:ascii="Calibri" w:hAnsi="Calibri" w:cs="Calibri"/>
        </w:rPr>
        <w:t>ρίων της κεντρικής δημόσιας διοίκησης, καθώς και στην επίτευξη του εθνικού στόχου ενεργειακής απόδοσης. Μέχρι σήμερα έχουν υπαχθεί 86 αιτήσεις με 172</w:t>
      </w:r>
      <w:r w:rsidR="005F622D">
        <w:rPr>
          <w:rFonts w:ascii="Calibri" w:hAnsi="Calibri" w:cs="Calibri"/>
        </w:rPr>
        <w:t xml:space="preserve"> κτίρια</w:t>
      </w:r>
      <w:r w:rsidR="00562935" w:rsidRPr="00E70F94">
        <w:rPr>
          <w:rFonts w:ascii="Calibri" w:hAnsi="Calibri" w:cs="Calibri"/>
        </w:rPr>
        <w:t>, τα οποία έχουν συνολικό προϋπολογισμό χρηματοδότησης ίσο με 165 εκατ. ευρώ. Υπό το πρίσμα αυτό, εφαρμόζεται ήδη το πρόγραμμα για την εξοικονόμηση ενέργειας στο Δημόσιο (ΘΕΡΜΟΣΤΑΤΗΣ) για την παρακολούθηση της κατανάλωσης</w:t>
      </w:r>
      <w:r w:rsidR="00562935" w:rsidRPr="00562935">
        <w:rPr>
          <w:rFonts w:ascii="Calibri" w:hAnsi="Calibri" w:cs="Calibri"/>
        </w:rPr>
        <w:t xml:space="preserve"> ενέργειας των φορέων του Δημοσίου, όπου ορίζεται ετήσιος στόχος επίτευξης εξοικονόμησης.</w:t>
      </w:r>
    </w:p>
    <w:p w14:paraId="2E2885BC" w14:textId="77777777" w:rsidR="00562935" w:rsidRPr="00562935" w:rsidRDefault="00562935" w:rsidP="00562935">
      <w:pPr>
        <w:spacing w:before="60" w:after="60" w:line="276" w:lineRule="auto"/>
        <w:rPr>
          <w:rFonts w:ascii="Calibri" w:hAnsi="Calibri" w:cs="Calibri"/>
        </w:rPr>
      </w:pPr>
      <w:r w:rsidRPr="00562935">
        <w:rPr>
          <w:rFonts w:ascii="Calibri" w:hAnsi="Calibri" w:cs="Calibri"/>
        </w:rPr>
        <w:t xml:space="preserve">Για την </w:t>
      </w:r>
      <w:r w:rsidRPr="000B73CE">
        <w:rPr>
          <w:rFonts w:ascii="Calibri" w:hAnsi="Calibri" w:cs="Calibri"/>
          <w:b/>
          <w:bCs/>
        </w:rPr>
        <w:t>προώθηση συστημάτων ΑΠΕ</w:t>
      </w:r>
      <w:r w:rsidRPr="00562935">
        <w:rPr>
          <w:rFonts w:ascii="Calibri" w:hAnsi="Calibri" w:cs="Calibri"/>
        </w:rPr>
        <w:t>, αναπτύχθηκαν πρωτοβουλίες και υλοποιήθηκαν προγράμματα για την αντικατάσταση των παλαιών και ενεργοβόρων συσκευών με νέες, και ενεργειακά πιο αποδοτικές</w:t>
      </w:r>
      <w:r w:rsidRPr="00562935">
        <w:rPr>
          <w:rFonts w:ascii="Calibri" w:hAnsi="Calibri" w:cs="Calibri"/>
          <w:color w:val="000000"/>
          <w:kern w:val="24"/>
          <w:sz w:val="28"/>
          <w:szCs w:val="28"/>
        </w:rPr>
        <w:t xml:space="preserve"> </w:t>
      </w:r>
      <w:r w:rsidRPr="00562935">
        <w:rPr>
          <w:rFonts w:ascii="Calibri" w:hAnsi="Calibri" w:cs="Calibri"/>
        </w:rPr>
        <w:t xml:space="preserve">με σκοπό τη μετάβαση των νοικοκυριών σε λύσεις πιο οικονομικές, περισσότερο αποδοτικές αλλά και πιο φιλικές προς το περιβάλλον. Αναλυτικότερα, το πρόγραμμα «Ανακυκλώνω Αλλάζω Θερμοσίφωνα»  προϋπολογισμού 100 εκατ. ευρώ, επιδότησε τόσο την αγορά του προϊόντος όσο και την εγκατάσταση </w:t>
      </w:r>
      <w:r w:rsidRPr="002A0D8F">
        <w:rPr>
          <w:rFonts w:ascii="Calibri" w:hAnsi="Calibri" w:cs="Calibri"/>
        </w:rPr>
        <w:t>13.589</w:t>
      </w:r>
      <w:r w:rsidRPr="00562935">
        <w:rPr>
          <w:rFonts w:ascii="Calibri" w:hAnsi="Calibri" w:cs="Calibri"/>
        </w:rPr>
        <w:t xml:space="preserve"> Ηλιακών Θερμοσιφώνων. Αντίστοιχα, το Πρόγραμμα «Ανακυκλώνω - Αλλάζω Συσκευή» προϋπολογισμού 286 εκατ. ευρώ, παρείχε τη δυνατότητα σε 653.772 ωφελούμενους να αντικαταστήσουν ενεργοβόρες συσκευές, όπως είναι κλιματιστικά, ψυγεία και καταψύκτες, επιτυγχάνοντας μείωση στην κατανάλωση ηλεκτρικής ενέργειας κατά τουλάχιστον 43% σε επίπεδο νοικοκυριού.</w:t>
      </w:r>
    </w:p>
    <w:p w14:paraId="639F3BA3" w14:textId="77777777" w:rsidR="00562935" w:rsidRPr="00562935" w:rsidRDefault="00562935" w:rsidP="00562935">
      <w:pPr>
        <w:spacing w:before="60" w:after="60" w:line="276" w:lineRule="auto"/>
        <w:rPr>
          <w:rFonts w:ascii="Calibri" w:hAnsi="Calibri" w:cs="Calibri"/>
        </w:rPr>
      </w:pPr>
      <w:r w:rsidRPr="00562935">
        <w:rPr>
          <w:rFonts w:ascii="Calibri" w:hAnsi="Calibri" w:cs="Calibri"/>
        </w:rPr>
        <w:t xml:space="preserve">Ο σχεδιασμός και υλοποίηση χρηματοδοτικών προγραμμάτων </w:t>
      </w:r>
      <w:r w:rsidRPr="000B73CE">
        <w:rPr>
          <w:rFonts w:ascii="Calibri" w:hAnsi="Calibri" w:cs="Calibri"/>
          <w:b/>
          <w:bCs/>
        </w:rPr>
        <w:t>βελτίωσης της ενεργειακής αποδοτικότητας στις επιχειρήσεις</w:t>
      </w:r>
      <w:r w:rsidRPr="00562935">
        <w:rPr>
          <w:rFonts w:ascii="Calibri" w:hAnsi="Calibri" w:cs="Calibri"/>
        </w:rPr>
        <w:t xml:space="preserve"> έχει δρομολογηθεί σε συνδυασμό με  ήδη θεσμοθετημένα φορολογικά κίνητρα με σκοπό την προώθηση δράσεων εξοικονόμησης. Ενδεικτικά αναφέρεται το πρόγραμμα “Εξοικονομώ - Επιχειρώ”, όπου υπάρχουν αρχικά επιλέξιμες 1.143 επιχειρήσεις.  Παράλληλα,  αποτελεί  συνεχιζόμενο μέτρο  η απόσβεση κόστους συναφούς με την ενεργειακή απόδοση ή την εξοικονόμηση νερού σύμφωνα με τις  διατάξεις του ν. 4172/2013 (Α΄ 167).</w:t>
      </w:r>
    </w:p>
    <w:p w14:paraId="33F61974" w14:textId="125A324F" w:rsidR="001768CA" w:rsidRDefault="001768CA" w:rsidP="00923F38">
      <w:pPr>
        <w:pStyle w:val="aa"/>
        <w:spacing w:before="60" w:after="60" w:line="276" w:lineRule="auto"/>
        <w:jc w:val="both"/>
        <w:rPr>
          <w:rFonts w:ascii="Calibri" w:hAnsi="Calibri" w:cs="Calibri"/>
          <w:sz w:val="24"/>
          <w:szCs w:val="22"/>
        </w:rPr>
      </w:pPr>
      <w:r w:rsidRPr="007104AC">
        <w:rPr>
          <w:rFonts w:ascii="Calibri" w:hAnsi="Calibri" w:cs="Calibri"/>
          <w:b w:val="0"/>
          <w:bCs w:val="0"/>
          <w:szCs w:val="22"/>
        </w:rPr>
        <w:t>Στα</w:t>
      </w:r>
      <w:r w:rsidR="005F622D">
        <w:rPr>
          <w:rFonts w:ascii="Calibri" w:hAnsi="Calibri" w:cs="Calibri"/>
          <w:b w:val="0"/>
          <w:bCs w:val="0"/>
          <w:szCs w:val="22"/>
        </w:rPr>
        <w:t xml:space="preserve"> κτίρια</w:t>
      </w:r>
      <w:r w:rsidRPr="007104AC">
        <w:rPr>
          <w:rFonts w:ascii="Calibri" w:hAnsi="Calibri" w:cs="Calibri"/>
          <w:b w:val="0"/>
          <w:bCs w:val="0"/>
          <w:szCs w:val="22"/>
        </w:rPr>
        <w:t xml:space="preserve"> των κατοικιών που συμμετείχαν σε</w:t>
      </w:r>
      <w:r w:rsidRPr="00757E60">
        <w:rPr>
          <w:rFonts w:ascii="Calibri" w:hAnsi="Calibri" w:cs="Calibri"/>
          <w:szCs w:val="22"/>
        </w:rPr>
        <w:t xml:space="preserve"> </w:t>
      </w:r>
      <w:r w:rsidRPr="007104AC">
        <w:rPr>
          <w:rFonts w:ascii="Calibri" w:hAnsi="Calibri" w:cs="Calibri"/>
          <w:szCs w:val="22"/>
        </w:rPr>
        <w:t>χρηματοδοτικά προγράμματα (Εξοικονόμηση κατ’ οίκον-Ι, Ι, II, IIb, Εξοικονομώ – Αυτονομώ 2020, Εξοικονομώ 2021, Εξοικονομώ-Ανακαινίζω για νέους, Εξοικονομώ 2023)</w:t>
      </w:r>
      <w:r w:rsidRPr="00757E60">
        <w:rPr>
          <w:rFonts w:ascii="Calibri" w:hAnsi="Calibri" w:cs="Calibri"/>
          <w:szCs w:val="22"/>
        </w:rPr>
        <w:t xml:space="preserve"> </w:t>
      </w:r>
      <w:r w:rsidRPr="007104AC">
        <w:rPr>
          <w:rFonts w:ascii="Calibri" w:hAnsi="Calibri" w:cs="Calibri"/>
          <w:b w:val="0"/>
          <w:bCs w:val="0"/>
          <w:szCs w:val="22"/>
        </w:rPr>
        <w:t>παρατηρείται ότι το μεγαλύτερο ποσοστό αυτών μετά τις ενεργειακές παρεμβάσεις κατατάσσεται στην ενεργειακή κατηγορία Γ</w:t>
      </w:r>
      <w:r w:rsidR="00757E60" w:rsidRPr="007104AC">
        <w:rPr>
          <w:rFonts w:ascii="Calibri" w:hAnsi="Calibri" w:cs="Calibri"/>
          <w:b w:val="0"/>
          <w:bCs w:val="0"/>
          <w:szCs w:val="22"/>
        </w:rPr>
        <w:t xml:space="preserve"> έως </w:t>
      </w:r>
      <w:r w:rsidRPr="007104AC">
        <w:rPr>
          <w:rFonts w:ascii="Calibri" w:hAnsi="Calibri" w:cs="Calibri"/>
          <w:b w:val="0"/>
          <w:bCs w:val="0"/>
          <w:szCs w:val="22"/>
        </w:rPr>
        <w:t>Ε, ενώ από το 2021 στην ενεργειακή κατηγορία Β</w:t>
      </w:r>
      <w:r w:rsidR="00757E60" w:rsidRPr="007104AC">
        <w:rPr>
          <w:rFonts w:ascii="Calibri" w:hAnsi="Calibri" w:cs="Calibri"/>
          <w:b w:val="0"/>
          <w:bCs w:val="0"/>
          <w:szCs w:val="22"/>
        </w:rPr>
        <w:t xml:space="preserve"> έως </w:t>
      </w:r>
      <w:r w:rsidRPr="007104AC">
        <w:rPr>
          <w:rFonts w:ascii="Calibri" w:hAnsi="Calibri" w:cs="Calibri"/>
          <w:b w:val="0"/>
          <w:bCs w:val="0"/>
          <w:szCs w:val="22"/>
        </w:rPr>
        <w:t>Α+.</w:t>
      </w:r>
      <w:r w:rsidR="00757E60" w:rsidRPr="007104AC">
        <w:rPr>
          <w:rFonts w:ascii="Calibri" w:hAnsi="Calibri" w:cs="Calibri"/>
          <w:b w:val="0"/>
          <w:bCs w:val="0"/>
        </w:rPr>
        <w:t xml:space="preserve"> </w:t>
      </w:r>
      <w:r w:rsidRPr="007104AC">
        <w:rPr>
          <w:rFonts w:ascii="Calibri" w:hAnsi="Calibri" w:cs="Calibri"/>
          <w:b w:val="0"/>
          <w:bCs w:val="0"/>
        </w:rPr>
        <w:t>Η επιτευχθείσα εξοικονόμηση ενέργειας</w:t>
      </w:r>
      <w:r w:rsidR="00757E60" w:rsidRPr="007104AC">
        <w:rPr>
          <w:rFonts w:ascii="Calibri" w:hAnsi="Calibri" w:cs="Calibri"/>
          <w:b w:val="0"/>
          <w:bCs w:val="0"/>
        </w:rPr>
        <w:t xml:space="preserve"> από τα παραπάνω προγράμματα αποτυπώνεται</w:t>
      </w:r>
      <w:r w:rsidRPr="007104AC">
        <w:rPr>
          <w:rFonts w:ascii="Calibri" w:hAnsi="Calibri" w:cs="Calibri"/>
          <w:b w:val="0"/>
          <w:bCs w:val="0"/>
        </w:rPr>
        <w:t xml:space="preserve"> στον </w:t>
      </w:r>
      <w:r w:rsidR="007104AC" w:rsidRPr="007104AC">
        <w:rPr>
          <w:rFonts w:ascii="Calibri" w:hAnsi="Calibri" w:cs="Calibri"/>
          <w:b w:val="0"/>
          <w:bCs w:val="0"/>
        </w:rPr>
        <w:t>παρακάτω Πίνακα.</w:t>
      </w:r>
      <w:r w:rsidR="007104AC">
        <w:rPr>
          <w:rFonts w:ascii="Calibri" w:hAnsi="Calibri" w:cs="Calibri"/>
          <w:sz w:val="24"/>
          <w:szCs w:val="22"/>
        </w:rPr>
        <w:t xml:space="preserve"> </w:t>
      </w:r>
    </w:p>
    <w:p w14:paraId="319B4813" w14:textId="77777777" w:rsidR="003C4883" w:rsidRDefault="003C4883" w:rsidP="003C4883">
      <w:pPr>
        <w:rPr>
          <w:lang w:eastAsia="el-GR"/>
        </w:rPr>
      </w:pPr>
    </w:p>
    <w:p w14:paraId="36EAEE97" w14:textId="4355B215" w:rsidR="007104AC" w:rsidRPr="00923F38" w:rsidRDefault="007F77E1" w:rsidP="00923F38">
      <w:pPr>
        <w:pStyle w:val="aa"/>
        <w:jc w:val="center"/>
        <w:rPr>
          <w:rFonts w:ascii="Calibri" w:hAnsi="Calibri" w:cs="Calibri"/>
          <w:i/>
          <w:iCs/>
          <w:sz w:val="20"/>
        </w:rPr>
      </w:pPr>
      <w:bookmarkStart w:id="20" w:name="_Ref27669393"/>
      <w:bookmarkStart w:id="21" w:name="_Toc202800779"/>
      <w:bookmarkStart w:id="22" w:name="_Toc215486360"/>
      <w:bookmarkStart w:id="23" w:name="_Toc27993349"/>
      <w:bookmarkStart w:id="24" w:name="_Toc172067075"/>
      <w:r w:rsidRPr="00923F38">
        <w:rPr>
          <w:rFonts w:ascii="Calibri" w:hAnsi="Calibri" w:cs="Calibri"/>
          <w:i/>
          <w:iCs/>
          <w:sz w:val="20"/>
        </w:rPr>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1</w:t>
      </w:r>
      <w:r w:rsidRPr="00923F38">
        <w:rPr>
          <w:rFonts w:ascii="Calibri" w:hAnsi="Calibri" w:cs="Calibri"/>
          <w:i/>
          <w:iCs/>
          <w:sz w:val="20"/>
        </w:rPr>
        <w:fldChar w:fldCharType="end"/>
      </w:r>
      <w:bookmarkEnd w:id="20"/>
      <w:r w:rsidR="00D75531">
        <w:rPr>
          <w:rFonts w:ascii="Calibri" w:hAnsi="Calibri" w:cs="Calibri"/>
          <w:i/>
          <w:iCs/>
          <w:sz w:val="20"/>
        </w:rPr>
        <w:t>.</w:t>
      </w:r>
      <w:r w:rsidR="00D75531" w:rsidRPr="00923F38">
        <w:rPr>
          <w:rFonts w:ascii="Calibri" w:hAnsi="Calibri" w:cs="Calibri"/>
          <w:i/>
          <w:iCs/>
          <w:sz w:val="20"/>
        </w:rPr>
        <w:t xml:space="preserve"> </w:t>
      </w:r>
      <w:r w:rsidR="007104AC" w:rsidRPr="00923F38">
        <w:rPr>
          <w:rFonts w:ascii="Calibri" w:hAnsi="Calibri" w:cs="Calibri"/>
          <w:i/>
          <w:iCs/>
          <w:sz w:val="20"/>
        </w:rPr>
        <w:t>«</w:t>
      </w:r>
      <w:r w:rsidR="00D90E9C">
        <w:rPr>
          <w:rFonts w:ascii="Calibri" w:hAnsi="Calibri" w:cs="Calibri"/>
          <w:i/>
          <w:iCs/>
          <w:sz w:val="20"/>
        </w:rPr>
        <w:t xml:space="preserve"> </w:t>
      </w:r>
      <w:r w:rsidR="00D90E9C" w:rsidRPr="00923F38">
        <w:rPr>
          <w:rFonts w:ascii="Calibri" w:hAnsi="Calibri" w:cs="Calibri"/>
          <w:i/>
          <w:iCs/>
          <w:sz w:val="20"/>
        </w:rPr>
        <w:t>Εξοικονόμηση</w:t>
      </w:r>
      <w:r w:rsidR="007104AC" w:rsidRPr="00923F38">
        <w:rPr>
          <w:rFonts w:ascii="Calibri" w:hAnsi="Calibri" w:cs="Calibri"/>
          <w:i/>
          <w:iCs/>
          <w:sz w:val="20"/>
        </w:rPr>
        <w:t xml:space="preserve"> κατ’ οίκον I, II, IIb, Εξοικονομώ – Αυτονομώ 2020, Εξοικονομώ 2021, Εξοικονομώ-Ανακαινίζω για νέους, Εξοικονομώ 2023»: Πλήθος Π.Ε.Α. και εξοικονόμηση ενέργειας</w:t>
      </w:r>
      <w:bookmarkEnd w:id="21"/>
      <w:bookmarkEnd w:id="22"/>
    </w:p>
    <w:bookmarkEnd w:id="23"/>
    <w:bookmarkEnd w:id="24"/>
    <w:p w14:paraId="6EB57270" w14:textId="0053FA82" w:rsidR="007104AC" w:rsidRPr="007104AC" w:rsidRDefault="001768CA" w:rsidP="007104AC">
      <w:r w:rsidRPr="001768CA">
        <w:rPr>
          <w:noProof/>
        </w:rPr>
        <w:lastRenderedPageBreak/>
        <w:drawing>
          <wp:inline distT="0" distB="0" distL="0" distR="0" wp14:anchorId="595CD42A" wp14:editId="71EEF9BF">
            <wp:extent cx="5943600" cy="2080260"/>
            <wp:effectExtent l="0" t="0" r="0" b="0"/>
            <wp:docPr id="2108054002" name="Picture 1" descr="A screenshot of a spreadshee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8054002" name="Picture 1" descr="A screenshot of a spreadsheet&#10;&#10;AI-generated content may be incorrect."/>
                    <pic:cNvPicPr/>
                  </pic:nvPicPr>
                  <pic:blipFill>
                    <a:blip r:embed="rId12"/>
                    <a:stretch>
                      <a:fillRect/>
                    </a:stretch>
                  </pic:blipFill>
                  <pic:spPr>
                    <a:xfrm>
                      <a:off x="0" y="0"/>
                      <a:ext cx="5943600" cy="2080260"/>
                    </a:xfrm>
                    <a:prstGeom prst="rect">
                      <a:avLst/>
                    </a:prstGeom>
                  </pic:spPr>
                </pic:pic>
              </a:graphicData>
            </a:graphic>
          </wp:inline>
        </w:drawing>
      </w:r>
      <w:r w:rsidR="007104AC" w:rsidRPr="007104AC">
        <w:rPr>
          <w:rFonts w:ascii="Calibri" w:hAnsi="Calibri" w:cs="Calibri"/>
          <w:i/>
          <w:iCs/>
          <w:sz w:val="18"/>
          <w:szCs w:val="18"/>
        </w:rPr>
        <w:t xml:space="preserve">πηγή: Ενεργειακές Επιθεωρήσεις </w:t>
      </w:r>
      <w:r w:rsidR="005F622D">
        <w:rPr>
          <w:rFonts w:ascii="Calibri" w:hAnsi="Calibri" w:cs="Calibri"/>
          <w:i/>
          <w:iCs/>
          <w:sz w:val="18"/>
          <w:szCs w:val="18"/>
        </w:rPr>
        <w:t>Κτι</w:t>
      </w:r>
      <w:r w:rsidR="007104AC" w:rsidRPr="007104AC">
        <w:rPr>
          <w:rFonts w:ascii="Calibri" w:hAnsi="Calibri" w:cs="Calibri"/>
          <w:i/>
          <w:iCs/>
          <w:sz w:val="18"/>
          <w:szCs w:val="18"/>
        </w:rPr>
        <w:t>ρίων, Συστημάτων Θέρμανσης και Συστημάτων Κλιματισμού. Στατιστική Ανάλυση για το 2023 και της χρονικής περιόδου 2011-2023</w:t>
      </w:r>
    </w:p>
    <w:p w14:paraId="5C7B77E4" w14:textId="77777777" w:rsidR="00BD17C9" w:rsidRPr="00923F38" w:rsidRDefault="00BD17C9" w:rsidP="00923F38">
      <w:pPr>
        <w:rPr>
          <w:lang w:eastAsia="el-GR"/>
        </w:rPr>
      </w:pPr>
    </w:p>
    <w:p w14:paraId="7E2BFEED" w14:textId="691D4703" w:rsidR="007104AC" w:rsidRDefault="001768CA" w:rsidP="007104AC">
      <w:pPr>
        <w:pStyle w:val="aa"/>
        <w:spacing w:before="0" w:line="240" w:lineRule="auto"/>
        <w:jc w:val="both"/>
        <w:rPr>
          <w:rFonts w:ascii="Times New Roman" w:hAnsi="Times New Roman"/>
          <w:b w:val="0"/>
          <w:bCs w:val="0"/>
        </w:rPr>
      </w:pPr>
      <w:r w:rsidRPr="007104AC">
        <w:rPr>
          <w:rFonts w:ascii="Calibri" w:hAnsi="Calibri" w:cs="Calibri"/>
          <w:b w:val="0"/>
          <w:bCs w:val="0"/>
        </w:rPr>
        <w:t>Στα</w:t>
      </w:r>
      <w:r w:rsidR="005F622D">
        <w:rPr>
          <w:rFonts w:ascii="Calibri" w:hAnsi="Calibri" w:cs="Calibri"/>
          <w:b w:val="0"/>
          <w:bCs w:val="0"/>
        </w:rPr>
        <w:t xml:space="preserve"> κτίρια</w:t>
      </w:r>
      <w:r w:rsidRPr="007104AC">
        <w:rPr>
          <w:rFonts w:ascii="Calibri" w:hAnsi="Calibri" w:cs="Calibri"/>
          <w:b w:val="0"/>
          <w:bCs w:val="0"/>
        </w:rPr>
        <w:t xml:space="preserve"> που συμμετείχαν στην</w:t>
      </w:r>
      <w:r w:rsidRPr="00757E60">
        <w:rPr>
          <w:rFonts w:ascii="Calibri" w:hAnsi="Calibri" w:cs="Calibri"/>
        </w:rPr>
        <w:t xml:space="preserve"> </w:t>
      </w:r>
      <w:r w:rsidRPr="007104AC">
        <w:rPr>
          <w:rFonts w:ascii="Calibri" w:hAnsi="Calibri" w:cs="Calibri"/>
        </w:rPr>
        <w:t>υλοποίηση ενεργειακών επεμβάσεων κατά την τακτοποίηση αυθαίρετων κατασκευών σύμφωνα με τις διατάξεις του ν.4178/2013</w:t>
      </w:r>
      <w:r w:rsidRPr="007104AC">
        <w:rPr>
          <w:rFonts w:ascii="Calibri" w:hAnsi="Calibri" w:cs="Calibri"/>
          <w:b w:val="0"/>
          <w:bCs w:val="0"/>
        </w:rPr>
        <w:t xml:space="preserve">, παρατηρείται ότι το μεγαλύτερο ποσοστό αυτών μετά τις ενεργειακές </w:t>
      </w:r>
      <w:r w:rsidRPr="007104AC">
        <w:rPr>
          <w:rFonts w:ascii="Calibri" w:hAnsi="Calibri" w:cs="Calibri"/>
          <w:b w:val="0"/>
          <w:bCs w:val="0"/>
          <w:szCs w:val="22"/>
        </w:rPr>
        <w:t>παρεμβάσεις</w:t>
      </w:r>
      <w:r w:rsidRPr="007104AC">
        <w:rPr>
          <w:rFonts w:ascii="Calibri" w:hAnsi="Calibri" w:cs="Calibri"/>
          <w:b w:val="0"/>
          <w:bCs w:val="0"/>
        </w:rPr>
        <w:t xml:space="preserve"> κατατάσσεται στην ενεργειακή κατηγορία Γ-Ε.</w:t>
      </w:r>
      <w:r w:rsidR="00981D6A" w:rsidRPr="007104AC">
        <w:rPr>
          <w:rFonts w:ascii="Calibri" w:hAnsi="Calibri" w:cs="Calibri"/>
          <w:b w:val="0"/>
          <w:bCs w:val="0"/>
        </w:rPr>
        <w:t xml:space="preserve"> Η</w:t>
      </w:r>
      <w:r w:rsidRPr="007104AC">
        <w:rPr>
          <w:rFonts w:ascii="Calibri" w:hAnsi="Calibri" w:cs="Calibri"/>
          <w:b w:val="0"/>
          <w:bCs w:val="0"/>
        </w:rPr>
        <w:t xml:space="preserve"> εξοικονόμηση ενέργειας που έχει επιτευχθεί ανά έτος από τις ενεργειακές παρεμβάσεις των </w:t>
      </w:r>
      <w:r w:rsidR="005F622D">
        <w:rPr>
          <w:rFonts w:ascii="Calibri" w:hAnsi="Calibri" w:cs="Calibri"/>
          <w:b w:val="0"/>
          <w:bCs w:val="0"/>
        </w:rPr>
        <w:t>κτι</w:t>
      </w:r>
      <w:r w:rsidRPr="007104AC">
        <w:rPr>
          <w:rFonts w:ascii="Calibri" w:hAnsi="Calibri" w:cs="Calibri"/>
          <w:b w:val="0"/>
          <w:bCs w:val="0"/>
        </w:rPr>
        <w:t xml:space="preserve">ρίων που συμμετείχαν στην τακτοποίηση αυθαίρετων κατασκευών, σύμφωνα με τις διατάξεις του ν.4178/2013, παρουσιάζεται αναλυτικά στον </w:t>
      </w:r>
      <w:r w:rsidR="007104AC">
        <w:rPr>
          <w:rFonts w:ascii="Calibri" w:hAnsi="Calibri" w:cs="Calibri"/>
          <w:b w:val="0"/>
          <w:bCs w:val="0"/>
        </w:rPr>
        <w:t>παρακάτ</w:t>
      </w:r>
      <w:r w:rsidR="007104AC" w:rsidRPr="007104AC">
        <w:rPr>
          <w:rFonts w:ascii="Calibri" w:hAnsi="Calibri" w:cs="Calibri"/>
          <w:b w:val="0"/>
          <w:bCs w:val="0"/>
        </w:rPr>
        <w:t>ω π</w:t>
      </w:r>
      <w:r w:rsidRPr="007104AC">
        <w:rPr>
          <w:rFonts w:ascii="Calibri" w:hAnsi="Calibri" w:cs="Calibri"/>
          <w:b w:val="0"/>
          <w:bCs w:val="0"/>
        </w:rPr>
        <w:t>ίνακα.</w:t>
      </w:r>
    </w:p>
    <w:p w14:paraId="5F499D0F" w14:textId="16B3EB8F" w:rsidR="007104AC" w:rsidRPr="00923F38" w:rsidRDefault="007104AC" w:rsidP="00923F38">
      <w:pPr>
        <w:pStyle w:val="aa"/>
        <w:spacing w:before="60" w:after="60" w:line="276" w:lineRule="auto"/>
        <w:jc w:val="center"/>
        <w:rPr>
          <w:rFonts w:ascii="Calibri" w:hAnsi="Calibri" w:cs="Calibri"/>
        </w:rPr>
      </w:pPr>
      <w:bookmarkStart w:id="25" w:name="_Toc202800780"/>
      <w:bookmarkStart w:id="26" w:name="_Toc215486361"/>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w:t>
      </w:r>
      <w:r w:rsidRPr="00923F38">
        <w:rPr>
          <w:rFonts w:ascii="Calibri" w:hAnsi="Calibri" w:cs="Calibri"/>
          <w:i/>
          <w:iCs/>
          <w:sz w:val="20"/>
          <w:szCs w:val="18"/>
        </w:rPr>
        <w:fldChar w:fldCharType="end"/>
      </w:r>
      <w:r w:rsidRPr="00923F38">
        <w:rPr>
          <w:rFonts w:ascii="Calibri" w:hAnsi="Calibri" w:cs="Calibri"/>
        </w:rPr>
        <w:t xml:space="preserve">. </w:t>
      </w:r>
      <w:r w:rsidRPr="00923F38">
        <w:rPr>
          <w:rFonts w:ascii="Calibri" w:hAnsi="Calibri" w:cs="Calibri"/>
          <w:i/>
          <w:iCs/>
          <w:sz w:val="20"/>
          <w:szCs w:val="18"/>
        </w:rPr>
        <w:t xml:space="preserve">Τακτοποίηση αυθαίρετων κατασκευών </w:t>
      </w:r>
      <w:r w:rsidR="005F622D">
        <w:rPr>
          <w:rFonts w:ascii="Calibri" w:hAnsi="Calibri" w:cs="Calibri"/>
          <w:i/>
          <w:iCs/>
          <w:sz w:val="20"/>
          <w:szCs w:val="18"/>
        </w:rPr>
        <w:t>κτι</w:t>
      </w:r>
      <w:r w:rsidRPr="00923F38">
        <w:rPr>
          <w:rFonts w:ascii="Calibri" w:hAnsi="Calibri" w:cs="Calibri"/>
          <w:i/>
          <w:iCs/>
          <w:sz w:val="20"/>
          <w:szCs w:val="18"/>
        </w:rPr>
        <w:t>ρίων σύμφωνα με τις διατάξεις του ν.4178/2013: Πλήθος Π.Ε.Α. και εξοικονόμηση ενέργειας</w:t>
      </w:r>
      <w:bookmarkEnd w:id="25"/>
      <w:bookmarkEnd w:id="26"/>
    </w:p>
    <w:p w14:paraId="2FA7971C" w14:textId="0C77FD99" w:rsidR="001768CA" w:rsidRDefault="001768CA" w:rsidP="00AA4068">
      <w:r w:rsidRPr="001768CA">
        <w:rPr>
          <w:noProof/>
        </w:rPr>
        <w:drawing>
          <wp:inline distT="0" distB="0" distL="0" distR="0" wp14:anchorId="72488BDA" wp14:editId="0A136629">
            <wp:extent cx="5943600" cy="1995170"/>
            <wp:effectExtent l="0" t="0" r="0" b="5080"/>
            <wp:docPr id="706870129" name="Picture 1" descr="A screenshot of a tab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6870129" name="Picture 1" descr="A screenshot of a table&#10;&#10;AI-generated content may be incorrect."/>
                    <pic:cNvPicPr/>
                  </pic:nvPicPr>
                  <pic:blipFill>
                    <a:blip r:embed="rId13"/>
                    <a:stretch>
                      <a:fillRect/>
                    </a:stretch>
                  </pic:blipFill>
                  <pic:spPr>
                    <a:xfrm>
                      <a:off x="0" y="0"/>
                      <a:ext cx="5943600" cy="1995170"/>
                    </a:xfrm>
                    <a:prstGeom prst="rect">
                      <a:avLst/>
                    </a:prstGeom>
                  </pic:spPr>
                </pic:pic>
              </a:graphicData>
            </a:graphic>
          </wp:inline>
        </w:drawing>
      </w:r>
    </w:p>
    <w:p w14:paraId="1A9BD48E" w14:textId="07BDBE26" w:rsidR="007104AC" w:rsidRDefault="007104AC" w:rsidP="00923F38">
      <w:pPr>
        <w:pStyle w:val="aa"/>
        <w:spacing w:before="60" w:after="60" w:line="276" w:lineRule="auto"/>
        <w:rPr>
          <w:rFonts w:ascii="Calibri" w:hAnsi="Calibri" w:cs="Calibri"/>
          <w:b w:val="0"/>
          <w:bCs w:val="0"/>
          <w:i/>
          <w:iCs/>
          <w:sz w:val="18"/>
          <w:szCs w:val="18"/>
        </w:rPr>
      </w:pPr>
      <w:bookmarkStart w:id="27" w:name="_Hlk202093328"/>
      <w:r w:rsidRPr="007104AC">
        <w:rPr>
          <w:rFonts w:ascii="Calibri" w:hAnsi="Calibri" w:cs="Calibri"/>
          <w:b w:val="0"/>
          <w:bCs w:val="0"/>
          <w:i/>
          <w:iCs/>
          <w:sz w:val="18"/>
          <w:szCs w:val="18"/>
        </w:rPr>
        <w:t xml:space="preserve">πηγή: Ενεργειακές Επιθεωρήσεις </w:t>
      </w:r>
      <w:r w:rsidR="005F622D">
        <w:rPr>
          <w:rFonts w:ascii="Calibri" w:hAnsi="Calibri" w:cs="Calibri"/>
          <w:b w:val="0"/>
          <w:bCs w:val="0"/>
          <w:i/>
          <w:iCs/>
          <w:sz w:val="18"/>
          <w:szCs w:val="18"/>
        </w:rPr>
        <w:t>Κτι</w:t>
      </w:r>
      <w:r w:rsidRPr="007104AC">
        <w:rPr>
          <w:rFonts w:ascii="Calibri" w:hAnsi="Calibri" w:cs="Calibri"/>
          <w:b w:val="0"/>
          <w:bCs w:val="0"/>
          <w:i/>
          <w:iCs/>
          <w:sz w:val="18"/>
          <w:szCs w:val="18"/>
        </w:rPr>
        <w:t>ρίων, Συστημάτων Θέρμανσης και Συστημάτων Κλιματισμού. Στατιστική Ανάλυση για το 2023 και της χρονικής περιόδου 2011-2023</w:t>
      </w:r>
    </w:p>
    <w:p w14:paraId="33E06470" w14:textId="77777777" w:rsidR="00BD17C9" w:rsidRPr="00923F38" w:rsidRDefault="00BD17C9" w:rsidP="00923F38">
      <w:pPr>
        <w:rPr>
          <w:b/>
          <w:bCs/>
        </w:rPr>
      </w:pPr>
    </w:p>
    <w:bookmarkEnd w:id="27"/>
    <w:p w14:paraId="74ED7DC3" w14:textId="4894C21B" w:rsidR="001768CA" w:rsidRDefault="001768CA" w:rsidP="00923F38">
      <w:pPr>
        <w:pStyle w:val="aa"/>
        <w:spacing w:before="60" w:after="60" w:line="276" w:lineRule="auto"/>
        <w:jc w:val="both"/>
        <w:rPr>
          <w:rFonts w:ascii="Calibri" w:hAnsi="Calibri" w:cs="Calibri"/>
          <w:b w:val="0"/>
          <w:bCs w:val="0"/>
        </w:rPr>
      </w:pPr>
      <w:r w:rsidRPr="007104AC">
        <w:rPr>
          <w:rFonts w:ascii="Calibri" w:hAnsi="Calibri" w:cs="Calibri"/>
          <w:b w:val="0"/>
          <w:bCs w:val="0"/>
        </w:rPr>
        <w:t>Στα</w:t>
      </w:r>
      <w:r w:rsidR="005F622D">
        <w:rPr>
          <w:rFonts w:ascii="Calibri" w:hAnsi="Calibri" w:cs="Calibri"/>
          <w:b w:val="0"/>
          <w:bCs w:val="0"/>
        </w:rPr>
        <w:t xml:space="preserve"> κτίρια</w:t>
      </w:r>
      <w:r w:rsidRPr="007104AC">
        <w:rPr>
          <w:rFonts w:ascii="Calibri" w:hAnsi="Calibri" w:cs="Calibri"/>
          <w:b w:val="0"/>
          <w:bCs w:val="0"/>
        </w:rPr>
        <w:t xml:space="preserve"> που συμμετείχαν στην </w:t>
      </w:r>
      <w:r w:rsidRPr="007104AC">
        <w:rPr>
          <w:rFonts w:ascii="Calibri" w:hAnsi="Calibri" w:cs="Calibri"/>
        </w:rPr>
        <w:t>υλοποίηση ενεργειακών επεμβάσεων κατά την τακτοποίηση αυθαίρετων κατασκευών σύμφωνα με τις διατάξεις του ν.4409/2017</w:t>
      </w:r>
      <w:r w:rsidRPr="007104AC">
        <w:rPr>
          <w:rFonts w:ascii="Calibri" w:hAnsi="Calibri" w:cs="Calibri"/>
          <w:b w:val="0"/>
          <w:bCs w:val="0"/>
        </w:rPr>
        <w:t>, παρατηρείται ότι το μεγαλύτερο ποσοστό αυτών μετά τις ενεργειακές παρεμβάσεις σε ενεργειακή κατηγορία άνω της Γ-E.</w:t>
      </w:r>
      <w:r w:rsidR="00981D6A" w:rsidRPr="007104AC">
        <w:rPr>
          <w:rFonts w:ascii="Calibri" w:hAnsi="Calibri" w:cs="Calibri"/>
          <w:b w:val="0"/>
          <w:bCs w:val="0"/>
        </w:rPr>
        <w:t xml:space="preserve"> Η</w:t>
      </w:r>
      <w:r w:rsidRPr="007104AC">
        <w:rPr>
          <w:rFonts w:ascii="Calibri" w:hAnsi="Calibri" w:cs="Calibri"/>
          <w:b w:val="0"/>
          <w:bCs w:val="0"/>
        </w:rPr>
        <w:t xml:space="preserve"> εξοικονόμηση ενέργειας που έχει επιτευχθεί ανά έτος από τις ενεργειακές παρεμβάσεις των </w:t>
      </w:r>
      <w:r w:rsidR="005F622D">
        <w:rPr>
          <w:rFonts w:ascii="Calibri" w:hAnsi="Calibri" w:cs="Calibri"/>
          <w:b w:val="0"/>
          <w:bCs w:val="0"/>
        </w:rPr>
        <w:t>κτι</w:t>
      </w:r>
      <w:r w:rsidRPr="007104AC">
        <w:rPr>
          <w:rFonts w:ascii="Calibri" w:hAnsi="Calibri" w:cs="Calibri"/>
          <w:b w:val="0"/>
          <w:bCs w:val="0"/>
        </w:rPr>
        <w:t xml:space="preserve">ρίων που συμμετείχαν </w:t>
      </w:r>
      <w:r w:rsidRPr="007104AC">
        <w:rPr>
          <w:rFonts w:ascii="Calibri" w:hAnsi="Calibri" w:cs="Calibri"/>
          <w:b w:val="0"/>
          <w:bCs w:val="0"/>
        </w:rPr>
        <w:lastRenderedPageBreak/>
        <w:t>στην τακτοποίηση αυθαίρετων κατασκευών, σύμφωνα με τις διατάξεις του ν.4495/2017, παρουσιάζεται αναλυτικά στ</w:t>
      </w:r>
      <w:r w:rsidR="00981D6A" w:rsidRPr="007104AC">
        <w:rPr>
          <w:rFonts w:ascii="Calibri" w:hAnsi="Calibri" w:cs="Calibri"/>
          <w:b w:val="0"/>
          <w:bCs w:val="0"/>
        </w:rPr>
        <w:t>ους</w:t>
      </w:r>
      <w:r w:rsidRPr="007104AC">
        <w:rPr>
          <w:rFonts w:ascii="Calibri" w:hAnsi="Calibri" w:cs="Calibri"/>
          <w:b w:val="0"/>
          <w:bCs w:val="0"/>
        </w:rPr>
        <w:t xml:space="preserve"> </w:t>
      </w:r>
      <w:r w:rsidR="007104AC">
        <w:rPr>
          <w:rFonts w:ascii="Calibri" w:hAnsi="Calibri" w:cs="Calibri"/>
          <w:b w:val="0"/>
          <w:bCs w:val="0"/>
        </w:rPr>
        <w:t xml:space="preserve">παρακάτω πίνακες </w:t>
      </w:r>
      <w:r w:rsidR="00981D6A" w:rsidRPr="007104AC">
        <w:rPr>
          <w:rFonts w:ascii="Calibri" w:hAnsi="Calibri" w:cs="Calibri"/>
          <w:b w:val="0"/>
          <w:bCs w:val="0"/>
        </w:rPr>
        <w:t>για</w:t>
      </w:r>
      <w:r w:rsidR="005F622D">
        <w:rPr>
          <w:rFonts w:ascii="Calibri" w:hAnsi="Calibri" w:cs="Calibri"/>
          <w:b w:val="0"/>
          <w:bCs w:val="0"/>
        </w:rPr>
        <w:t xml:space="preserve"> κτίρια</w:t>
      </w:r>
      <w:r w:rsidR="00981D6A" w:rsidRPr="007104AC">
        <w:rPr>
          <w:rFonts w:ascii="Calibri" w:hAnsi="Calibri" w:cs="Calibri"/>
          <w:b w:val="0"/>
          <w:bCs w:val="0"/>
        </w:rPr>
        <w:t xml:space="preserve"> κατοικιών και τριτογενούς τομέα αντίστοιχα</w:t>
      </w:r>
      <w:r w:rsidRPr="007104AC">
        <w:rPr>
          <w:rFonts w:ascii="Calibri" w:hAnsi="Calibri" w:cs="Calibri"/>
          <w:b w:val="0"/>
          <w:bCs w:val="0"/>
        </w:rPr>
        <w:t>.</w:t>
      </w:r>
    </w:p>
    <w:p w14:paraId="4B0C98C5" w14:textId="5E200229" w:rsidR="007104AC" w:rsidRPr="00923F38" w:rsidRDefault="007104AC" w:rsidP="007104AC">
      <w:pPr>
        <w:pStyle w:val="aa"/>
        <w:spacing w:before="0" w:line="240" w:lineRule="auto"/>
        <w:jc w:val="center"/>
        <w:rPr>
          <w:rFonts w:ascii="Calibri" w:hAnsi="Calibri" w:cs="Calibri"/>
          <w:i/>
          <w:iCs/>
          <w:sz w:val="20"/>
          <w:szCs w:val="18"/>
        </w:rPr>
      </w:pPr>
      <w:bookmarkStart w:id="28" w:name="_Toc202800781"/>
      <w:bookmarkStart w:id="29" w:name="_Toc215486362"/>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3</w:t>
      </w:r>
      <w:r w:rsidRPr="00923F38">
        <w:rPr>
          <w:rFonts w:ascii="Calibri" w:hAnsi="Calibri" w:cs="Calibri"/>
          <w:i/>
          <w:iCs/>
          <w:sz w:val="20"/>
          <w:szCs w:val="18"/>
        </w:rPr>
        <w:fldChar w:fldCharType="end"/>
      </w:r>
      <w:r w:rsidRPr="00923F38">
        <w:rPr>
          <w:rFonts w:ascii="Calibri" w:hAnsi="Calibri" w:cs="Calibri"/>
        </w:rPr>
        <w:t xml:space="preserve">. </w:t>
      </w:r>
      <w:r w:rsidRPr="00923F38">
        <w:rPr>
          <w:rFonts w:ascii="Calibri" w:hAnsi="Calibri" w:cs="Calibri"/>
          <w:i/>
          <w:iCs/>
          <w:sz w:val="20"/>
          <w:szCs w:val="18"/>
        </w:rPr>
        <w:t xml:space="preserve">Τακτοποίηση αυθαίρετων κατασκευών </w:t>
      </w:r>
      <w:r w:rsidR="005F622D">
        <w:rPr>
          <w:rFonts w:ascii="Calibri" w:hAnsi="Calibri" w:cs="Calibri"/>
          <w:i/>
          <w:iCs/>
          <w:sz w:val="20"/>
          <w:szCs w:val="18"/>
        </w:rPr>
        <w:t>κτι</w:t>
      </w:r>
      <w:r w:rsidRPr="00923F38">
        <w:rPr>
          <w:rFonts w:ascii="Calibri" w:hAnsi="Calibri" w:cs="Calibri"/>
          <w:i/>
          <w:iCs/>
          <w:sz w:val="20"/>
          <w:szCs w:val="18"/>
        </w:rPr>
        <w:t>ρίων κατοικιών σύμφωνα με τις διατάξεις του ν.4495/2017: Πλήθος Π.Ε.Α. και εξοικονόμηση ενέργειας</w:t>
      </w:r>
      <w:bookmarkEnd w:id="28"/>
      <w:bookmarkEnd w:id="29"/>
    </w:p>
    <w:p w14:paraId="7119DF86" w14:textId="45149740" w:rsidR="001768CA" w:rsidRPr="006D4F74" w:rsidRDefault="00981D6A" w:rsidP="00AA4068">
      <w:pPr>
        <w:rPr>
          <w:lang w:val="en-US"/>
        </w:rPr>
      </w:pPr>
      <w:r w:rsidRPr="001768CA">
        <w:rPr>
          <w:noProof/>
        </w:rPr>
        <w:drawing>
          <wp:inline distT="0" distB="0" distL="0" distR="0" wp14:anchorId="41FB565B" wp14:editId="7D18780A">
            <wp:extent cx="5943245" cy="1176793"/>
            <wp:effectExtent l="0" t="0" r="635" b="4445"/>
            <wp:docPr id="332894668" name="Picture 1" descr="A screenshot of a docume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7621070" name="Picture 1" descr="A screenshot of a document&#10;&#10;AI-generated content may be incorrect."/>
                    <pic:cNvPicPr/>
                  </pic:nvPicPr>
                  <pic:blipFill rotWithShape="1">
                    <a:blip r:embed="rId14"/>
                    <a:srcRect t="8875" b="52490"/>
                    <a:stretch>
                      <a:fillRect/>
                    </a:stretch>
                  </pic:blipFill>
                  <pic:spPr bwMode="auto">
                    <a:xfrm>
                      <a:off x="0" y="0"/>
                      <a:ext cx="5943600" cy="1176863"/>
                    </a:xfrm>
                    <a:prstGeom prst="rect">
                      <a:avLst/>
                    </a:prstGeom>
                    <a:ln>
                      <a:noFill/>
                    </a:ln>
                    <a:extLst>
                      <a:ext uri="{53640926-AAD7-44D8-BBD7-CCE9431645EC}">
                        <a14:shadowObscured xmlns:a14="http://schemas.microsoft.com/office/drawing/2010/main"/>
                      </a:ext>
                    </a:extLst>
                  </pic:spPr>
                </pic:pic>
              </a:graphicData>
            </a:graphic>
          </wp:inline>
        </w:drawing>
      </w:r>
    </w:p>
    <w:p w14:paraId="2A8E5327" w14:textId="4D7526E5" w:rsidR="007104AC" w:rsidRPr="00923F38" w:rsidRDefault="007104AC" w:rsidP="00923F38">
      <w:pPr>
        <w:pStyle w:val="aa"/>
        <w:spacing w:before="60" w:after="60" w:line="276" w:lineRule="auto"/>
        <w:rPr>
          <w:rFonts w:ascii="Calibri" w:hAnsi="Calibri" w:cs="Calibri"/>
          <w:b w:val="0"/>
          <w:bCs w:val="0"/>
          <w:i/>
          <w:iCs/>
          <w:sz w:val="18"/>
          <w:szCs w:val="18"/>
        </w:rPr>
      </w:pPr>
      <w:r w:rsidRPr="007104AC">
        <w:rPr>
          <w:rFonts w:ascii="Calibri" w:hAnsi="Calibri" w:cs="Calibri"/>
          <w:b w:val="0"/>
          <w:bCs w:val="0"/>
          <w:i/>
          <w:iCs/>
          <w:sz w:val="18"/>
          <w:szCs w:val="18"/>
        </w:rPr>
        <w:t xml:space="preserve">πηγή: Ενεργειακές Επιθεωρήσεις </w:t>
      </w:r>
      <w:r w:rsidR="005F622D">
        <w:rPr>
          <w:rFonts w:ascii="Calibri" w:hAnsi="Calibri" w:cs="Calibri"/>
          <w:b w:val="0"/>
          <w:bCs w:val="0"/>
          <w:i/>
          <w:iCs/>
          <w:sz w:val="18"/>
          <w:szCs w:val="18"/>
        </w:rPr>
        <w:t>Κτι</w:t>
      </w:r>
      <w:r w:rsidRPr="007104AC">
        <w:rPr>
          <w:rFonts w:ascii="Calibri" w:hAnsi="Calibri" w:cs="Calibri"/>
          <w:b w:val="0"/>
          <w:bCs w:val="0"/>
          <w:i/>
          <w:iCs/>
          <w:sz w:val="18"/>
          <w:szCs w:val="18"/>
        </w:rPr>
        <w:t>ρίων, Συστημάτων Θέρμανσης και Συστημάτων Κλιματισμού. Στατιστική Ανάλυση για το 2023 και της χρονικής περιόδου 2011-2023</w:t>
      </w:r>
    </w:p>
    <w:p w14:paraId="0B72EE93" w14:textId="22F4C115" w:rsidR="007104AC" w:rsidRPr="00923F38" w:rsidRDefault="007104AC" w:rsidP="007104AC">
      <w:pPr>
        <w:pStyle w:val="aa"/>
        <w:spacing w:before="0" w:line="240" w:lineRule="auto"/>
        <w:jc w:val="center"/>
        <w:rPr>
          <w:rFonts w:ascii="Calibri" w:hAnsi="Calibri" w:cs="Calibri"/>
          <w:i/>
          <w:iCs/>
          <w:sz w:val="20"/>
          <w:szCs w:val="18"/>
        </w:rPr>
      </w:pPr>
      <w:bookmarkStart w:id="30" w:name="_Toc202800782"/>
      <w:bookmarkStart w:id="31" w:name="_Toc215486363"/>
      <w:r w:rsidRPr="00923F38">
        <w:rPr>
          <w:rFonts w:ascii="Calibri" w:hAnsi="Calibri" w:cs="Calibri"/>
          <w:i/>
          <w:iCs/>
          <w:sz w:val="20"/>
          <w:szCs w:val="18"/>
        </w:rPr>
        <w:t>Πίνακας</w:t>
      </w:r>
      <w:r w:rsidRPr="00923F38">
        <w:rPr>
          <w:rFonts w:ascii="Calibri" w:hAnsi="Calibri" w:cs="Calibri"/>
        </w:rPr>
        <w:t xml:space="preserve">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4</w:t>
      </w:r>
      <w:r w:rsidRPr="00923F38">
        <w:rPr>
          <w:rFonts w:ascii="Calibri" w:hAnsi="Calibri" w:cs="Calibri"/>
          <w:i/>
          <w:iCs/>
          <w:sz w:val="20"/>
          <w:szCs w:val="18"/>
        </w:rPr>
        <w:fldChar w:fldCharType="end"/>
      </w:r>
      <w:r w:rsidRPr="00923F38">
        <w:rPr>
          <w:rFonts w:ascii="Calibri" w:hAnsi="Calibri" w:cs="Calibri"/>
        </w:rPr>
        <w:t xml:space="preserve">. </w:t>
      </w:r>
      <w:r w:rsidRPr="00923F38">
        <w:rPr>
          <w:rFonts w:ascii="Calibri" w:hAnsi="Calibri" w:cs="Calibri"/>
          <w:i/>
          <w:iCs/>
          <w:sz w:val="20"/>
          <w:szCs w:val="18"/>
        </w:rPr>
        <w:t xml:space="preserve">Τακτοποίηση αυθαίρετων κατασκευών </w:t>
      </w:r>
      <w:r w:rsidR="005F622D">
        <w:rPr>
          <w:rFonts w:ascii="Calibri" w:hAnsi="Calibri" w:cs="Calibri"/>
          <w:i/>
          <w:iCs/>
          <w:sz w:val="20"/>
          <w:szCs w:val="18"/>
        </w:rPr>
        <w:t>κτι</w:t>
      </w:r>
      <w:r w:rsidRPr="00923F38">
        <w:rPr>
          <w:rFonts w:ascii="Calibri" w:hAnsi="Calibri" w:cs="Calibri"/>
          <w:i/>
          <w:iCs/>
          <w:sz w:val="20"/>
          <w:szCs w:val="18"/>
        </w:rPr>
        <w:t>ρίων τριτογενούς τομέα σύμφωνα με τις διατάξεις του ν.4495/2017: Πλήθος Π.Ε.Α. και εξοικονόμηση ενέργειας</w:t>
      </w:r>
      <w:bookmarkEnd w:id="30"/>
      <w:bookmarkEnd w:id="31"/>
    </w:p>
    <w:p w14:paraId="249FE790" w14:textId="47447CF3" w:rsidR="001768CA" w:rsidRDefault="001768CA" w:rsidP="00AA4068">
      <w:r w:rsidRPr="001768CA">
        <w:rPr>
          <w:noProof/>
        </w:rPr>
        <w:drawing>
          <wp:inline distT="0" distB="0" distL="0" distR="0" wp14:anchorId="297A525E" wp14:editId="3B3BFEEB">
            <wp:extent cx="5943600" cy="1177538"/>
            <wp:effectExtent l="0" t="0" r="0" b="3810"/>
            <wp:docPr id="877621070" name="Picture 1" descr="A screenshot of a docume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7621070" name="Picture 1" descr="A screenshot of a document&#10;&#10;AI-generated content may be incorrect."/>
                    <pic:cNvPicPr/>
                  </pic:nvPicPr>
                  <pic:blipFill rotWithShape="1">
                    <a:blip r:embed="rId14"/>
                    <a:srcRect t="61343"/>
                    <a:stretch>
                      <a:fillRect/>
                    </a:stretch>
                  </pic:blipFill>
                  <pic:spPr bwMode="auto">
                    <a:xfrm>
                      <a:off x="0" y="0"/>
                      <a:ext cx="5943600" cy="1177538"/>
                    </a:xfrm>
                    <a:prstGeom prst="rect">
                      <a:avLst/>
                    </a:prstGeom>
                    <a:ln>
                      <a:noFill/>
                    </a:ln>
                    <a:extLst>
                      <a:ext uri="{53640926-AAD7-44D8-BBD7-CCE9431645EC}">
                        <a14:shadowObscured xmlns:a14="http://schemas.microsoft.com/office/drawing/2010/main"/>
                      </a:ext>
                    </a:extLst>
                  </pic:spPr>
                </pic:pic>
              </a:graphicData>
            </a:graphic>
          </wp:inline>
        </w:drawing>
      </w:r>
    </w:p>
    <w:p w14:paraId="1C2E0E3F" w14:textId="6EF32CFE" w:rsidR="007104AC" w:rsidRPr="007104AC" w:rsidRDefault="007104AC" w:rsidP="00923F38">
      <w:pPr>
        <w:pStyle w:val="aa"/>
        <w:spacing w:before="60" w:after="60" w:line="276" w:lineRule="auto"/>
        <w:rPr>
          <w:rFonts w:ascii="Calibri" w:hAnsi="Calibri" w:cs="Calibri"/>
          <w:b w:val="0"/>
          <w:bCs w:val="0"/>
          <w:i/>
          <w:iCs/>
          <w:sz w:val="16"/>
          <w:szCs w:val="16"/>
        </w:rPr>
      </w:pPr>
      <w:r w:rsidRPr="007104AC">
        <w:rPr>
          <w:rFonts w:ascii="Calibri" w:hAnsi="Calibri" w:cs="Calibri"/>
          <w:b w:val="0"/>
          <w:bCs w:val="0"/>
          <w:i/>
          <w:iCs/>
          <w:sz w:val="18"/>
          <w:szCs w:val="18"/>
        </w:rPr>
        <w:t xml:space="preserve">πηγή: Ενεργειακές Επιθεωρήσεις </w:t>
      </w:r>
      <w:r w:rsidR="005F622D">
        <w:rPr>
          <w:rFonts w:ascii="Calibri" w:hAnsi="Calibri" w:cs="Calibri"/>
          <w:b w:val="0"/>
          <w:bCs w:val="0"/>
          <w:i/>
          <w:iCs/>
          <w:sz w:val="18"/>
          <w:szCs w:val="18"/>
        </w:rPr>
        <w:t>Κτι</w:t>
      </w:r>
      <w:r w:rsidRPr="007104AC">
        <w:rPr>
          <w:rFonts w:ascii="Calibri" w:hAnsi="Calibri" w:cs="Calibri"/>
          <w:b w:val="0"/>
          <w:bCs w:val="0"/>
          <w:i/>
          <w:iCs/>
          <w:sz w:val="18"/>
          <w:szCs w:val="18"/>
        </w:rPr>
        <w:t>ρίων, Συστημάτων Θέρμανσης και Συστημάτων Κλιματισμού. Στατιστική Ανάλυση για το 2023 και της χρονικής περιόδου 2011-2023</w:t>
      </w:r>
    </w:p>
    <w:p w14:paraId="108D60DD" w14:textId="77777777" w:rsidR="00BD17C9" w:rsidRDefault="00BD17C9" w:rsidP="00AA4068"/>
    <w:p w14:paraId="76B546AB" w14:textId="20429137" w:rsidR="002A0D8F" w:rsidRPr="00177764" w:rsidRDefault="002A0D8F" w:rsidP="002A0D8F">
      <w:pPr>
        <w:spacing w:beforeLines="60" w:before="144" w:afterLines="60" w:after="144" w:line="276" w:lineRule="auto"/>
        <w:rPr>
          <w:rFonts w:ascii="Calibri" w:hAnsi="Calibri" w:cs="Calibri"/>
        </w:rPr>
      </w:pPr>
      <w:r>
        <w:rPr>
          <w:rFonts w:ascii="Calibri" w:hAnsi="Calibri" w:cs="Calibri"/>
        </w:rPr>
        <w:t>Τ</w:t>
      </w:r>
      <w:r w:rsidRPr="00177764">
        <w:rPr>
          <w:rFonts w:ascii="Calibri" w:hAnsi="Calibri" w:cs="Calibri"/>
        </w:rPr>
        <w:t xml:space="preserve">ο πλαίσιο λειτουργίας των υφιστάμενων προγραμμάτων θα βελτιωθεί αποσκοπώντας ενδεικτικά, στην </w:t>
      </w:r>
      <w:r w:rsidRPr="000B73CE">
        <w:rPr>
          <w:rFonts w:ascii="Calibri" w:hAnsi="Calibri" w:cs="Calibri"/>
          <w:b/>
          <w:bCs/>
        </w:rPr>
        <w:t xml:space="preserve">αύξηση των δυνητικά ωφελούμενων, στην προώθηση των αποδοτικότερων από πλευράς κόστους και αποτελέσματος παρεμβάσεων, στη μείωση της </w:t>
      </w:r>
      <w:r w:rsidR="00D90E9C" w:rsidRPr="000B73CE">
        <w:rPr>
          <w:rFonts w:ascii="Calibri" w:hAnsi="Calibri" w:cs="Calibri"/>
          <w:b/>
          <w:bCs/>
        </w:rPr>
        <w:t>γραφειοκρατίας</w:t>
      </w:r>
      <w:r w:rsidRPr="000B73CE">
        <w:rPr>
          <w:rFonts w:ascii="Calibri" w:hAnsi="Calibri" w:cs="Calibri"/>
          <w:b/>
          <w:bCs/>
        </w:rPr>
        <w:t>, στον περιορισμό ενδεχόμενων λειτουργικών προβλημάτων, στην πιο ενεργή συμμετοχή των εγχώριων χρηματοπιστωτικών ιδρυμάτων στη χρηματοδότηση των απαιτούμενων παρεμβάσεων και στην προώθηση της πρωτοπορίας στην εγχώρια κατασκευαστική και μεταποιητική βιομηχανία.</w:t>
      </w:r>
      <w:r w:rsidRPr="00177764">
        <w:rPr>
          <w:rFonts w:ascii="Calibri" w:hAnsi="Calibri" w:cs="Calibri"/>
        </w:rPr>
        <w:t xml:space="preserve"> Προτεραιότητα θα δοθεί στην υλοποίηση συνδυασμού διαφορετικών παρεμβάσεων (π.χ. αναβάθμιση του </w:t>
      </w:r>
      <w:r w:rsidR="005F622D">
        <w:rPr>
          <w:rFonts w:ascii="Calibri" w:hAnsi="Calibri" w:cs="Calibri"/>
        </w:rPr>
        <w:t>κτι</w:t>
      </w:r>
      <w:r w:rsidRPr="00177764">
        <w:rPr>
          <w:rFonts w:ascii="Calibri" w:hAnsi="Calibri" w:cs="Calibri"/>
        </w:rPr>
        <w:t>ριακού κελύφους, εξηλεκτρισμό της θέρμανσης, ΑΠΕ στα</w:t>
      </w:r>
      <w:r w:rsidR="005F622D">
        <w:rPr>
          <w:rFonts w:ascii="Calibri" w:hAnsi="Calibri" w:cs="Calibri"/>
        </w:rPr>
        <w:t xml:space="preserve"> κτίρια</w:t>
      </w:r>
      <w:r w:rsidRPr="00177764">
        <w:rPr>
          <w:rFonts w:ascii="Calibri" w:hAnsi="Calibri" w:cs="Calibri"/>
        </w:rPr>
        <w:t>) με σκοπό τη βέλτιστη αξιοποίηση των διαθέσιμων πόρων και τη μεγιστοποίηση των ωφελειών.</w:t>
      </w:r>
    </w:p>
    <w:p w14:paraId="23650A34" w14:textId="208C6669" w:rsidR="002A0D8F" w:rsidRPr="00177764" w:rsidRDefault="002A0D8F" w:rsidP="002A0D8F">
      <w:pPr>
        <w:spacing w:beforeLines="60" w:before="144" w:afterLines="60" w:after="144" w:line="276" w:lineRule="auto"/>
        <w:rPr>
          <w:rFonts w:ascii="Calibri" w:hAnsi="Calibri" w:cs="Calibri"/>
        </w:rPr>
      </w:pPr>
      <w:r w:rsidRPr="00177764">
        <w:rPr>
          <w:rFonts w:ascii="Calibri" w:hAnsi="Calibri" w:cs="Calibri"/>
        </w:rPr>
        <w:t xml:space="preserve">Τα επιτυχημένα χρηματοδοτικά προγράμματα βελτίωσης της ενεργειακής αποδοτικότητας των </w:t>
      </w:r>
      <w:r w:rsidR="005F622D">
        <w:rPr>
          <w:rFonts w:ascii="Calibri" w:hAnsi="Calibri" w:cs="Calibri"/>
        </w:rPr>
        <w:t>κτι</w:t>
      </w:r>
      <w:r w:rsidRPr="00177764">
        <w:rPr>
          <w:rFonts w:ascii="Calibri" w:hAnsi="Calibri" w:cs="Calibri"/>
        </w:rPr>
        <w:t xml:space="preserve">ρίων κατοικίας θα συνεχιστούν απρόσκοπτα, ενώ θα τροποποιηθούν κατάλληλα ώστε να στοχεύσουν αποτελεσματικότερα στην υποστήριξη των </w:t>
      </w:r>
      <w:r w:rsidRPr="000B73CE">
        <w:rPr>
          <w:rFonts w:ascii="Calibri" w:hAnsi="Calibri" w:cs="Calibri"/>
          <w:b/>
          <w:bCs/>
        </w:rPr>
        <w:t>οικονομικά ευπαθών και ενεργειακά ευάλωτων νοικοκυριών</w:t>
      </w:r>
      <w:r w:rsidRPr="00177764">
        <w:rPr>
          <w:rFonts w:ascii="Calibri" w:hAnsi="Calibri" w:cs="Calibri"/>
        </w:rPr>
        <w:t xml:space="preserve">. Έμφαση </w:t>
      </w:r>
      <w:r>
        <w:rPr>
          <w:rFonts w:ascii="Calibri" w:hAnsi="Calibri" w:cs="Calibri"/>
        </w:rPr>
        <w:t xml:space="preserve">θα </w:t>
      </w:r>
      <w:r w:rsidRPr="00177764">
        <w:rPr>
          <w:rFonts w:ascii="Calibri" w:hAnsi="Calibri" w:cs="Calibri"/>
        </w:rPr>
        <w:t>δ</w:t>
      </w:r>
      <w:r>
        <w:rPr>
          <w:rFonts w:ascii="Calibri" w:hAnsi="Calibri" w:cs="Calibri"/>
        </w:rPr>
        <w:t xml:space="preserve">οθεί </w:t>
      </w:r>
      <w:r w:rsidRPr="00177764">
        <w:rPr>
          <w:rFonts w:ascii="Calibri" w:hAnsi="Calibri" w:cs="Calibri"/>
        </w:rPr>
        <w:t xml:space="preserve">στην προσαρμογή και βελτίωση του υφιστάμενου χρηματοδοτικού μοντέλου αποσκοπώντας στην αύξηση των υφιστάμενων επιπέδων μόχλευσης από τους ωφελούμενους. Ταυτόχρονα θα διερευνηθεί η δυνατότητα βελτίωσης του πλαισίου των υφιστάμενων </w:t>
      </w:r>
      <w:r w:rsidRPr="000B73CE">
        <w:rPr>
          <w:rFonts w:ascii="Calibri" w:hAnsi="Calibri" w:cs="Calibri"/>
          <w:b/>
          <w:bCs/>
        </w:rPr>
        <w:t xml:space="preserve">φοροαπαλλαγών </w:t>
      </w:r>
      <w:r w:rsidRPr="00177764">
        <w:rPr>
          <w:rFonts w:ascii="Calibri" w:hAnsi="Calibri" w:cs="Calibri"/>
        </w:rPr>
        <w:lastRenderedPageBreak/>
        <w:t>στα νοικοκυριά με σκοπό την επιτάχυνση των απαιτούμενων επεμβάσεων ενεργειακής ανακαίνισης με εναλλακτικούς τρόπους χρηματοδότησης.</w:t>
      </w:r>
    </w:p>
    <w:p w14:paraId="76453EEF" w14:textId="2BAA9C80" w:rsidR="002A0D8F" w:rsidRPr="00E70F94" w:rsidRDefault="002A0D8F" w:rsidP="002A0D8F">
      <w:pPr>
        <w:spacing w:beforeLines="60" w:before="144" w:afterLines="60" w:after="144" w:line="276" w:lineRule="auto"/>
        <w:rPr>
          <w:rFonts w:ascii="Calibri" w:hAnsi="Calibri" w:cs="Calibri"/>
        </w:rPr>
      </w:pPr>
      <w:r w:rsidRPr="00177764">
        <w:rPr>
          <w:rFonts w:ascii="Calibri" w:hAnsi="Calibri" w:cs="Calibri"/>
        </w:rPr>
        <w:t xml:space="preserve">Η υλοποίηση χρηματοδοτικών προγραμμάτων βελτίωσης της ενεργειακής αποδοτικότητας στις επιχειρήσεις θα εντατικοποιηθεί σε συνδυασμό με τα ήδη θεσμοθετημένα </w:t>
      </w:r>
      <w:r w:rsidRPr="000B73CE">
        <w:rPr>
          <w:rFonts w:ascii="Calibri" w:hAnsi="Calibri" w:cs="Calibri"/>
          <w:b/>
          <w:bCs/>
        </w:rPr>
        <w:t>φορολογικά κίνητρα</w:t>
      </w:r>
      <w:r w:rsidRPr="00177764">
        <w:rPr>
          <w:rFonts w:ascii="Calibri" w:hAnsi="Calibri" w:cs="Calibri"/>
        </w:rPr>
        <w:t xml:space="preserve"> με σκοπό την προώθηση δράσεων για την εξοικονόμηση ενέργειας και νερού στις επιχειρήσεις. </w:t>
      </w:r>
      <w:r w:rsidRPr="00E70F94">
        <w:rPr>
          <w:rFonts w:ascii="Calibri" w:hAnsi="Calibri" w:cs="Calibri"/>
        </w:rPr>
        <w:t xml:space="preserve">Επιπρόσθετα, στόχο αποτελεί η άρση των φραγμών στην  πρόσβαση των επιχειρήσεων στην απαιτούμενη χρηματοδότηση μέσω της παροχής τόσο </w:t>
      </w:r>
      <w:r w:rsidRPr="00E70F94">
        <w:rPr>
          <w:rFonts w:ascii="Calibri" w:hAnsi="Calibri" w:cs="Calibri"/>
          <w:b/>
          <w:bCs/>
        </w:rPr>
        <w:t>δανείων με ευνοϊκούς όρους</w:t>
      </w:r>
      <w:r w:rsidRPr="00E70F94">
        <w:rPr>
          <w:rFonts w:ascii="Calibri" w:hAnsi="Calibri" w:cs="Calibri"/>
        </w:rPr>
        <w:t xml:space="preserve">, όσο και </w:t>
      </w:r>
      <w:r w:rsidRPr="00E70F94">
        <w:rPr>
          <w:rFonts w:ascii="Calibri" w:hAnsi="Calibri" w:cs="Calibri"/>
          <w:b/>
          <w:bCs/>
        </w:rPr>
        <w:t>εγγυοδοσίας</w:t>
      </w:r>
      <w:r w:rsidRPr="00E70F94">
        <w:rPr>
          <w:rFonts w:ascii="Calibri" w:hAnsi="Calibri" w:cs="Calibri"/>
        </w:rPr>
        <w:t xml:space="preserve">, ενώ θα προωθηθούν και εναλλακτικοί μηχανισμοί χρηματοδότησης, όπως ενδεικτικά είναι οι </w:t>
      </w:r>
      <w:r w:rsidRPr="00E70F94">
        <w:rPr>
          <w:rFonts w:ascii="Calibri" w:hAnsi="Calibri" w:cs="Calibri"/>
          <w:b/>
          <w:bCs/>
        </w:rPr>
        <w:t>Συμβάσεις Ενεργειακής Απόδοσης</w:t>
      </w:r>
      <w:r w:rsidRPr="00E70F94">
        <w:rPr>
          <w:rFonts w:ascii="Calibri" w:hAnsi="Calibri" w:cs="Calibri"/>
        </w:rPr>
        <w:t>. Καταλυτικός αναμένεται να είναι ο ρόλος των ενεργειακών ελέγχων και η ανάπτυξη συστημάτων ενεργειακής διαχείρισης στα</w:t>
      </w:r>
      <w:r w:rsidR="005F622D">
        <w:rPr>
          <w:rFonts w:ascii="Calibri" w:hAnsi="Calibri" w:cs="Calibri"/>
        </w:rPr>
        <w:t xml:space="preserve"> κτίρια</w:t>
      </w:r>
      <w:r w:rsidRPr="00E70F94">
        <w:rPr>
          <w:rFonts w:ascii="Calibri" w:hAnsi="Calibri" w:cs="Calibri"/>
        </w:rPr>
        <w:t xml:space="preserve"> του τριτογενή τομέα μέσω κατάλληλων δράσεων για την προώθηση τους.</w:t>
      </w:r>
    </w:p>
    <w:p w14:paraId="7DEFDFE7" w14:textId="5619414A" w:rsidR="002A0D8F" w:rsidRPr="002D49A3" w:rsidRDefault="002A0D8F" w:rsidP="002A0D8F">
      <w:pPr>
        <w:spacing w:beforeLines="60" w:before="144" w:afterLines="60" w:after="144" w:line="276" w:lineRule="auto"/>
        <w:rPr>
          <w:rFonts w:ascii="Calibri" w:hAnsi="Calibri" w:cs="Calibri"/>
        </w:rPr>
      </w:pPr>
      <w:r w:rsidRPr="00E70F94">
        <w:rPr>
          <w:rFonts w:ascii="Calibri" w:hAnsi="Calibri" w:cs="Calibri"/>
        </w:rPr>
        <w:t xml:space="preserve">Στην περίπτωση των </w:t>
      </w:r>
      <w:r w:rsidRPr="00E70F94">
        <w:rPr>
          <w:rFonts w:ascii="Calibri" w:hAnsi="Calibri" w:cs="Calibri"/>
          <w:b/>
          <w:bCs/>
        </w:rPr>
        <w:t xml:space="preserve">δημοσίων </w:t>
      </w:r>
      <w:r w:rsidR="005F622D">
        <w:rPr>
          <w:rFonts w:ascii="Calibri" w:hAnsi="Calibri" w:cs="Calibri"/>
          <w:b/>
          <w:bCs/>
        </w:rPr>
        <w:t>κτι</w:t>
      </w:r>
      <w:r w:rsidRPr="00E70F94">
        <w:rPr>
          <w:rFonts w:ascii="Calibri" w:hAnsi="Calibri" w:cs="Calibri"/>
          <w:b/>
          <w:bCs/>
        </w:rPr>
        <w:t>ρίων</w:t>
      </w:r>
      <w:r w:rsidRPr="00E70F94">
        <w:rPr>
          <w:rFonts w:ascii="Calibri" w:hAnsi="Calibri" w:cs="Calibri"/>
        </w:rPr>
        <w:t xml:space="preserve"> θα διατηρηθούν οι δράσεις όπως ενδεικτικά η προώθηση του υποδειγματικού ρόλου του Δημοσίου με βελτίωση του υφιστάμενου προγράμματος “Η</w:t>
      </w:r>
      <w:r w:rsidR="000B73CE" w:rsidRPr="00E70F94">
        <w:rPr>
          <w:rFonts w:ascii="Calibri" w:hAnsi="Calibri" w:cs="Calibri"/>
        </w:rPr>
        <w:t>ΛΕΚΤΡΑ</w:t>
      </w:r>
      <w:r w:rsidRPr="00E70F94">
        <w:rPr>
          <w:rFonts w:ascii="Calibri" w:hAnsi="Calibri" w:cs="Calibri"/>
        </w:rPr>
        <w:t xml:space="preserve">” για την ενεργειακή αναβάθμιση των δημόσιων και δημοτικών </w:t>
      </w:r>
      <w:r w:rsidR="005F622D">
        <w:rPr>
          <w:rFonts w:ascii="Calibri" w:hAnsi="Calibri" w:cs="Calibri"/>
        </w:rPr>
        <w:t>κτι</w:t>
      </w:r>
      <w:r w:rsidRPr="00E70F94">
        <w:rPr>
          <w:rFonts w:ascii="Calibri" w:hAnsi="Calibri" w:cs="Calibri"/>
        </w:rPr>
        <w:t>ρίων ή με ανάλογα προγράμματα, όσο και η</w:t>
      </w:r>
      <w:r w:rsidRPr="00177764">
        <w:rPr>
          <w:rFonts w:ascii="Calibri" w:hAnsi="Calibri" w:cs="Calibri"/>
        </w:rPr>
        <w:t xml:space="preserve"> συνεχής παρακολούθηση της κατανάλωσης ενέργειας των δημοσίων </w:t>
      </w:r>
      <w:r w:rsidR="005F622D">
        <w:rPr>
          <w:rFonts w:ascii="Calibri" w:hAnsi="Calibri" w:cs="Calibri"/>
        </w:rPr>
        <w:t>κτι</w:t>
      </w:r>
      <w:r w:rsidRPr="00177764">
        <w:rPr>
          <w:rFonts w:ascii="Calibri" w:hAnsi="Calibri" w:cs="Calibri"/>
        </w:rPr>
        <w:t>ρίων με στόχο την ετήσια μείωση της καταναλισκόμενης ενέργειας σε όλους του δημόσιους φορείς. Σε κάθε περίπτωση, βασική προτεραιότητα για τα δημόσια</w:t>
      </w:r>
      <w:r w:rsidR="005F622D">
        <w:rPr>
          <w:rFonts w:ascii="Calibri" w:hAnsi="Calibri" w:cs="Calibri"/>
        </w:rPr>
        <w:t xml:space="preserve"> κτίρια</w:t>
      </w:r>
      <w:r w:rsidRPr="00177764">
        <w:rPr>
          <w:rFonts w:ascii="Calibri" w:hAnsi="Calibri" w:cs="Calibri"/>
        </w:rPr>
        <w:t xml:space="preserve"> θα αποτελέσει η προώθηση των τεχνικά εφικτών και βέλτιστων από πλευράς κοινωνικού κόστους και αποτελέσματος μέτρων και προγραμμάτων, </w:t>
      </w:r>
      <w:bookmarkStart w:id="32" w:name="_Hlk177972005"/>
      <w:r w:rsidRPr="00177764">
        <w:rPr>
          <w:rFonts w:ascii="Calibri" w:hAnsi="Calibri" w:cs="Calibri"/>
        </w:rPr>
        <w:t>καλύπτοντας τις συνολικές χρήσεις κατανάλωσης ενέργειας</w:t>
      </w:r>
      <w:bookmarkEnd w:id="32"/>
      <w:r w:rsidRPr="00177764">
        <w:rPr>
          <w:rFonts w:ascii="Calibri" w:hAnsi="Calibri" w:cs="Calibri"/>
        </w:rPr>
        <w:t xml:space="preserve">. Επιπρόσθετα, η χρηματοδότηση των ενεργειακών </w:t>
      </w:r>
      <w:r w:rsidRPr="00E70F94">
        <w:rPr>
          <w:rFonts w:ascii="Calibri" w:hAnsi="Calibri" w:cs="Calibri"/>
        </w:rPr>
        <w:t xml:space="preserve">αναβαθμίσεων των δημόσιων </w:t>
      </w:r>
      <w:r w:rsidR="005F622D">
        <w:rPr>
          <w:rFonts w:ascii="Calibri" w:hAnsi="Calibri" w:cs="Calibri"/>
        </w:rPr>
        <w:t>κτι</w:t>
      </w:r>
      <w:r w:rsidRPr="00E70F94">
        <w:rPr>
          <w:rFonts w:ascii="Calibri" w:hAnsi="Calibri" w:cs="Calibri"/>
        </w:rPr>
        <w:t xml:space="preserve">ρίων θα πραγματοποιείται βάσει των </w:t>
      </w:r>
      <w:r w:rsidRPr="00E70F94">
        <w:rPr>
          <w:rFonts w:ascii="Calibri" w:hAnsi="Calibri" w:cs="Calibri"/>
          <w:b/>
          <w:bCs/>
        </w:rPr>
        <w:t xml:space="preserve">Σχεδίων Δράσης Ενεργειακής Απόδοσης </w:t>
      </w:r>
      <w:r w:rsidR="005F622D">
        <w:rPr>
          <w:rFonts w:ascii="Calibri" w:hAnsi="Calibri" w:cs="Calibri"/>
          <w:b/>
          <w:bCs/>
        </w:rPr>
        <w:t>Κτι</w:t>
      </w:r>
      <w:r w:rsidRPr="00E70F94">
        <w:rPr>
          <w:rFonts w:ascii="Calibri" w:hAnsi="Calibri" w:cs="Calibri"/>
          <w:b/>
          <w:bCs/>
        </w:rPr>
        <w:t>ρίων των Δήμων και Περιφερειών και των Δημοτικών Σχεδίων Μείωσης Εκπομπών</w:t>
      </w:r>
      <w:r w:rsidRPr="00E70F94">
        <w:rPr>
          <w:rFonts w:ascii="Calibri" w:hAnsi="Calibri" w:cs="Calibri"/>
        </w:rPr>
        <w:t xml:space="preserve">. Προς αυτή την κατεύθυνση θα επιδιωχθεί η ψηφιοποίηση των παραπάνω σχεδίων με σκοπό την αποδοτικότερη παρακολούθηση της υλοποίησης τους. Σημαντική αναμένεται να είναι η συνεισφορά της αναβάθμισης του ρόλου των </w:t>
      </w:r>
      <w:r w:rsidRPr="00E70F94">
        <w:rPr>
          <w:rFonts w:ascii="Calibri" w:hAnsi="Calibri" w:cs="Calibri"/>
          <w:b/>
          <w:bCs/>
        </w:rPr>
        <w:t xml:space="preserve">ενεργειακών υπευθύνων των δημοσίων </w:t>
      </w:r>
      <w:r w:rsidR="005F622D">
        <w:rPr>
          <w:rFonts w:ascii="Calibri" w:hAnsi="Calibri" w:cs="Calibri"/>
          <w:b/>
          <w:bCs/>
        </w:rPr>
        <w:t>κτι</w:t>
      </w:r>
      <w:r w:rsidRPr="00E70F94">
        <w:rPr>
          <w:rFonts w:ascii="Calibri" w:hAnsi="Calibri" w:cs="Calibri"/>
          <w:b/>
          <w:bCs/>
        </w:rPr>
        <w:t>ρίων</w:t>
      </w:r>
      <w:r w:rsidRPr="00E70F94">
        <w:rPr>
          <w:rFonts w:ascii="Calibri" w:hAnsi="Calibri" w:cs="Calibri"/>
        </w:rPr>
        <w:t xml:space="preserve">, καθώς ήδη προστίθεται ως προϋπόθεση σε χρηματοδοτικά προγράμματα ενεργειακής αναβάθμισης δημοσίων </w:t>
      </w:r>
      <w:r w:rsidR="005F622D">
        <w:rPr>
          <w:rFonts w:ascii="Calibri" w:hAnsi="Calibri" w:cs="Calibri"/>
        </w:rPr>
        <w:t>κτι</w:t>
      </w:r>
      <w:r w:rsidRPr="00E70F94">
        <w:rPr>
          <w:rFonts w:ascii="Calibri" w:hAnsi="Calibri" w:cs="Calibri"/>
        </w:rPr>
        <w:t xml:space="preserve">ρίων. Η ηλεκτρονική πλατφόρμα παρακολούθησης της ενεργειακής συμπεριφοράς των δημόσιων </w:t>
      </w:r>
      <w:r w:rsidR="005F622D">
        <w:rPr>
          <w:rFonts w:ascii="Calibri" w:hAnsi="Calibri" w:cs="Calibri"/>
        </w:rPr>
        <w:t>κτι</w:t>
      </w:r>
      <w:r w:rsidRPr="00E70F94">
        <w:rPr>
          <w:rFonts w:ascii="Calibri" w:hAnsi="Calibri" w:cs="Calibri"/>
        </w:rPr>
        <w:t>ρίων έχει σκοπό να συνδράμει το έργο των ενεργειακών υπευθύνων.</w:t>
      </w:r>
      <w:r w:rsidR="000B73CE" w:rsidRPr="00E70F94">
        <w:rPr>
          <w:rFonts w:ascii="Calibri" w:hAnsi="Calibri" w:cs="Calibri"/>
        </w:rPr>
        <w:t xml:space="preserve"> </w:t>
      </w:r>
      <w:r w:rsidRPr="00E70F94">
        <w:rPr>
          <w:rFonts w:ascii="Calibri" w:hAnsi="Calibri" w:cs="Calibri"/>
        </w:rPr>
        <w:t xml:space="preserve">Ακόμη, και ως οριζόντιο μέτρο, θα επιδιωχθεί η σύνδεση της ενεργειακής αναβάθμισης των δημόσιων και ιδιωτικών </w:t>
      </w:r>
      <w:r w:rsidR="005F622D">
        <w:rPr>
          <w:rFonts w:ascii="Calibri" w:hAnsi="Calibri" w:cs="Calibri"/>
        </w:rPr>
        <w:t>κτι</w:t>
      </w:r>
      <w:r w:rsidRPr="00E70F94">
        <w:rPr>
          <w:rFonts w:ascii="Calibri" w:hAnsi="Calibri" w:cs="Calibri"/>
        </w:rPr>
        <w:t>ρίων με παράλληλη λήψη μέτρων για τη βελτίωση της προσβασιμότητάς τους στα άτομα με αναπηρία.</w:t>
      </w:r>
    </w:p>
    <w:p w14:paraId="766D9FEB" w14:textId="34C9B29D"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Παράλληλα, εναλλακτικοί μηχανισμοί χρηματοδότησης όπως ενδεικτικά είναι οι </w:t>
      </w:r>
      <w:r w:rsidRPr="000B73CE">
        <w:rPr>
          <w:rFonts w:ascii="Calibri" w:hAnsi="Calibri" w:cs="Calibri"/>
          <w:b/>
          <w:bCs/>
        </w:rPr>
        <w:t>Συμβάσεις Ενεργειακής Απόδοσης</w:t>
      </w:r>
      <w:r w:rsidRPr="002D49A3">
        <w:rPr>
          <w:rFonts w:ascii="Calibri" w:hAnsi="Calibri" w:cs="Calibri"/>
        </w:rPr>
        <w:t xml:space="preserve"> ειδικότερα για την περίπτωση των δημόσιων </w:t>
      </w:r>
      <w:r w:rsidR="005F622D">
        <w:rPr>
          <w:rFonts w:ascii="Calibri" w:hAnsi="Calibri" w:cs="Calibri"/>
        </w:rPr>
        <w:t>κτι</w:t>
      </w:r>
      <w:r w:rsidRPr="002D49A3">
        <w:rPr>
          <w:rFonts w:ascii="Calibri" w:hAnsi="Calibri" w:cs="Calibri"/>
        </w:rPr>
        <w:t>ρίων</w:t>
      </w:r>
      <w:r w:rsidRPr="002D49A3" w:rsidDel="00DC5C2B">
        <w:rPr>
          <w:rFonts w:ascii="Calibri" w:hAnsi="Calibri" w:cs="Calibri"/>
        </w:rPr>
        <w:t xml:space="preserve"> </w:t>
      </w:r>
      <w:r w:rsidRPr="002D49A3">
        <w:rPr>
          <w:rFonts w:ascii="Calibri" w:hAnsi="Calibri" w:cs="Calibri"/>
        </w:rPr>
        <w:t>προωθούνται με αυξανόμεν</w:t>
      </w:r>
      <w:r w:rsidRPr="002D49A3">
        <w:rPr>
          <w:rFonts w:ascii="Calibri" w:hAnsi="Calibri" w:cs="Calibri"/>
          <w:lang w:val="en-US"/>
        </w:rPr>
        <w:t>o</w:t>
      </w:r>
      <w:r w:rsidRPr="002D49A3">
        <w:rPr>
          <w:rFonts w:ascii="Calibri" w:hAnsi="Calibri" w:cs="Calibri"/>
        </w:rPr>
        <w:t xml:space="preserve"> ρυθμό. Προς αυτή την κατεύθυνση σχεδιάζεται ένα κεντρικό πρόγραμμα ενεργειακής αναβάθμισης δημοσίων </w:t>
      </w:r>
      <w:r w:rsidR="005F622D">
        <w:rPr>
          <w:rFonts w:ascii="Calibri" w:hAnsi="Calibri" w:cs="Calibri"/>
        </w:rPr>
        <w:t>κτι</w:t>
      </w:r>
      <w:r w:rsidRPr="002D49A3">
        <w:rPr>
          <w:rFonts w:ascii="Calibri" w:hAnsi="Calibri" w:cs="Calibri"/>
        </w:rPr>
        <w:t xml:space="preserve">ρίων μέσω συμβάσεων ενεργειακής απόδοσης, το οποίο θα βασιστεί στην ιεράρχηση και ομαδοποίηση των δημόσιων </w:t>
      </w:r>
      <w:r w:rsidR="005F622D">
        <w:rPr>
          <w:rFonts w:ascii="Calibri" w:hAnsi="Calibri" w:cs="Calibri"/>
        </w:rPr>
        <w:t>κτι</w:t>
      </w:r>
      <w:r w:rsidRPr="002D49A3">
        <w:rPr>
          <w:rFonts w:ascii="Calibri" w:hAnsi="Calibri" w:cs="Calibri"/>
        </w:rPr>
        <w:t>ρίων με σκοπό την προκήρυξη στοχευμένων υπο-προγραμμάτων με βάση τα</w:t>
      </w:r>
      <w:r w:rsidR="005F622D">
        <w:rPr>
          <w:rFonts w:ascii="Calibri" w:hAnsi="Calibri" w:cs="Calibri"/>
        </w:rPr>
        <w:t xml:space="preserve"> κτίρια</w:t>
      </w:r>
      <w:r w:rsidRPr="002D49A3">
        <w:rPr>
          <w:rFonts w:ascii="Calibri" w:hAnsi="Calibri" w:cs="Calibri"/>
        </w:rPr>
        <w:t xml:space="preserve"> που θα ενταχθούν σε κάθε ομάδα. </w:t>
      </w:r>
    </w:p>
    <w:p w14:paraId="2E9932E9" w14:textId="77777777"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Η </w:t>
      </w:r>
      <w:r w:rsidRPr="004F074B">
        <w:rPr>
          <w:rFonts w:ascii="Calibri" w:hAnsi="Calibri" w:cs="Calibri"/>
          <w:b/>
          <w:bCs/>
        </w:rPr>
        <w:t>χρήση συστημάτων ΑΠΕ για θέρμανση και ψύξη</w:t>
      </w:r>
      <w:r w:rsidRPr="002D49A3">
        <w:rPr>
          <w:rFonts w:ascii="Calibri" w:hAnsi="Calibri" w:cs="Calibri"/>
        </w:rPr>
        <w:t xml:space="preserve"> (κυρίως αντλίες θερμότητας και θερμικά ηλιακά συστήματα) θα ενισχυθεί μέσω της συνδυαστικής αξιοποίησης διαφορετικών μέτρων πολιτικής σε πλήρη συμμόρφωση με τις προβλέψεις της περιεκτικής αξιολόγησης για την προώθηση της αποδοτικής θέρμανσης και ψύξης, η οποία θα αναθεωρηθεί κατάλληλα με βάση τους νέους στόχους εξοικονόμησης ενέργειας και ΑΠΕ. </w:t>
      </w:r>
    </w:p>
    <w:p w14:paraId="0E8D9633" w14:textId="1AF785D2"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lastRenderedPageBreak/>
        <w:t xml:space="preserve">Έμφαση δίνεται στην </w:t>
      </w:r>
      <w:r w:rsidRPr="000B73CE">
        <w:rPr>
          <w:rFonts w:ascii="Calibri" w:hAnsi="Calibri" w:cs="Calibri"/>
          <w:b/>
          <w:bCs/>
        </w:rPr>
        <w:t xml:space="preserve">αύξηση των </w:t>
      </w:r>
      <w:r w:rsidR="005F622D">
        <w:rPr>
          <w:rFonts w:ascii="Calibri" w:hAnsi="Calibri" w:cs="Calibri"/>
          <w:b/>
          <w:bCs/>
        </w:rPr>
        <w:t>κτι</w:t>
      </w:r>
      <w:r w:rsidRPr="000B73CE">
        <w:rPr>
          <w:rFonts w:ascii="Calibri" w:hAnsi="Calibri" w:cs="Calibri"/>
          <w:b/>
          <w:bCs/>
        </w:rPr>
        <w:t>ρίων με σχεδόν μηδενική κατανάλωση ενέργειας και μηδενικού ανθρακικού αποτυπώματος</w:t>
      </w:r>
      <w:r w:rsidRPr="002D49A3">
        <w:rPr>
          <w:rFonts w:ascii="Calibri" w:hAnsi="Calibri" w:cs="Calibri"/>
        </w:rPr>
        <w:t xml:space="preserve">, σύμφωνα με τις απαιτήσεις της Οδηγίας (ΕΕ) 2024/1275 για την ενεργειακή απόδοση των </w:t>
      </w:r>
      <w:r w:rsidR="005F622D">
        <w:rPr>
          <w:rFonts w:ascii="Calibri" w:hAnsi="Calibri" w:cs="Calibri"/>
        </w:rPr>
        <w:t>κτι</w:t>
      </w:r>
      <w:r w:rsidRPr="002D49A3">
        <w:rPr>
          <w:rFonts w:ascii="Calibri" w:hAnsi="Calibri" w:cs="Calibri"/>
        </w:rPr>
        <w:t>ρίων. Προς αυτή την κατεύθυνση η λήψη νέων κανονιστικών και χρηματοδοτικών μέτρων για τη διαμόρφωση του κατάλληλου πλαισίου και τη δημιουργία κινήτρων σε νέα και ριζικά ανακαινιζόμενα</w:t>
      </w:r>
      <w:r w:rsidR="005F622D">
        <w:rPr>
          <w:rFonts w:ascii="Calibri" w:hAnsi="Calibri" w:cs="Calibri"/>
        </w:rPr>
        <w:t xml:space="preserve"> κτίρια</w:t>
      </w:r>
      <w:r w:rsidRPr="002D49A3">
        <w:rPr>
          <w:rFonts w:ascii="Calibri" w:hAnsi="Calibri" w:cs="Calibri"/>
        </w:rPr>
        <w:t xml:space="preserve"> θα συμβάλει στη μεγιστοποίηση του αριθμού των </w:t>
      </w:r>
      <w:r w:rsidR="005F622D">
        <w:rPr>
          <w:rFonts w:ascii="Calibri" w:hAnsi="Calibri" w:cs="Calibri"/>
        </w:rPr>
        <w:t>κτι</w:t>
      </w:r>
      <w:r w:rsidRPr="002D49A3">
        <w:rPr>
          <w:rFonts w:ascii="Calibri" w:hAnsi="Calibri" w:cs="Calibri"/>
        </w:rPr>
        <w:t>ρίων, με βελτιωμένη απόδοση σε σχέση με τις ελάχιστες απαιτήσεις ενεργειακής απόδοσης.</w:t>
      </w:r>
      <w:r w:rsidR="004F074B">
        <w:rPr>
          <w:rFonts w:ascii="Calibri" w:hAnsi="Calibri" w:cs="Calibri"/>
        </w:rPr>
        <w:t xml:space="preserve"> </w:t>
      </w:r>
      <w:r w:rsidRPr="002D49A3">
        <w:rPr>
          <w:rFonts w:ascii="Calibri" w:hAnsi="Calibri" w:cs="Calibri"/>
        </w:rPr>
        <w:t xml:space="preserve">Σε κάθε περίπτωση οι συνέργειες με τα μέτρα πολιτικής με σκοπό την </w:t>
      </w:r>
      <w:r w:rsidRPr="004F074B">
        <w:rPr>
          <w:rFonts w:ascii="Calibri" w:hAnsi="Calibri" w:cs="Calibri"/>
          <w:b/>
          <w:bCs/>
        </w:rPr>
        <w:t>προώθηση της αυτοκατανάλωσης ηλεκτρικής ενέργειας</w:t>
      </w:r>
      <w:r w:rsidRPr="002D49A3">
        <w:rPr>
          <w:rFonts w:ascii="Calibri" w:hAnsi="Calibri" w:cs="Calibri"/>
        </w:rPr>
        <w:t xml:space="preserve"> θα μεγιστοποιηθούν στο πλαίσιο των παραπάνω μέτρων διευκολύνοντας τη μεγαλύτερη διείσδυση των ΑΠΕ στο </w:t>
      </w:r>
      <w:r w:rsidR="005F622D">
        <w:rPr>
          <w:rFonts w:ascii="Calibri" w:hAnsi="Calibri" w:cs="Calibri"/>
        </w:rPr>
        <w:t>κτι</w:t>
      </w:r>
      <w:r w:rsidRPr="002D49A3">
        <w:rPr>
          <w:rFonts w:ascii="Calibri" w:hAnsi="Calibri" w:cs="Calibri"/>
        </w:rPr>
        <w:t>ριακό απόθεμα.</w:t>
      </w:r>
    </w:p>
    <w:p w14:paraId="68C7DBC5" w14:textId="19780AA4"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Η υλοποίηση </w:t>
      </w:r>
      <w:r w:rsidRPr="000B73CE">
        <w:rPr>
          <w:rFonts w:ascii="Calibri" w:hAnsi="Calibri" w:cs="Calibri"/>
          <w:b/>
          <w:bCs/>
        </w:rPr>
        <w:t>δράσεων ενημέρωσης και κατάρτισης</w:t>
      </w:r>
      <w:r w:rsidRPr="002D49A3">
        <w:rPr>
          <w:rFonts w:ascii="Calibri" w:hAnsi="Calibri" w:cs="Calibri"/>
        </w:rPr>
        <w:t xml:space="preserve"> για την ενεργειακή απόδοση θα συμβάλλουν στην ευαισθητοποίηση και τελικά στην υποκίνηση των τελικών καταναλωτών στην υιοθέτηση ορθολογικότερων πρακτικών χρήσης της ενέργειας στα</w:t>
      </w:r>
      <w:r w:rsidR="005F622D">
        <w:rPr>
          <w:rFonts w:ascii="Calibri" w:hAnsi="Calibri" w:cs="Calibri"/>
        </w:rPr>
        <w:t xml:space="preserve"> κτίρια</w:t>
      </w:r>
      <w:r w:rsidRPr="002D49A3">
        <w:rPr>
          <w:rFonts w:ascii="Calibri" w:hAnsi="Calibri" w:cs="Calibri"/>
        </w:rPr>
        <w:t xml:space="preserve">. </w:t>
      </w:r>
    </w:p>
    <w:p w14:paraId="56470C13" w14:textId="77777777"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Παράλληλα, έχει αναγνωριστεί η ανάγκη για την </w:t>
      </w:r>
      <w:r w:rsidRPr="000B73CE">
        <w:rPr>
          <w:rFonts w:ascii="Calibri" w:hAnsi="Calibri" w:cs="Calibri"/>
          <w:b/>
          <w:bCs/>
        </w:rPr>
        <w:t>ανάπτυξη νέων καθεστώτων αναγνώρισης προσόντων</w:t>
      </w:r>
      <w:r w:rsidRPr="002D49A3">
        <w:rPr>
          <w:rFonts w:ascii="Calibri" w:hAnsi="Calibri" w:cs="Calibri"/>
        </w:rPr>
        <w:t xml:space="preserve">, </w:t>
      </w:r>
      <w:r w:rsidRPr="000B73CE">
        <w:rPr>
          <w:rFonts w:ascii="Calibri" w:hAnsi="Calibri" w:cs="Calibri"/>
          <w:b/>
          <w:bCs/>
        </w:rPr>
        <w:t>διαπίστευσης και πιστοποίησης εγκαταστατών</w:t>
      </w:r>
      <w:r w:rsidRPr="002D49A3">
        <w:rPr>
          <w:rFonts w:ascii="Calibri" w:hAnsi="Calibri" w:cs="Calibri"/>
        </w:rPr>
        <w:t xml:space="preserve"> για τη διασφάλιση της ορθής υλοποίησης των παρεμβάσεων εξοικονόμησης ενέργειας και της αξιοποίησης των μέγιστων δυνατοτήτων των τεχνολογιών. </w:t>
      </w:r>
    </w:p>
    <w:p w14:paraId="7EA72A3D" w14:textId="19CF2E75"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Στο ίδιο πλαίσιο οι </w:t>
      </w:r>
      <w:r w:rsidRPr="000B73CE">
        <w:rPr>
          <w:rFonts w:ascii="Calibri" w:hAnsi="Calibri" w:cs="Calibri"/>
          <w:b/>
          <w:bCs/>
        </w:rPr>
        <w:t>Υπηρεσίες Μιας Στάσης</w:t>
      </w:r>
      <w:r w:rsidRPr="002D49A3">
        <w:rPr>
          <w:rFonts w:ascii="Calibri" w:hAnsi="Calibri" w:cs="Calibri"/>
        </w:rPr>
        <w:t xml:space="preserve"> δύνανται να διευκολύνουν την υλοποίηση παρεμβάσεων βελτίωσης της ενεργειακής απόδοσης στον </w:t>
      </w:r>
      <w:r w:rsidR="005F622D">
        <w:rPr>
          <w:rFonts w:ascii="Calibri" w:hAnsi="Calibri" w:cs="Calibri"/>
        </w:rPr>
        <w:t>κτι</w:t>
      </w:r>
      <w:r w:rsidRPr="002D49A3">
        <w:rPr>
          <w:rFonts w:ascii="Calibri" w:hAnsi="Calibri" w:cs="Calibri"/>
        </w:rPr>
        <w:t xml:space="preserve">ριακό τομέα. Στοχευμένες δράσεις θα δρομολογηθούν με σκοπό τη σύσταση Υπηρεσιών Μιας Στάσης σε κάθε περιφέρεια παρέχοντας υποστήριξη σε όλες τις φάσεις που απαιτούνται για την απανθρακοποίηση του </w:t>
      </w:r>
      <w:r w:rsidR="005F622D">
        <w:rPr>
          <w:rFonts w:ascii="Calibri" w:hAnsi="Calibri" w:cs="Calibri"/>
        </w:rPr>
        <w:t>κτι</w:t>
      </w:r>
      <w:r w:rsidRPr="002D49A3">
        <w:rPr>
          <w:rFonts w:ascii="Calibri" w:hAnsi="Calibri" w:cs="Calibri"/>
        </w:rPr>
        <w:t>ριακού αποθέματος.</w:t>
      </w:r>
    </w:p>
    <w:p w14:paraId="02B1060D" w14:textId="77777777"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Οι </w:t>
      </w:r>
      <w:r w:rsidRPr="000B73CE">
        <w:rPr>
          <w:rFonts w:ascii="Calibri" w:hAnsi="Calibri" w:cs="Calibri"/>
          <w:b/>
          <w:bCs/>
        </w:rPr>
        <w:t>ανταγωνιστικές διαδικασίες επίτευξης εξοικονόμησης ενέργειας</w:t>
      </w:r>
      <w:r w:rsidRPr="002D49A3">
        <w:rPr>
          <w:rFonts w:ascii="Calibri" w:hAnsi="Calibri" w:cs="Calibri"/>
        </w:rPr>
        <w:t xml:space="preserve"> αποτελούν έναν αρκετά ελπιδοφόρο μηχανισμό της αγοράς, ο οποίος αποσκοπεί στη συντεταγμένη και αποδοτική προώθηση δράσεων βελτίωσης της ενεργειακής απόδοσης σε συγκεκριμένους κλάδους, όπως είναι ο τριτογενής και ο βιομηχανικός τομέας. Οι ανταγωνιστικές διαδικασίες θα διασφαλίσουν την υλοποίηση παρεμβάσεων βελτίωσης της ενεργειακής απόδοσης με τον αποδοτικότερο τρόπο από πλευράς κόστους και αποτελέσματος, καθώς και στη μείωση του ρίσκου υλοποίησης παρεμβάσεων από τρίτα μέρη μέσω της ομαδοποίησης μικρών επιμέρους έργων.</w:t>
      </w:r>
    </w:p>
    <w:p w14:paraId="6359E701" w14:textId="7B91D5C9"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Επιπρόσθετα, θα ενισχυθεί η </w:t>
      </w:r>
      <w:r w:rsidRPr="004F074B">
        <w:rPr>
          <w:rFonts w:ascii="Calibri" w:hAnsi="Calibri" w:cs="Calibri"/>
          <w:b/>
          <w:bCs/>
        </w:rPr>
        <w:t>εφαρμογή του προγράμματος αντικατάστασης παλαιών και ενεργοβόρων ηλεκτρικών συσκευών με νέες ενεργειακά αποδοτικότερες</w:t>
      </w:r>
      <w:r w:rsidRPr="002D49A3">
        <w:rPr>
          <w:rFonts w:ascii="Calibri" w:hAnsi="Calibri" w:cs="Calibri"/>
        </w:rPr>
        <w:t xml:space="preserve"> μέσω της παροχής επιδότησης για τον οικιακό τομέα. </w:t>
      </w:r>
    </w:p>
    <w:p w14:paraId="1836ACD2" w14:textId="1B4A29B3" w:rsidR="002A0D8F" w:rsidRPr="002D49A3" w:rsidRDefault="002A0D8F" w:rsidP="002A0D8F">
      <w:pPr>
        <w:spacing w:beforeLines="60" w:before="144" w:afterLines="60" w:after="144" w:line="276" w:lineRule="auto"/>
        <w:rPr>
          <w:rFonts w:ascii="Calibri" w:hAnsi="Calibri" w:cs="Calibri"/>
        </w:rPr>
      </w:pPr>
      <w:r w:rsidRPr="002D49A3">
        <w:rPr>
          <w:rFonts w:ascii="Calibri" w:hAnsi="Calibri" w:cs="Calibri"/>
        </w:rPr>
        <w:t xml:space="preserve">Ιδιαίτερη έμφαση αναμένεται να δοθεί στην </w:t>
      </w:r>
      <w:r w:rsidRPr="004F074B">
        <w:rPr>
          <w:rFonts w:ascii="Calibri" w:hAnsi="Calibri" w:cs="Calibri"/>
          <w:b/>
          <w:bCs/>
        </w:rPr>
        <w:t>εγκατάσταση προηγμένων συστημάτων φωτισμού στον τριτογενή τομέα</w:t>
      </w:r>
      <w:r w:rsidRPr="002D49A3">
        <w:rPr>
          <w:rFonts w:ascii="Calibri" w:hAnsi="Calibri" w:cs="Calibri"/>
        </w:rPr>
        <w:t xml:space="preserve"> (συμπεριλαμβανομένου του δημόσιου τομέα)</w:t>
      </w:r>
      <w:r w:rsidR="004F074B">
        <w:rPr>
          <w:rFonts w:ascii="Calibri" w:hAnsi="Calibri" w:cs="Calibri"/>
        </w:rPr>
        <w:t>.</w:t>
      </w:r>
    </w:p>
    <w:p w14:paraId="540014B7" w14:textId="77777777" w:rsidR="002A0D8F" w:rsidRDefault="002A0D8F" w:rsidP="00AA4068"/>
    <w:p w14:paraId="4DA21647" w14:textId="7EC46281" w:rsidR="007A448A" w:rsidRPr="00232E60" w:rsidRDefault="003555B3">
      <w:pPr>
        <w:pStyle w:val="1"/>
        <w:numPr>
          <w:ilvl w:val="0"/>
          <w:numId w:val="1"/>
        </w:numPr>
        <w:spacing w:before="0" w:after="120" w:line="360" w:lineRule="auto"/>
        <w:rPr>
          <w:rFonts w:ascii="Calibri" w:hAnsi="Calibri" w:cs="Calibri"/>
          <w:b/>
          <w:bCs/>
          <w:sz w:val="28"/>
          <w:szCs w:val="28"/>
        </w:rPr>
      </w:pPr>
      <w:bookmarkStart w:id="33" w:name="_Toc202800712"/>
      <w:bookmarkStart w:id="34" w:name="_Toc215486293"/>
      <w:r w:rsidRPr="00232E60">
        <w:rPr>
          <w:rFonts w:ascii="Calibri" w:hAnsi="Calibri" w:cs="Calibri"/>
          <w:b/>
          <w:bCs/>
          <w:sz w:val="28"/>
          <w:szCs w:val="28"/>
        </w:rPr>
        <w:t>Επισκόπηση</w:t>
      </w:r>
      <w:r w:rsidR="007A448A" w:rsidRPr="00232E60">
        <w:rPr>
          <w:rFonts w:ascii="Calibri" w:hAnsi="Calibri" w:cs="Calibri"/>
          <w:b/>
          <w:bCs/>
          <w:sz w:val="28"/>
          <w:szCs w:val="28"/>
        </w:rPr>
        <w:t xml:space="preserve"> </w:t>
      </w:r>
      <w:r w:rsidR="005F622D">
        <w:rPr>
          <w:rFonts w:ascii="Calibri" w:hAnsi="Calibri" w:cs="Calibri"/>
          <w:b/>
          <w:bCs/>
          <w:sz w:val="28"/>
          <w:szCs w:val="28"/>
        </w:rPr>
        <w:t>κτι</w:t>
      </w:r>
      <w:r w:rsidR="001A09E7" w:rsidRPr="00232E60">
        <w:rPr>
          <w:rFonts w:ascii="Calibri" w:hAnsi="Calibri" w:cs="Calibri"/>
          <w:b/>
          <w:bCs/>
          <w:sz w:val="28"/>
          <w:szCs w:val="28"/>
        </w:rPr>
        <w:t>ριακού αποθέματος</w:t>
      </w:r>
      <w:bookmarkEnd w:id="33"/>
      <w:bookmarkEnd w:id="34"/>
      <w:r w:rsidR="007A448A" w:rsidRPr="00232E60">
        <w:rPr>
          <w:rFonts w:ascii="Calibri" w:hAnsi="Calibri" w:cs="Calibri"/>
          <w:b/>
          <w:bCs/>
          <w:sz w:val="28"/>
          <w:szCs w:val="28"/>
        </w:rPr>
        <w:t xml:space="preserve"> </w:t>
      </w:r>
    </w:p>
    <w:p w14:paraId="6EC370FB" w14:textId="77777777" w:rsidR="007B64DD" w:rsidRDefault="007B64DD" w:rsidP="007B64DD">
      <w:pPr>
        <w:pStyle w:val="1"/>
        <w:numPr>
          <w:ilvl w:val="1"/>
          <w:numId w:val="1"/>
        </w:numPr>
        <w:spacing w:before="0" w:after="120" w:line="360" w:lineRule="auto"/>
        <w:rPr>
          <w:rFonts w:ascii="Calibri" w:hAnsi="Calibri" w:cs="Calibri"/>
          <w:b/>
          <w:bCs/>
          <w:sz w:val="24"/>
          <w:szCs w:val="24"/>
        </w:rPr>
      </w:pPr>
      <w:bookmarkStart w:id="35" w:name="_Toc202800713"/>
      <w:bookmarkStart w:id="36" w:name="_Toc215486294"/>
      <w:r>
        <w:rPr>
          <w:rFonts w:ascii="Calibri" w:hAnsi="Calibri" w:cs="Calibri"/>
          <w:b/>
          <w:bCs/>
          <w:sz w:val="24"/>
          <w:szCs w:val="24"/>
        </w:rPr>
        <w:t>Γενικά στοιχεία</w:t>
      </w:r>
      <w:bookmarkEnd w:id="35"/>
      <w:bookmarkEnd w:id="36"/>
      <w:r>
        <w:rPr>
          <w:rFonts w:ascii="Calibri" w:hAnsi="Calibri" w:cs="Calibri"/>
          <w:b/>
          <w:bCs/>
          <w:sz w:val="24"/>
          <w:szCs w:val="24"/>
        </w:rPr>
        <w:t xml:space="preserve"> </w:t>
      </w:r>
    </w:p>
    <w:p w14:paraId="731F562A" w14:textId="64957551" w:rsidR="00DD2F33" w:rsidRPr="00DD2F33" w:rsidRDefault="00051CAF" w:rsidP="00051CAF">
      <w:pPr>
        <w:spacing w:before="60" w:after="60" w:line="276" w:lineRule="auto"/>
        <w:rPr>
          <w:rFonts w:ascii="Calibri" w:hAnsi="Calibri" w:cs="Calibri"/>
          <w:highlight w:val="yellow"/>
        </w:rPr>
      </w:pPr>
      <w:r>
        <w:rPr>
          <w:rFonts w:ascii="Calibri" w:hAnsi="Calibri" w:cs="Calibri"/>
        </w:rPr>
        <w:t>Η</w:t>
      </w:r>
      <w:r w:rsidR="00DD2F33" w:rsidRPr="00DD2F33">
        <w:rPr>
          <w:rFonts w:ascii="Calibri" w:hAnsi="Calibri" w:cs="Calibri"/>
        </w:rPr>
        <w:t xml:space="preserve"> γενική εικόνα που χαρακτηρίζει το </w:t>
      </w:r>
      <w:r w:rsidR="005F622D">
        <w:rPr>
          <w:rFonts w:ascii="Calibri" w:hAnsi="Calibri" w:cs="Calibri"/>
        </w:rPr>
        <w:t>κτι</w:t>
      </w:r>
      <w:r w:rsidR="00DD2F33" w:rsidRPr="00DD2F33">
        <w:rPr>
          <w:rFonts w:ascii="Calibri" w:hAnsi="Calibri" w:cs="Calibri"/>
        </w:rPr>
        <w:t>ριακό απόθεμα</w:t>
      </w:r>
      <w:r w:rsidR="0056577A">
        <w:rPr>
          <w:rFonts w:ascii="Calibri" w:hAnsi="Calibri" w:cs="Calibri"/>
        </w:rPr>
        <w:t xml:space="preserve"> </w:t>
      </w:r>
      <w:r w:rsidR="00DD2F33" w:rsidRPr="00DD2F33">
        <w:rPr>
          <w:rFonts w:ascii="Calibri" w:hAnsi="Calibri" w:cs="Calibri"/>
        </w:rPr>
        <w:t>συνοψίζεται στα παρακάτω στοιχεία:</w:t>
      </w:r>
    </w:p>
    <w:p w14:paraId="143979A7" w14:textId="153E4A54" w:rsidR="00DD2F33" w:rsidRDefault="00103536" w:rsidP="00FF6F1B">
      <w:pPr>
        <w:pStyle w:val="a6"/>
        <w:numPr>
          <w:ilvl w:val="0"/>
          <w:numId w:val="28"/>
        </w:numPr>
        <w:spacing w:before="60" w:line="276" w:lineRule="auto"/>
        <w:rPr>
          <w:rFonts w:ascii="Calibri" w:hAnsi="Calibri" w:cs="Calibri"/>
        </w:rPr>
      </w:pPr>
      <w:r w:rsidRPr="00103536">
        <w:rPr>
          <w:rFonts w:ascii="Calibri" w:hAnsi="Calibri" w:cs="Calibri"/>
        </w:rPr>
        <w:lastRenderedPageBreak/>
        <w:t xml:space="preserve">H πλειονότητα του </w:t>
      </w:r>
      <w:r w:rsidR="005F622D">
        <w:rPr>
          <w:rFonts w:ascii="Calibri" w:hAnsi="Calibri" w:cs="Calibri"/>
        </w:rPr>
        <w:t>κτι</w:t>
      </w:r>
      <w:r w:rsidRPr="00103536">
        <w:rPr>
          <w:rFonts w:ascii="Calibri" w:hAnsi="Calibri" w:cs="Calibri"/>
        </w:rPr>
        <w:t xml:space="preserve">ριακού αποθέματος είναι παλαιά: πάνω από το 50% έχει κατασκευαστεί πριν από το 1980 </w:t>
      </w:r>
      <w:r>
        <w:rPr>
          <w:rFonts w:ascii="Calibri" w:hAnsi="Calibri" w:cs="Calibri"/>
        </w:rPr>
        <w:t>και π</w:t>
      </w:r>
      <w:r w:rsidR="00DD2F33" w:rsidRPr="0056577A">
        <w:rPr>
          <w:rFonts w:ascii="Calibri" w:hAnsi="Calibri" w:cs="Calibri"/>
        </w:rPr>
        <w:t>ρόκειται για παλαιά</w:t>
      </w:r>
      <w:r w:rsidR="005F622D">
        <w:rPr>
          <w:rFonts w:ascii="Calibri" w:hAnsi="Calibri" w:cs="Calibri"/>
        </w:rPr>
        <w:t xml:space="preserve"> κτίρια</w:t>
      </w:r>
      <w:r w:rsidR="00DD2F33" w:rsidRPr="0056577A">
        <w:rPr>
          <w:rFonts w:ascii="Calibri" w:hAnsi="Calibri" w:cs="Calibri"/>
        </w:rPr>
        <w:t xml:space="preserve"> που έχουν κατασκευαστεί και λειτουργούν με παρωχημένους κανονισμούς, χωρίς θερμομόνωση, και άρα με πολύ αυξημένες ενεργειακές καταναλώσεις.</w:t>
      </w:r>
    </w:p>
    <w:p w14:paraId="5E04B8D1" w14:textId="1F2AB84C" w:rsidR="00051CAF" w:rsidRDefault="00051CAF" w:rsidP="00FF6F1B">
      <w:pPr>
        <w:pStyle w:val="a6"/>
        <w:numPr>
          <w:ilvl w:val="1"/>
          <w:numId w:val="28"/>
        </w:numPr>
        <w:spacing w:before="60" w:line="276" w:lineRule="auto"/>
        <w:rPr>
          <w:rFonts w:ascii="Calibri" w:hAnsi="Calibri" w:cs="Calibri"/>
        </w:rPr>
      </w:pPr>
      <w:r>
        <w:rPr>
          <w:rFonts w:ascii="Calibri" w:hAnsi="Calibri" w:cs="Calibri"/>
        </w:rPr>
        <w:t>Τ</w:t>
      </w:r>
      <w:r w:rsidRPr="00DE6DBB">
        <w:rPr>
          <w:rFonts w:ascii="Calibri" w:hAnsi="Calibri" w:cs="Calibri"/>
        </w:rPr>
        <w:t xml:space="preserve">ο 64% των </w:t>
      </w:r>
      <w:r w:rsidR="005F622D">
        <w:rPr>
          <w:rFonts w:ascii="Calibri" w:hAnsi="Calibri" w:cs="Calibri"/>
        </w:rPr>
        <w:t>κτι</w:t>
      </w:r>
      <w:r w:rsidRPr="00DE6DBB">
        <w:rPr>
          <w:rFonts w:ascii="Calibri" w:hAnsi="Calibri" w:cs="Calibri"/>
        </w:rPr>
        <w:t xml:space="preserve">ρίων στη χώρα και το 69% στην Αττική κατασκευάστηκαν μεταξύ του 1945 και του 1990, δηλαδή πρόκειται για ακίνητα με μέση ηλικία πάνω από τρεις δεκαετίες. </w:t>
      </w:r>
    </w:p>
    <w:p w14:paraId="6DA5E1D4" w14:textId="7246C38E" w:rsidR="00051CAF" w:rsidRPr="00051CAF" w:rsidRDefault="00051CAF" w:rsidP="00FF6F1B">
      <w:pPr>
        <w:pStyle w:val="a6"/>
        <w:numPr>
          <w:ilvl w:val="0"/>
          <w:numId w:val="28"/>
        </w:numPr>
        <w:spacing w:before="60" w:line="276" w:lineRule="auto"/>
        <w:rPr>
          <w:rFonts w:ascii="Calibri" w:hAnsi="Calibri" w:cs="Calibri"/>
        </w:rPr>
      </w:pPr>
      <w:r w:rsidRPr="00051CAF">
        <w:rPr>
          <w:rFonts w:ascii="Calibri" w:hAnsi="Calibri" w:cs="Calibri"/>
        </w:rPr>
        <w:t>Η παρατεταμένη οικονομική ύφεση έχει δημιουργήσει συνθήκες αγοράς μη ευνοϊκές σε επενδύσεις.</w:t>
      </w:r>
      <w:r>
        <w:rPr>
          <w:rFonts w:ascii="Calibri" w:hAnsi="Calibri" w:cs="Calibri"/>
        </w:rPr>
        <w:t xml:space="preserve"> </w:t>
      </w:r>
      <w:r w:rsidRPr="00051CAF">
        <w:rPr>
          <w:rFonts w:ascii="Calibri" w:hAnsi="Calibri" w:cs="Calibri"/>
        </w:rPr>
        <w:t>Η οικοδομική δραστηριότητα επιβραδύνθηκε δραστικά κατά τη διάρκεια της οικονομικής κρίσης.</w:t>
      </w:r>
    </w:p>
    <w:p w14:paraId="76330A6E" w14:textId="65F925C8" w:rsidR="00051CAF" w:rsidRPr="00051CAF" w:rsidRDefault="00051CAF" w:rsidP="00FF6F1B">
      <w:pPr>
        <w:pStyle w:val="a6"/>
        <w:numPr>
          <w:ilvl w:val="1"/>
          <w:numId w:val="28"/>
        </w:numPr>
        <w:spacing w:before="60" w:line="276" w:lineRule="auto"/>
        <w:rPr>
          <w:rFonts w:ascii="Calibri" w:hAnsi="Calibri" w:cs="Calibri"/>
        </w:rPr>
      </w:pPr>
      <w:r>
        <w:rPr>
          <w:rFonts w:ascii="Calibri" w:hAnsi="Calibri" w:cs="Calibri"/>
        </w:rPr>
        <w:t>Α</w:t>
      </w:r>
      <w:r w:rsidRPr="00051CAF">
        <w:rPr>
          <w:rFonts w:ascii="Calibri" w:hAnsi="Calibri" w:cs="Calibri"/>
        </w:rPr>
        <w:t>πό το 2010 έως το 2019 ανεγέρθηκε μόλις το 6% των κατοικιών και από το 2020 έως το 2025 εκτιμάται πως το ποσοστό πέφτει ακόμη περισσότερο, στο 2%</w:t>
      </w:r>
      <w:r>
        <w:rPr>
          <w:rFonts w:ascii="Calibri" w:hAnsi="Calibri" w:cs="Calibri"/>
        </w:rPr>
        <w:t>.</w:t>
      </w:r>
    </w:p>
    <w:p w14:paraId="7BFCC0D3" w14:textId="77777777" w:rsidR="00DD2F33" w:rsidRPr="0056577A" w:rsidRDefault="00DD2F33" w:rsidP="00FF6F1B">
      <w:pPr>
        <w:pStyle w:val="a6"/>
        <w:numPr>
          <w:ilvl w:val="0"/>
          <w:numId w:val="28"/>
        </w:numPr>
        <w:spacing w:before="60" w:line="276" w:lineRule="auto"/>
        <w:rPr>
          <w:rFonts w:ascii="Calibri" w:hAnsi="Calibri" w:cs="Calibri"/>
        </w:rPr>
      </w:pPr>
      <w:r w:rsidRPr="0056577A">
        <w:rPr>
          <w:rFonts w:ascii="Calibri" w:hAnsi="Calibri" w:cs="Calibri"/>
        </w:rPr>
        <w:t>Η κατάσταση των συστημάτων θέρμανσης κρίνεται μέτριας απόδοσης, αυξάνοντας την ενεργειακή και περιβαλλοντική επιβάρυνση.</w:t>
      </w:r>
    </w:p>
    <w:p w14:paraId="2A7E5198" w14:textId="77777777" w:rsidR="00DD2F33" w:rsidRPr="0056577A" w:rsidRDefault="00DD2F33" w:rsidP="00FF6F1B">
      <w:pPr>
        <w:pStyle w:val="a6"/>
        <w:numPr>
          <w:ilvl w:val="0"/>
          <w:numId w:val="28"/>
        </w:numPr>
        <w:spacing w:before="60" w:line="276" w:lineRule="auto"/>
        <w:rPr>
          <w:rFonts w:ascii="Calibri" w:hAnsi="Calibri" w:cs="Calibri"/>
        </w:rPr>
      </w:pPr>
      <w:r w:rsidRPr="0056577A">
        <w:rPr>
          <w:rFonts w:ascii="Calibri" w:hAnsi="Calibri" w:cs="Calibri"/>
        </w:rPr>
        <w:t>Σε πολλά οικιστικά σύνολα της χώρας υπάρχει η ανάγκη συμμόρφωσης με ειδικούς κανόνες προστασίας της πολιτισμικής και αρχιτεκτονικής κληρονομιάς.</w:t>
      </w:r>
    </w:p>
    <w:p w14:paraId="4CD03EEB" w14:textId="77777777" w:rsidR="00DD2F33" w:rsidRDefault="00DD2F33" w:rsidP="00FF6F1B">
      <w:pPr>
        <w:pStyle w:val="a6"/>
        <w:numPr>
          <w:ilvl w:val="0"/>
          <w:numId w:val="28"/>
        </w:numPr>
        <w:spacing w:before="60" w:line="276" w:lineRule="auto"/>
        <w:rPr>
          <w:rFonts w:ascii="Calibri" w:hAnsi="Calibri" w:cs="Calibri"/>
        </w:rPr>
      </w:pPr>
      <w:r w:rsidRPr="0056577A">
        <w:rPr>
          <w:rFonts w:ascii="Calibri" w:hAnsi="Calibri" w:cs="Calibri"/>
        </w:rPr>
        <w:t>Οι ιδιαίτερες γεωγραφικές και κλιματολογικές συνθήκες δημιουργούν ειδικές συνθήκες και ανάγκες.</w:t>
      </w:r>
    </w:p>
    <w:p w14:paraId="71840045" w14:textId="6DCBAA9F" w:rsidR="00DE6DBB" w:rsidRPr="0056577A" w:rsidRDefault="00DE6DBB" w:rsidP="00FF6F1B">
      <w:pPr>
        <w:pStyle w:val="a6"/>
        <w:numPr>
          <w:ilvl w:val="0"/>
          <w:numId w:val="28"/>
        </w:numPr>
        <w:spacing w:before="60" w:line="276" w:lineRule="auto"/>
        <w:rPr>
          <w:rFonts w:ascii="Calibri" w:hAnsi="Calibri" w:cs="Calibri"/>
        </w:rPr>
      </w:pPr>
      <w:r>
        <w:rPr>
          <w:rFonts w:ascii="Calibri" w:hAnsi="Calibri" w:cs="Calibri"/>
        </w:rPr>
        <w:t>Τ</w:t>
      </w:r>
      <w:r w:rsidRPr="0056577A">
        <w:rPr>
          <w:rFonts w:ascii="Calibri" w:hAnsi="Calibri" w:cs="Calibri"/>
        </w:rPr>
        <w:t>ο 68% των Ελλήνων είναι ιδιοκτήτες τουλάχιστον ενός </w:t>
      </w:r>
      <w:hyperlink r:id="rId15" w:history="1">
        <w:r w:rsidRPr="0056577A">
          <w:rPr>
            <w:rFonts w:ascii="Calibri" w:hAnsi="Calibri" w:cs="Calibri"/>
          </w:rPr>
          <w:t>ακινήτου</w:t>
        </w:r>
      </w:hyperlink>
      <w:r w:rsidRPr="0056577A">
        <w:rPr>
          <w:rFonts w:ascii="Calibri" w:hAnsi="Calibri" w:cs="Calibri"/>
        </w:rPr>
        <w:t>, η πλειονότητά τους κατοικεί σε σπίτια ηλικίας άνω των 35 ετών</w:t>
      </w:r>
      <w:r>
        <w:rPr>
          <w:rFonts w:ascii="Calibri" w:hAnsi="Calibri" w:cs="Calibri"/>
        </w:rPr>
        <w:t>.</w:t>
      </w:r>
    </w:p>
    <w:p w14:paraId="1A4A85AA" w14:textId="177FE164" w:rsidR="0056577A" w:rsidRPr="0056577A" w:rsidRDefault="0056577A" w:rsidP="00FF6F1B">
      <w:pPr>
        <w:pStyle w:val="a6"/>
        <w:numPr>
          <w:ilvl w:val="0"/>
          <w:numId w:val="28"/>
        </w:numPr>
        <w:spacing w:before="60" w:line="276" w:lineRule="auto"/>
        <w:rPr>
          <w:rFonts w:ascii="Calibri" w:hAnsi="Calibri" w:cs="Calibri"/>
        </w:rPr>
      </w:pPr>
      <w:r w:rsidRPr="0056577A">
        <w:rPr>
          <w:rFonts w:ascii="Calibri" w:hAnsi="Calibri" w:cs="Calibri"/>
        </w:rPr>
        <w:t>Πολυάριθμα</w:t>
      </w:r>
      <w:r w:rsidR="005F622D">
        <w:rPr>
          <w:rFonts w:ascii="Calibri" w:hAnsi="Calibri" w:cs="Calibri"/>
        </w:rPr>
        <w:t xml:space="preserve"> κτίρια</w:t>
      </w:r>
      <w:r w:rsidRPr="0056577A">
        <w:rPr>
          <w:rFonts w:ascii="Calibri" w:hAnsi="Calibri" w:cs="Calibri"/>
        </w:rPr>
        <w:t xml:space="preserve"> είναι ενεργοβόρα και χωρίς θερμομόνωση, με περίπου 60% να ανήκει σε χαμηλές ενεργειακές κατηγορίες (E</w:t>
      </w:r>
      <w:r w:rsidRPr="0056577A">
        <w:rPr>
          <w:rFonts w:ascii="Calibri" w:hAnsi="Calibri" w:cs="Calibri"/>
        </w:rPr>
        <w:noBreakHyphen/>
      </w:r>
      <w:r w:rsidR="00757E60" w:rsidRPr="00757E60">
        <w:rPr>
          <w:rFonts w:ascii="Calibri" w:hAnsi="Calibri" w:cs="Calibri"/>
        </w:rPr>
        <w:t>Η</w:t>
      </w:r>
      <w:r w:rsidRPr="0056577A">
        <w:rPr>
          <w:rFonts w:ascii="Calibri" w:hAnsi="Calibri" w:cs="Calibri"/>
        </w:rPr>
        <w:t>)</w:t>
      </w:r>
      <w:r w:rsidR="00757E60" w:rsidRPr="00757E60">
        <w:rPr>
          <w:rFonts w:ascii="Calibri" w:hAnsi="Calibri" w:cs="Calibri"/>
        </w:rPr>
        <w:t>.</w:t>
      </w:r>
    </w:p>
    <w:p w14:paraId="4A053833" w14:textId="77777777" w:rsidR="00757E60" w:rsidRDefault="00DE6DBB" w:rsidP="00FF6F1B">
      <w:pPr>
        <w:pStyle w:val="a6"/>
        <w:numPr>
          <w:ilvl w:val="0"/>
          <w:numId w:val="28"/>
        </w:numPr>
        <w:spacing w:before="60" w:line="276" w:lineRule="auto"/>
        <w:rPr>
          <w:rFonts w:ascii="Calibri" w:hAnsi="Calibri" w:cs="Calibri"/>
        </w:rPr>
      </w:pPr>
      <w:r w:rsidRPr="00757E60">
        <w:rPr>
          <w:rFonts w:ascii="Calibri" w:hAnsi="Calibri" w:cs="Calibri"/>
        </w:rPr>
        <w:t>Οι ανακαινίσεις παραμένουν επιλογή μειοψηφίας, καθώς το 56% των ιδιοκτητών δηλώνει ότι δεν έχει προβεί σε καμία ανακαίνιση την τελευταία πενταετία, ενώ μόλις το 44% έχει προχωρήσει σε τουλάχιστον μία εργασία βελτίωσης.</w:t>
      </w:r>
    </w:p>
    <w:p w14:paraId="3654A819" w14:textId="1B76B829" w:rsidR="00DE6DBB" w:rsidRDefault="00DE6DBB" w:rsidP="00FF6F1B">
      <w:pPr>
        <w:pStyle w:val="a6"/>
        <w:numPr>
          <w:ilvl w:val="0"/>
          <w:numId w:val="28"/>
        </w:numPr>
        <w:spacing w:before="60" w:line="276" w:lineRule="auto"/>
        <w:rPr>
          <w:rFonts w:ascii="Calibri" w:hAnsi="Calibri" w:cs="Calibri"/>
        </w:rPr>
      </w:pPr>
      <w:r w:rsidRPr="00757E60">
        <w:rPr>
          <w:rFonts w:ascii="Calibri" w:hAnsi="Calibri" w:cs="Calibri"/>
        </w:rPr>
        <w:t>Αν και το 20% των ιδιοκτητών σκοπεύει να ανακαινίσει την κύρια κατοικία του εντός του επόμενου έτους, σχεδόν τρεις στους 10 εξ αυτών (28,7%) δηλώνουν ότι θα χρειαστεί να καταφύγουν σε τραπεζικό δανεισμό για τη χρηματοδότηση των εργασιών.</w:t>
      </w:r>
    </w:p>
    <w:p w14:paraId="3CF7DFF3" w14:textId="77777777" w:rsidR="00295E7F" w:rsidRDefault="00295E7F" w:rsidP="00295E7F">
      <w:pPr>
        <w:spacing w:before="60" w:line="276" w:lineRule="auto"/>
        <w:rPr>
          <w:rFonts w:ascii="Calibri" w:hAnsi="Calibri" w:cs="Calibri"/>
        </w:rPr>
      </w:pPr>
    </w:p>
    <w:p w14:paraId="333208D4" w14:textId="17EF89A7" w:rsidR="007B64DD" w:rsidRPr="007B64DD" w:rsidRDefault="007B64DD" w:rsidP="007B64DD">
      <w:pPr>
        <w:pStyle w:val="1"/>
        <w:numPr>
          <w:ilvl w:val="1"/>
          <w:numId w:val="1"/>
        </w:numPr>
        <w:spacing w:before="0" w:after="120" w:line="360" w:lineRule="auto"/>
        <w:rPr>
          <w:rFonts w:ascii="Calibri" w:hAnsi="Calibri" w:cs="Calibri"/>
          <w:b/>
          <w:bCs/>
          <w:sz w:val="24"/>
          <w:szCs w:val="24"/>
        </w:rPr>
      </w:pPr>
      <w:bookmarkStart w:id="37" w:name="_Toc202800714"/>
      <w:bookmarkStart w:id="38" w:name="_Toc215486295"/>
      <w:r w:rsidRPr="007B64DD">
        <w:rPr>
          <w:rFonts w:ascii="Calibri" w:hAnsi="Calibri" w:cs="Calibri"/>
          <w:b/>
          <w:bCs/>
          <w:sz w:val="24"/>
          <w:szCs w:val="24"/>
        </w:rPr>
        <w:t>Οικοδομική δραστηριότητα</w:t>
      </w:r>
      <w:bookmarkEnd w:id="37"/>
      <w:bookmarkEnd w:id="38"/>
      <w:r w:rsidRPr="007B64DD">
        <w:rPr>
          <w:rFonts w:ascii="Calibri" w:hAnsi="Calibri" w:cs="Calibri"/>
          <w:b/>
          <w:bCs/>
          <w:sz w:val="24"/>
          <w:szCs w:val="24"/>
        </w:rPr>
        <w:t xml:space="preserve"> </w:t>
      </w:r>
    </w:p>
    <w:p w14:paraId="54993A83" w14:textId="4A7671C8" w:rsidR="00DE6DBB" w:rsidRDefault="00295E7F" w:rsidP="00295E7F">
      <w:pPr>
        <w:spacing w:before="60" w:line="276" w:lineRule="auto"/>
        <w:rPr>
          <w:rFonts w:ascii="Calibri" w:hAnsi="Calibri" w:cs="Calibri"/>
        </w:rPr>
      </w:pPr>
      <w:r w:rsidRPr="00AE064D">
        <w:rPr>
          <w:rFonts w:ascii="Calibri" w:hAnsi="Calibri" w:cs="Calibri"/>
          <w:noProof/>
          <w:sz w:val="24"/>
          <w:szCs w:val="24"/>
        </w:rPr>
        <w:drawing>
          <wp:anchor distT="0" distB="0" distL="114300" distR="114300" simplePos="0" relativeHeight="251660288" behindDoc="0" locked="0" layoutInCell="1" allowOverlap="1" wp14:anchorId="69116B85" wp14:editId="6CC01252">
            <wp:simplePos x="0" y="0"/>
            <wp:positionH relativeFrom="column">
              <wp:posOffset>-120650</wp:posOffset>
            </wp:positionH>
            <wp:positionV relativeFrom="paragraph">
              <wp:posOffset>495300</wp:posOffset>
            </wp:positionV>
            <wp:extent cx="3937635" cy="1917700"/>
            <wp:effectExtent l="0" t="0" r="5715" b="6350"/>
            <wp:wrapSquare wrapText="bothSides"/>
            <wp:docPr id="298485822" name="Picture 1" descr="A table with numbers and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485822" name="Picture 1" descr="A table with numbers and text&#10;&#10;AI-generated content may be incorrect."/>
                    <pic:cNvPicPr/>
                  </pic:nvPicPr>
                  <pic:blipFill rotWithShape="1">
                    <a:blip r:embed="rId16">
                      <a:extLst>
                        <a:ext uri="{28A0092B-C50C-407E-A947-70E740481C1C}">
                          <a14:useLocalDpi xmlns:a14="http://schemas.microsoft.com/office/drawing/2010/main" val="0"/>
                        </a:ext>
                      </a:extLst>
                    </a:blip>
                    <a:srcRect t="11209" b="8801"/>
                    <a:stretch>
                      <a:fillRect/>
                    </a:stretch>
                  </pic:blipFill>
                  <pic:spPr bwMode="auto">
                    <a:xfrm>
                      <a:off x="0" y="0"/>
                      <a:ext cx="3937635" cy="1917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E064D" w:rsidRPr="00DE6DBB">
        <w:rPr>
          <w:rFonts w:ascii="Calibri" w:hAnsi="Calibri" w:cs="Calibri"/>
        </w:rPr>
        <w:t xml:space="preserve">Κατά την περίοδο των τελευταίων δώδεκα μηνών, δηλαδή από τον Απρίλιο 2024 έως τον Μάρτιο 2025, το μέγεθος της Συνολικής Οικοδομικής Δραστηριότητας (Ιδιωτικής-Δημόσιας) με βάση τις εκδοθείσες οικοδομικές άδειες, στο σύνολο της </w:t>
      </w:r>
      <w:r w:rsidR="00DE6DBB">
        <w:rPr>
          <w:rFonts w:ascii="Calibri" w:hAnsi="Calibri" w:cs="Calibri"/>
        </w:rPr>
        <w:t>χ</w:t>
      </w:r>
      <w:r w:rsidR="00AE064D" w:rsidRPr="00DE6DBB">
        <w:rPr>
          <w:rFonts w:ascii="Calibri" w:hAnsi="Calibri" w:cs="Calibri"/>
        </w:rPr>
        <w:t>ώρας, ανήλθε σε 28.479 οικοδομικές άδειες, που αντιστοιχούν σε 6.437.904 m</w:t>
      </w:r>
      <w:r w:rsidR="00AE064D" w:rsidRPr="00DE6DBB">
        <w:rPr>
          <w:rFonts w:ascii="Calibri" w:hAnsi="Calibri" w:cs="Calibri"/>
          <w:vertAlign w:val="superscript"/>
        </w:rPr>
        <w:t>2</w:t>
      </w:r>
      <w:r w:rsidR="00AE064D" w:rsidRPr="00DE6DBB">
        <w:rPr>
          <w:rFonts w:ascii="Calibri" w:hAnsi="Calibri" w:cs="Calibri"/>
        </w:rPr>
        <w:t xml:space="preserve"> επιφάνειας. Σε σχέση με την αντίστοιχη περίοδο Απριλίου 2023</w:t>
      </w:r>
      <w:r w:rsidR="00DE6DBB">
        <w:rPr>
          <w:rFonts w:ascii="Calibri" w:hAnsi="Calibri" w:cs="Calibri"/>
        </w:rPr>
        <w:t xml:space="preserve"> </w:t>
      </w:r>
      <w:r w:rsidR="00AE064D" w:rsidRPr="00DE6DBB">
        <w:rPr>
          <w:rFonts w:ascii="Calibri" w:hAnsi="Calibri" w:cs="Calibri"/>
        </w:rPr>
        <w:t>- Μαρτίου 2024 παρατηρήθηκε μείωση κατά 3,5% στον αριθμό των οικοδομικών αδειών</w:t>
      </w:r>
      <w:r w:rsidR="00DE6DBB">
        <w:rPr>
          <w:rFonts w:ascii="Calibri" w:hAnsi="Calibri" w:cs="Calibri"/>
        </w:rPr>
        <w:t xml:space="preserve"> και</w:t>
      </w:r>
      <w:r w:rsidR="00AE064D" w:rsidRPr="00DE6DBB">
        <w:rPr>
          <w:rFonts w:ascii="Calibri" w:hAnsi="Calibri" w:cs="Calibri"/>
        </w:rPr>
        <w:t xml:space="preserve"> μείωση κατά 5,1% στην επιφάνεια. </w:t>
      </w:r>
    </w:p>
    <w:p w14:paraId="3C536B17" w14:textId="172CF96C" w:rsidR="00295E7F" w:rsidRPr="00923F38" w:rsidRDefault="00295E7F" w:rsidP="00295E7F">
      <w:pPr>
        <w:spacing w:before="0" w:after="0" w:line="240" w:lineRule="auto"/>
        <w:jc w:val="center"/>
        <w:rPr>
          <w:rFonts w:ascii="Calibri" w:hAnsi="Calibri" w:cs="Calibri"/>
          <w:b/>
          <w:bCs/>
          <w:i/>
          <w:iCs/>
          <w:sz w:val="20"/>
          <w:szCs w:val="20"/>
        </w:rPr>
      </w:pPr>
      <w:bookmarkStart w:id="39" w:name="_Toc202800783"/>
      <w:bookmarkStart w:id="40" w:name="_Toc215486364"/>
      <w:r w:rsidRPr="00923F38">
        <w:rPr>
          <w:rFonts w:ascii="Calibri" w:hAnsi="Calibri" w:cs="Calibri"/>
          <w:b/>
          <w:bCs/>
          <w:i/>
          <w:iCs/>
          <w:sz w:val="20"/>
          <w:szCs w:val="20"/>
        </w:rPr>
        <w:lastRenderedPageBreak/>
        <w:t>Πίνακας</w:t>
      </w:r>
      <w:r w:rsidRPr="00923F38">
        <w:rPr>
          <w:rFonts w:ascii="Calibri" w:hAnsi="Calibri" w:cs="Calibri"/>
          <w:b/>
          <w:bCs/>
          <w:sz w:val="20"/>
          <w:szCs w:val="20"/>
        </w:rPr>
        <w:t xml:space="preserve">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5</w:t>
      </w:r>
      <w:r w:rsidRPr="00923F38">
        <w:rPr>
          <w:rFonts w:ascii="Calibri" w:hAnsi="Calibri" w:cs="Calibri"/>
          <w:b/>
          <w:bCs/>
          <w:i/>
          <w:iCs/>
          <w:sz w:val="20"/>
          <w:szCs w:val="20"/>
        </w:rPr>
        <w:fldChar w:fldCharType="end"/>
      </w:r>
      <w:r w:rsidRPr="00923F38">
        <w:rPr>
          <w:rFonts w:ascii="Calibri" w:hAnsi="Calibri" w:cs="Calibri"/>
          <w:b/>
          <w:bCs/>
          <w:sz w:val="20"/>
          <w:szCs w:val="20"/>
        </w:rPr>
        <w:t>.</w:t>
      </w:r>
      <w:r w:rsidRPr="00BD17C9">
        <w:rPr>
          <w:rFonts w:ascii="Calibri" w:hAnsi="Calibri" w:cs="Calibri"/>
          <w:b/>
          <w:bCs/>
          <w:sz w:val="20"/>
          <w:szCs w:val="20"/>
        </w:rPr>
        <w:t xml:space="preserve"> </w:t>
      </w:r>
      <w:r w:rsidRPr="00923F38">
        <w:rPr>
          <w:rFonts w:ascii="Calibri" w:hAnsi="Calibri" w:cs="Calibri"/>
          <w:b/>
          <w:bCs/>
          <w:i/>
          <w:iCs/>
          <w:sz w:val="20"/>
          <w:szCs w:val="20"/>
        </w:rPr>
        <w:t>Συνολική Οικοδομική Δραστηριότητα, κατά Περιφέρεια, για την περίοδο Απριλίου 2023 – Μαρτίου 2024 και Απριλίου 2024 – Μαρτίου 2025 (πηγή ΕΛΣΤΑΤ)</w:t>
      </w:r>
      <w:bookmarkEnd w:id="39"/>
      <w:bookmarkEnd w:id="40"/>
    </w:p>
    <w:p w14:paraId="25F418AF" w14:textId="77777777" w:rsidR="007B64DD" w:rsidRDefault="007B64DD" w:rsidP="00295E7F">
      <w:pPr>
        <w:spacing w:before="60" w:after="60" w:line="276" w:lineRule="auto"/>
        <w:rPr>
          <w:rFonts w:ascii="Calibri" w:hAnsi="Calibri" w:cs="Calibri"/>
        </w:rPr>
      </w:pPr>
    </w:p>
    <w:p w14:paraId="2EABFF2B" w14:textId="4C16E8F7" w:rsidR="00AE064D" w:rsidRDefault="00295E7F" w:rsidP="00740236">
      <w:pPr>
        <w:spacing w:before="60" w:after="60" w:line="276" w:lineRule="auto"/>
        <w:rPr>
          <w:rFonts w:ascii="Calibri" w:hAnsi="Calibri" w:cs="Calibri"/>
        </w:rPr>
      </w:pPr>
      <w:r w:rsidRPr="00AE064D">
        <w:rPr>
          <w:rFonts w:ascii="Calibri" w:hAnsi="Calibri" w:cs="Calibri"/>
          <w:noProof/>
          <w:sz w:val="24"/>
          <w:szCs w:val="24"/>
        </w:rPr>
        <w:drawing>
          <wp:anchor distT="0" distB="0" distL="114300" distR="114300" simplePos="0" relativeHeight="251661312" behindDoc="0" locked="0" layoutInCell="1" allowOverlap="1" wp14:anchorId="54906D9F" wp14:editId="30F76100">
            <wp:simplePos x="0" y="0"/>
            <wp:positionH relativeFrom="column">
              <wp:posOffset>-63500</wp:posOffset>
            </wp:positionH>
            <wp:positionV relativeFrom="paragraph">
              <wp:posOffset>314960</wp:posOffset>
            </wp:positionV>
            <wp:extent cx="3752850" cy="1781810"/>
            <wp:effectExtent l="0" t="0" r="0" b="8890"/>
            <wp:wrapSquare wrapText="bothSides"/>
            <wp:docPr id="2064578647" name="Picture 1" descr="A table with numbers and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4578647" name="Picture 1" descr="A table with numbers and numbers&#10;&#10;AI-generated content may be incorrect."/>
                    <pic:cNvPicPr/>
                  </pic:nvPicPr>
                  <pic:blipFill rotWithShape="1">
                    <a:blip r:embed="rId17">
                      <a:extLst>
                        <a:ext uri="{28A0092B-C50C-407E-A947-70E740481C1C}">
                          <a14:useLocalDpi xmlns:a14="http://schemas.microsoft.com/office/drawing/2010/main" val="0"/>
                        </a:ext>
                      </a:extLst>
                    </a:blip>
                    <a:srcRect t="13531" b="10222"/>
                    <a:stretch>
                      <a:fillRect/>
                    </a:stretch>
                  </pic:blipFill>
                  <pic:spPr bwMode="auto">
                    <a:xfrm>
                      <a:off x="0" y="0"/>
                      <a:ext cx="3752850" cy="17818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E064D" w:rsidRPr="00DE6DBB">
        <w:rPr>
          <w:rFonts w:ascii="Calibri" w:hAnsi="Calibri" w:cs="Calibri"/>
        </w:rPr>
        <w:t>Κατά την ίδια χρονική περίοδο, Απριλίου 2024</w:t>
      </w:r>
      <w:r w:rsidR="00DE6DBB">
        <w:rPr>
          <w:rFonts w:ascii="Calibri" w:hAnsi="Calibri" w:cs="Calibri"/>
        </w:rPr>
        <w:t xml:space="preserve"> </w:t>
      </w:r>
      <w:r w:rsidR="00AE064D" w:rsidRPr="00DE6DBB">
        <w:rPr>
          <w:rFonts w:ascii="Calibri" w:hAnsi="Calibri" w:cs="Calibri"/>
        </w:rPr>
        <w:t xml:space="preserve">- Μαρτίου 2025, η Ιδιωτική Οικοδομική Δραστηριότητα, εμφανίζει στο σύνολο της Χώρας, μείωση κατά 3,6% στον αριθμό των εκδοθεισών οικοδομικών αδειών, </w:t>
      </w:r>
      <w:r w:rsidR="00DE6DBB">
        <w:rPr>
          <w:rFonts w:ascii="Calibri" w:hAnsi="Calibri" w:cs="Calibri"/>
        </w:rPr>
        <w:t xml:space="preserve">και </w:t>
      </w:r>
      <w:r w:rsidR="00AE064D" w:rsidRPr="00DE6DBB">
        <w:rPr>
          <w:rFonts w:ascii="Calibri" w:hAnsi="Calibri" w:cs="Calibri"/>
        </w:rPr>
        <w:t>μείωση κατά 5,8% στην επιφάνεια, σε σύγκριση με την αντίστοιχη περίοδο Απριλίου 2023</w:t>
      </w:r>
      <w:r w:rsidR="00DE6DBB">
        <w:rPr>
          <w:rFonts w:ascii="Calibri" w:hAnsi="Calibri" w:cs="Calibri"/>
        </w:rPr>
        <w:t xml:space="preserve"> </w:t>
      </w:r>
      <w:r w:rsidR="00AE064D" w:rsidRPr="00DE6DBB">
        <w:rPr>
          <w:rFonts w:ascii="Calibri" w:hAnsi="Calibri" w:cs="Calibri"/>
        </w:rPr>
        <w:t xml:space="preserve">- Μαρτίου 2024. Το ποσοστό συμμετοχής της Δημόσιας Οικοδομικής Δραστηριότητας στον συνολικό οικοδομικό όγκο, για την ανωτέρω περίοδο, είναι 3,6%. </w:t>
      </w:r>
    </w:p>
    <w:p w14:paraId="3A0CD617" w14:textId="7D6EC46D" w:rsidR="00295E7F" w:rsidRPr="00923F38" w:rsidRDefault="00295E7F" w:rsidP="00295E7F">
      <w:pPr>
        <w:spacing w:before="0" w:after="0" w:line="240" w:lineRule="auto"/>
        <w:jc w:val="center"/>
        <w:rPr>
          <w:rFonts w:ascii="Calibri" w:hAnsi="Calibri" w:cs="Calibri"/>
          <w:b/>
          <w:bCs/>
          <w:i/>
          <w:iCs/>
          <w:sz w:val="20"/>
          <w:szCs w:val="20"/>
        </w:rPr>
      </w:pPr>
      <w:bookmarkStart w:id="41" w:name="_Toc202800784"/>
      <w:bookmarkStart w:id="42" w:name="_Toc215486365"/>
      <w:r w:rsidRPr="00923F38">
        <w:rPr>
          <w:rFonts w:ascii="Calibri" w:hAnsi="Calibri" w:cs="Calibri"/>
          <w:b/>
          <w:bCs/>
          <w:i/>
          <w:iCs/>
          <w:sz w:val="20"/>
          <w:szCs w:val="20"/>
        </w:rPr>
        <w:t>Πίνακας</w:t>
      </w:r>
      <w:r w:rsidRPr="00923F38">
        <w:rPr>
          <w:rFonts w:ascii="Calibri" w:hAnsi="Calibri" w:cs="Calibri"/>
          <w:b/>
          <w:bCs/>
          <w:sz w:val="20"/>
          <w:szCs w:val="20"/>
        </w:rPr>
        <w:t xml:space="preserve">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6</w:t>
      </w:r>
      <w:r w:rsidRPr="00923F38">
        <w:rPr>
          <w:rFonts w:ascii="Calibri" w:hAnsi="Calibri" w:cs="Calibri"/>
          <w:b/>
          <w:bCs/>
          <w:i/>
          <w:iCs/>
          <w:sz w:val="20"/>
          <w:szCs w:val="20"/>
        </w:rPr>
        <w:fldChar w:fldCharType="end"/>
      </w:r>
      <w:r w:rsidRPr="00923F38">
        <w:rPr>
          <w:rFonts w:ascii="Calibri" w:hAnsi="Calibri" w:cs="Calibri"/>
          <w:b/>
          <w:bCs/>
          <w:i/>
          <w:iCs/>
          <w:sz w:val="20"/>
          <w:szCs w:val="20"/>
        </w:rPr>
        <w:t>. Ιδιωτική Οικοδομική Δραστηριότητα, κατά Περιφέρεια, για την περίοδο Απριλίου 2023 – Μαρτίου 2024 και Απριλίου 2024 – Μαρτίου 2025 (πηγή: ΕΛΣΤΑΤ)</w:t>
      </w:r>
      <w:bookmarkEnd w:id="41"/>
      <w:bookmarkEnd w:id="42"/>
    </w:p>
    <w:p w14:paraId="55257D1A" w14:textId="77777777" w:rsidR="006B3748" w:rsidRPr="00923F38" w:rsidRDefault="006B3748" w:rsidP="00923F38">
      <w:pPr>
        <w:pStyle w:val="1"/>
        <w:spacing w:before="0" w:after="120" w:line="360" w:lineRule="auto"/>
        <w:rPr>
          <w:rFonts w:ascii="Calibri" w:eastAsiaTheme="minorHAnsi" w:hAnsi="Calibri" w:cs="Calibri"/>
          <w:color w:val="auto"/>
          <w:sz w:val="22"/>
          <w:szCs w:val="22"/>
        </w:rPr>
      </w:pPr>
    </w:p>
    <w:p w14:paraId="7C08D3C9" w14:textId="3A5C6012" w:rsidR="005046EE" w:rsidRPr="007B64DD" w:rsidRDefault="007B64DD" w:rsidP="007B64DD">
      <w:pPr>
        <w:pStyle w:val="1"/>
        <w:numPr>
          <w:ilvl w:val="1"/>
          <w:numId w:val="1"/>
        </w:numPr>
        <w:spacing w:before="0" w:after="120" w:line="360" w:lineRule="auto"/>
        <w:rPr>
          <w:rFonts w:ascii="Calibri" w:hAnsi="Calibri" w:cs="Calibri"/>
          <w:b/>
          <w:bCs/>
          <w:sz w:val="24"/>
          <w:szCs w:val="24"/>
        </w:rPr>
      </w:pPr>
      <w:bookmarkStart w:id="43" w:name="_Toc202800715"/>
      <w:bookmarkStart w:id="44" w:name="_Toc215486296"/>
      <w:r w:rsidRPr="007B64DD">
        <w:rPr>
          <w:rFonts w:ascii="Calibri" w:hAnsi="Calibri" w:cs="Calibri"/>
          <w:b/>
          <w:bCs/>
          <w:sz w:val="24"/>
          <w:szCs w:val="24"/>
        </w:rPr>
        <w:t>Ενεργειακή Απόδοση</w:t>
      </w:r>
      <w:bookmarkEnd w:id="43"/>
      <w:bookmarkEnd w:id="44"/>
    </w:p>
    <w:p w14:paraId="2719F28E" w14:textId="716CFC52" w:rsidR="00740236" w:rsidRDefault="006E0E71" w:rsidP="00740236">
      <w:pPr>
        <w:spacing w:before="60" w:after="60" w:line="276" w:lineRule="auto"/>
      </w:pPr>
      <w:r w:rsidRPr="006E0E71">
        <w:rPr>
          <w:rFonts w:ascii="Calibri" w:hAnsi="Calibri" w:cs="Calibri"/>
        </w:rPr>
        <w:t>Σύμφωνα με την στατιστική ανάλυση των Πιστοποιητικών Ενεργειακής Απόδοσης</w:t>
      </w:r>
      <w:r>
        <w:rPr>
          <w:rFonts w:ascii="Calibri" w:hAnsi="Calibri" w:cs="Calibri"/>
        </w:rPr>
        <w:t xml:space="preserve"> (Π.Ε.Α.)</w:t>
      </w:r>
      <w:r w:rsidRPr="006E0E71">
        <w:rPr>
          <w:rFonts w:ascii="Calibri" w:hAnsi="Calibri" w:cs="Calibri"/>
        </w:rPr>
        <w:t xml:space="preserve"> που τηρούνται στην εθνική βάση δεδομένων (buildingcert.gr),</w:t>
      </w:r>
      <w:r>
        <w:rPr>
          <w:rStyle w:val="af3"/>
          <w:rFonts w:ascii="Calibri" w:hAnsi="Calibri" w:cs="Calibri"/>
        </w:rPr>
        <w:footnoteReference w:id="14"/>
      </w:r>
      <w:r w:rsidRPr="006E0E71">
        <w:rPr>
          <w:rFonts w:ascii="Calibri" w:hAnsi="Calibri" w:cs="Calibri"/>
        </w:rPr>
        <w:t xml:space="preserve"> </w:t>
      </w:r>
      <w:r w:rsidR="00740236">
        <w:rPr>
          <w:rFonts w:ascii="Calibri" w:hAnsi="Calibri" w:cs="Calibri"/>
        </w:rPr>
        <w:t xml:space="preserve">και με βάση την </w:t>
      </w:r>
      <w:r w:rsidR="00740236" w:rsidRPr="00740236">
        <w:rPr>
          <w:rFonts w:ascii="Calibri" w:hAnsi="Calibri" w:cs="Calibri"/>
        </w:rPr>
        <w:t xml:space="preserve">Στατιστική Ανάλυση </w:t>
      </w:r>
      <w:r w:rsidR="00740236">
        <w:rPr>
          <w:rFonts w:ascii="Calibri" w:hAnsi="Calibri" w:cs="Calibri"/>
        </w:rPr>
        <w:t xml:space="preserve">των </w:t>
      </w:r>
      <w:r w:rsidR="00740236" w:rsidRPr="00740236">
        <w:rPr>
          <w:rFonts w:ascii="Calibri" w:hAnsi="Calibri" w:cs="Calibri"/>
        </w:rPr>
        <w:t>Ενεργειακ</w:t>
      </w:r>
      <w:r w:rsidR="00740236">
        <w:rPr>
          <w:rFonts w:ascii="Calibri" w:hAnsi="Calibri" w:cs="Calibri"/>
        </w:rPr>
        <w:t xml:space="preserve">ών </w:t>
      </w:r>
      <w:r w:rsidR="00740236" w:rsidRPr="00740236">
        <w:rPr>
          <w:rFonts w:ascii="Calibri" w:hAnsi="Calibri" w:cs="Calibri"/>
        </w:rPr>
        <w:t>Επιθεωρήσε</w:t>
      </w:r>
      <w:r w:rsidR="00740236">
        <w:rPr>
          <w:rFonts w:ascii="Calibri" w:hAnsi="Calibri" w:cs="Calibri"/>
        </w:rPr>
        <w:t xml:space="preserve">ων </w:t>
      </w:r>
      <w:r w:rsidR="005F622D">
        <w:rPr>
          <w:rFonts w:ascii="Calibri" w:hAnsi="Calibri" w:cs="Calibri"/>
        </w:rPr>
        <w:t>Κτι</w:t>
      </w:r>
      <w:r w:rsidR="00740236" w:rsidRPr="00740236">
        <w:rPr>
          <w:rFonts w:ascii="Calibri" w:hAnsi="Calibri" w:cs="Calibri"/>
        </w:rPr>
        <w:t>ρίων, Συστημάτων Θέρμανσης και Συστημάτων Κλιματισμού</w:t>
      </w:r>
      <w:r w:rsidR="00740236">
        <w:rPr>
          <w:rFonts w:ascii="Calibri" w:hAnsi="Calibri" w:cs="Calibri"/>
        </w:rPr>
        <w:t>, α</w:t>
      </w:r>
      <w:r w:rsidR="00740236" w:rsidRPr="006E0E71">
        <w:rPr>
          <w:rFonts w:ascii="Calibri" w:hAnsi="Calibri" w:cs="Calibri"/>
        </w:rPr>
        <w:t>πό το 2011 μέχρι και το 2023</w:t>
      </w:r>
      <w:r w:rsidR="00740236">
        <w:rPr>
          <w:rFonts w:ascii="Calibri" w:hAnsi="Calibri" w:cs="Calibri"/>
        </w:rPr>
        <w:t xml:space="preserve">, </w:t>
      </w:r>
      <w:r w:rsidRPr="006E0E71">
        <w:rPr>
          <w:rFonts w:ascii="Calibri" w:hAnsi="Calibri" w:cs="Calibri"/>
        </w:rPr>
        <w:t>έχουν εκδοθεί συνολικά 2</w:t>
      </w:r>
      <w:r>
        <w:rPr>
          <w:rFonts w:ascii="Calibri" w:hAnsi="Calibri" w:cs="Calibri"/>
        </w:rPr>
        <w:t>.</w:t>
      </w:r>
      <w:r w:rsidRPr="006E0E71">
        <w:rPr>
          <w:rFonts w:ascii="Calibri" w:hAnsi="Calibri" w:cs="Calibri"/>
        </w:rPr>
        <w:t>613</w:t>
      </w:r>
      <w:r>
        <w:rPr>
          <w:rFonts w:ascii="Calibri" w:hAnsi="Calibri" w:cs="Calibri"/>
        </w:rPr>
        <w:t>.</w:t>
      </w:r>
      <w:r w:rsidRPr="006E0E71">
        <w:rPr>
          <w:rFonts w:ascii="Calibri" w:hAnsi="Calibri" w:cs="Calibri"/>
        </w:rPr>
        <w:t xml:space="preserve">412 </w:t>
      </w:r>
      <w:r>
        <w:rPr>
          <w:rFonts w:ascii="Calibri" w:hAnsi="Calibri" w:cs="Calibri"/>
        </w:rPr>
        <w:t>Π.Ε.Α.</w:t>
      </w:r>
      <w:r w:rsidRPr="006E0E71">
        <w:rPr>
          <w:rFonts w:ascii="Calibri" w:hAnsi="Calibri" w:cs="Calibri"/>
        </w:rPr>
        <w:t xml:space="preserve"> </w:t>
      </w:r>
      <w:r w:rsidR="005F622D">
        <w:rPr>
          <w:rFonts w:ascii="Calibri" w:hAnsi="Calibri" w:cs="Calibri"/>
        </w:rPr>
        <w:t>κτι</w:t>
      </w:r>
      <w:r w:rsidRPr="006E0E71">
        <w:rPr>
          <w:rFonts w:ascii="Calibri" w:hAnsi="Calibri" w:cs="Calibri"/>
        </w:rPr>
        <w:t>ρίων, εκ των οποίων το 19</w:t>
      </w:r>
      <w:r w:rsidR="00295E7F">
        <w:rPr>
          <w:rFonts w:ascii="Calibri" w:hAnsi="Calibri" w:cs="Calibri"/>
        </w:rPr>
        <w:t>,</w:t>
      </w:r>
      <w:r w:rsidRPr="006E0E71">
        <w:rPr>
          <w:rFonts w:ascii="Calibri" w:hAnsi="Calibri" w:cs="Calibri"/>
        </w:rPr>
        <w:t>45% αφορά σε</w:t>
      </w:r>
      <w:r w:rsidR="005F622D">
        <w:rPr>
          <w:rFonts w:ascii="Calibri" w:hAnsi="Calibri" w:cs="Calibri"/>
        </w:rPr>
        <w:t xml:space="preserve"> κτίρια</w:t>
      </w:r>
      <w:r w:rsidRPr="006E0E71">
        <w:rPr>
          <w:rFonts w:ascii="Calibri" w:hAnsi="Calibri" w:cs="Calibri"/>
        </w:rPr>
        <w:t xml:space="preserve"> τριτογενούς τομέα (461</w:t>
      </w:r>
      <w:r>
        <w:rPr>
          <w:rFonts w:ascii="Calibri" w:hAnsi="Calibri" w:cs="Calibri"/>
        </w:rPr>
        <w:t>.</w:t>
      </w:r>
      <w:r w:rsidRPr="006E0E71">
        <w:rPr>
          <w:rFonts w:ascii="Calibri" w:hAnsi="Calibri" w:cs="Calibri"/>
        </w:rPr>
        <w:t>980 Π.Ε.Α.) και το 80,55% αφορά σε</w:t>
      </w:r>
      <w:r w:rsidR="005F622D">
        <w:rPr>
          <w:rFonts w:ascii="Calibri" w:hAnsi="Calibri" w:cs="Calibri"/>
        </w:rPr>
        <w:t xml:space="preserve"> κτίρια</w:t>
      </w:r>
      <w:r w:rsidRPr="006E0E71">
        <w:rPr>
          <w:rFonts w:ascii="Calibri" w:hAnsi="Calibri" w:cs="Calibri"/>
        </w:rPr>
        <w:t xml:space="preserve"> κατοικιών (2</w:t>
      </w:r>
      <w:r>
        <w:rPr>
          <w:rFonts w:ascii="Calibri" w:hAnsi="Calibri" w:cs="Calibri"/>
        </w:rPr>
        <w:t>.</w:t>
      </w:r>
      <w:r w:rsidRPr="006E0E71">
        <w:rPr>
          <w:rFonts w:ascii="Calibri" w:hAnsi="Calibri" w:cs="Calibri"/>
        </w:rPr>
        <w:t>151</w:t>
      </w:r>
      <w:r>
        <w:rPr>
          <w:rFonts w:ascii="Calibri" w:hAnsi="Calibri" w:cs="Calibri"/>
        </w:rPr>
        <w:t>.</w:t>
      </w:r>
      <w:r w:rsidRPr="006E0E71">
        <w:rPr>
          <w:rFonts w:ascii="Calibri" w:hAnsi="Calibri" w:cs="Calibri"/>
        </w:rPr>
        <w:t>432 Π.Ε.Α.).</w:t>
      </w:r>
      <w:r w:rsidR="001C253D" w:rsidRPr="001C253D">
        <w:t xml:space="preserve"> </w:t>
      </w:r>
    </w:p>
    <w:p w14:paraId="2112B1C4" w14:textId="22B9D9C0" w:rsidR="006E0E71" w:rsidRDefault="001C253D" w:rsidP="00740236">
      <w:pPr>
        <w:spacing w:before="60" w:after="60" w:line="276" w:lineRule="auto"/>
        <w:rPr>
          <w:rFonts w:ascii="Calibri" w:hAnsi="Calibri" w:cs="Calibri"/>
        </w:rPr>
      </w:pPr>
      <w:r w:rsidRPr="00740236">
        <w:rPr>
          <w:rFonts w:ascii="Calibri" w:hAnsi="Calibri" w:cs="Calibri"/>
          <w:b/>
          <w:bCs/>
        </w:rPr>
        <w:t>Το μεγαλύτερο ποσοστό αυτών (61,90%) εντάσσεται κυρίως στην ενεργειακή κατηγορία Ε-Η</w:t>
      </w:r>
      <w:r w:rsidRPr="001C253D">
        <w:rPr>
          <w:rFonts w:ascii="Calibri" w:hAnsi="Calibri" w:cs="Calibri"/>
        </w:rPr>
        <w:t>, το 33</w:t>
      </w:r>
      <w:r>
        <w:rPr>
          <w:rFonts w:ascii="Calibri" w:hAnsi="Calibri" w:cs="Calibri"/>
        </w:rPr>
        <w:t>,</w:t>
      </w:r>
      <w:r w:rsidRPr="001C253D">
        <w:rPr>
          <w:rFonts w:ascii="Calibri" w:hAnsi="Calibri" w:cs="Calibri"/>
        </w:rPr>
        <w:t>35% στη Γ-Δ και το 4</w:t>
      </w:r>
      <w:r>
        <w:rPr>
          <w:rFonts w:ascii="Calibri" w:hAnsi="Calibri" w:cs="Calibri"/>
        </w:rPr>
        <w:t>,</w:t>
      </w:r>
      <w:r w:rsidRPr="001C253D">
        <w:rPr>
          <w:rFonts w:ascii="Calibri" w:hAnsi="Calibri" w:cs="Calibri"/>
        </w:rPr>
        <w:t>74% στην Α-Β. Επίσης, στην Α-Β κατηγορία εντάσσεται το 80</w:t>
      </w:r>
      <w:r>
        <w:rPr>
          <w:rFonts w:ascii="Calibri" w:hAnsi="Calibri" w:cs="Calibri"/>
        </w:rPr>
        <w:t>,</w:t>
      </w:r>
      <w:r w:rsidRPr="001C253D">
        <w:rPr>
          <w:rFonts w:ascii="Calibri" w:hAnsi="Calibri" w:cs="Calibri"/>
        </w:rPr>
        <w:t xml:space="preserve">53% παλαιών </w:t>
      </w:r>
      <w:r w:rsidR="005F622D">
        <w:rPr>
          <w:rFonts w:ascii="Calibri" w:hAnsi="Calibri" w:cs="Calibri"/>
        </w:rPr>
        <w:t>κτι</w:t>
      </w:r>
      <w:r w:rsidRPr="001C253D">
        <w:rPr>
          <w:rFonts w:ascii="Calibri" w:hAnsi="Calibri" w:cs="Calibri"/>
        </w:rPr>
        <w:t>ρίων μετά από ενεργειακές παρεμβάσεις και το 19</w:t>
      </w:r>
      <w:r w:rsidR="00295E7F">
        <w:rPr>
          <w:rFonts w:ascii="Calibri" w:hAnsi="Calibri" w:cs="Calibri"/>
        </w:rPr>
        <w:t>,</w:t>
      </w:r>
      <w:r w:rsidRPr="001C253D">
        <w:rPr>
          <w:rFonts w:ascii="Calibri" w:hAnsi="Calibri" w:cs="Calibri"/>
        </w:rPr>
        <w:t xml:space="preserve">47% νεόδμητων/ριζικά ανακαινιζόμενων </w:t>
      </w:r>
      <w:r w:rsidR="005F622D">
        <w:rPr>
          <w:rFonts w:ascii="Calibri" w:hAnsi="Calibri" w:cs="Calibri"/>
        </w:rPr>
        <w:t>κτι</w:t>
      </w:r>
      <w:r w:rsidRPr="001C253D">
        <w:rPr>
          <w:rFonts w:ascii="Calibri" w:hAnsi="Calibri" w:cs="Calibri"/>
        </w:rPr>
        <w:t xml:space="preserve">ρίων κατά </w:t>
      </w:r>
      <w:r w:rsidR="00295E7F">
        <w:rPr>
          <w:rFonts w:ascii="Calibri" w:hAnsi="Calibri" w:cs="Calibri"/>
        </w:rPr>
        <w:t>ΚΕΝΑΚ</w:t>
      </w:r>
      <w:r w:rsidRPr="001C253D">
        <w:rPr>
          <w:rFonts w:ascii="Calibri" w:hAnsi="Calibri" w:cs="Calibri"/>
        </w:rPr>
        <w:t>.</w:t>
      </w:r>
    </w:p>
    <w:p w14:paraId="0667D249" w14:textId="05338B18" w:rsidR="001C253D" w:rsidRPr="001C253D" w:rsidRDefault="001C253D" w:rsidP="001C253D">
      <w:pPr>
        <w:spacing w:before="60" w:line="276" w:lineRule="auto"/>
        <w:rPr>
          <w:rFonts w:ascii="Calibri" w:hAnsi="Calibri" w:cs="Calibri"/>
        </w:rPr>
      </w:pPr>
      <w:r w:rsidRPr="001C253D">
        <w:rPr>
          <w:rFonts w:ascii="Calibri" w:hAnsi="Calibri" w:cs="Calibri"/>
        </w:rPr>
        <w:t xml:space="preserve">Κατά τη χρονική περίοδο 2011-2023 </w:t>
      </w:r>
      <w:r w:rsidRPr="00740236">
        <w:rPr>
          <w:rFonts w:ascii="Calibri" w:hAnsi="Calibri" w:cs="Calibri"/>
          <w:b/>
          <w:bCs/>
        </w:rPr>
        <w:t xml:space="preserve">το μεγαλύτερο ποσοστό των </w:t>
      </w:r>
      <w:r w:rsidR="005F622D">
        <w:rPr>
          <w:rFonts w:ascii="Calibri" w:hAnsi="Calibri" w:cs="Calibri"/>
          <w:b/>
          <w:bCs/>
        </w:rPr>
        <w:t>κτι</w:t>
      </w:r>
      <w:r w:rsidRPr="00740236">
        <w:rPr>
          <w:rFonts w:ascii="Calibri" w:hAnsi="Calibri" w:cs="Calibri"/>
          <w:b/>
          <w:bCs/>
        </w:rPr>
        <w:t>ρίων κατοικιών (64,96%) κατατάσσεται στην ενεργειακή κατηγορία Ε-Η</w:t>
      </w:r>
      <w:r w:rsidRPr="001C253D">
        <w:rPr>
          <w:rFonts w:ascii="Calibri" w:hAnsi="Calibri" w:cs="Calibri"/>
        </w:rPr>
        <w:t xml:space="preserve"> και το μεγαλύτερο ποσοστό ενέργειας καταναλώνεται κυρίως για την κάλυψη αναγκών σε θέρμανση (205</w:t>
      </w:r>
      <w:r>
        <w:rPr>
          <w:rFonts w:ascii="Calibri" w:hAnsi="Calibri" w:cs="Calibri"/>
        </w:rPr>
        <w:t>,</w:t>
      </w:r>
      <w:r w:rsidRPr="001C253D">
        <w:rPr>
          <w:rFonts w:ascii="Calibri" w:hAnsi="Calibri" w:cs="Calibri"/>
        </w:rPr>
        <w:t>15 kWh/m</w:t>
      </w:r>
      <w:r w:rsidRPr="00740236">
        <w:rPr>
          <w:rFonts w:ascii="Calibri" w:hAnsi="Calibri" w:cs="Calibri"/>
          <w:vertAlign w:val="superscript"/>
        </w:rPr>
        <w:t>2</w:t>
      </w:r>
      <w:r w:rsidRPr="001C253D">
        <w:rPr>
          <w:rFonts w:ascii="Calibri" w:hAnsi="Calibri" w:cs="Calibri"/>
        </w:rPr>
        <w:t>).</w:t>
      </w:r>
    </w:p>
    <w:p w14:paraId="0FB28EC9" w14:textId="06B5A765" w:rsidR="00DE59F5" w:rsidRDefault="00DE59F5" w:rsidP="001A09E7">
      <w:pPr>
        <w:spacing w:before="0" w:line="360" w:lineRule="auto"/>
        <w:rPr>
          <w:rFonts w:ascii="Calibri" w:hAnsi="Calibri" w:cs="Calibri"/>
          <w:sz w:val="24"/>
          <w:szCs w:val="24"/>
        </w:rPr>
      </w:pPr>
      <w:r w:rsidRPr="00DE59F5">
        <w:rPr>
          <w:rFonts w:ascii="Calibri" w:hAnsi="Calibri" w:cs="Calibri"/>
          <w:noProof/>
          <w:sz w:val="24"/>
          <w:szCs w:val="24"/>
        </w:rPr>
        <w:lastRenderedPageBreak/>
        <w:drawing>
          <wp:inline distT="0" distB="0" distL="0" distR="0" wp14:anchorId="01E3945A" wp14:editId="529E8D8A">
            <wp:extent cx="5691730" cy="1891306"/>
            <wp:effectExtent l="0" t="0" r="4445" b="0"/>
            <wp:docPr id="1134715425" name="Picture 1" descr="A graph with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4715425" name="Picture 1" descr="A graph with different colored bars&#10;&#10;AI-generated content may be incorrect."/>
                    <pic:cNvPicPr/>
                  </pic:nvPicPr>
                  <pic:blipFill rotWithShape="1">
                    <a:blip r:embed="rId18"/>
                    <a:srcRect l="1739" t="15829" r="2452" b="7331"/>
                    <a:stretch>
                      <a:fillRect/>
                    </a:stretch>
                  </pic:blipFill>
                  <pic:spPr bwMode="auto">
                    <a:xfrm>
                      <a:off x="0" y="0"/>
                      <a:ext cx="5694485" cy="1892221"/>
                    </a:xfrm>
                    <a:prstGeom prst="rect">
                      <a:avLst/>
                    </a:prstGeom>
                    <a:ln>
                      <a:noFill/>
                    </a:ln>
                    <a:extLst>
                      <a:ext uri="{53640926-AAD7-44D8-BBD7-CCE9431645EC}">
                        <a14:shadowObscured xmlns:a14="http://schemas.microsoft.com/office/drawing/2010/main"/>
                      </a:ext>
                    </a:extLst>
                  </pic:spPr>
                </pic:pic>
              </a:graphicData>
            </a:graphic>
          </wp:inline>
        </w:drawing>
      </w:r>
    </w:p>
    <w:p w14:paraId="56B21483" w14:textId="33C3AA50" w:rsidR="002546E7" w:rsidRPr="00923F38" w:rsidRDefault="002546E7" w:rsidP="002546E7">
      <w:pPr>
        <w:pStyle w:val="aa"/>
        <w:spacing w:before="0" w:line="240" w:lineRule="auto"/>
        <w:jc w:val="center"/>
        <w:rPr>
          <w:rFonts w:ascii="Calibri" w:hAnsi="Calibri" w:cs="Calibri"/>
          <w:i/>
          <w:iCs/>
          <w:sz w:val="20"/>
          <w:szCs w:val="18"/>
        </w:rPr>
      </w:pPr>
      <w:bookmarkStart w:id="45" w:name="_Toc202800747"/>
      <w:bookmarkStart w:id="46" w:name="_Toc215486328"/>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w:t>
      </w:r>
      <w:r w:rsidRPr="00923F38">
        <w:rPr>
          <w:rFonts w:ascii="Calibri" w:hAnsi="Calibri" w:cs="Calibri"/>
          <w:i/>
          <w:iCs/>
          <w:sz w:val="20"/>
          <w:szCs w:val="18"/>
        </w:rPr>
        <w:fldChar w:fldCharType="end"/>
      </w:r>
      <w:r w:rsidRPr="00923F38">
        <w:rPr>
          <w:rFonts w:ascii="Calibri" w:hAnsi="Calibri" w:cs="Calibri"/>
          <w:i/>
          <w:iCs/>
          <w:sz w:val="20"/>
          <w:szCs w:val="18"/>
        </w:rPr>
        <w:t xml:space="preserve">. </w:t>
      </w:r>
      <w:r w:rsidRPr="00923F38">
        <w:rPr>
          <w:rFonts w:ascii="Calibri" w:hAnsi="Calibri" w:cs="Calibri"/>
          <w:i/>
          <w:iCs/>
          <w:sz w:val="20"/>
        </w:rPr>
        <w:t xml:space="preserve">Μέση ετήσια κατανάλωση πρωτογενούς ενέργειας </w:t>
      </w:r>
      <w:r w:rsidR="005F622D">
        <w:rPr>
          <w:rFonts w:ascii="Calibri" w:hAnsi="Calibri" w:cs="Calibri"/>
          <w:i/>
          <w:iCs/>
          <w:sz w:val="20"/>
        </w:rPr>
        <w:t>κτι</w:t>
      </w:r>
      <w:r w:rsidRPr="00923F38">
        <w:rPr>
          <w:rFonts w:ascii="Calibri" w:hAnsi="Calibri" w:cs="Calibri"/>
          <w:i/>
          <w:iCs/>
          <w:sz w:val="20"/>
        </w:rPr>
        <w:t>ρίων κατοικιών (2011-2023)</w:t>
      </w:r>
      <w:bookmarkEnd w:id="45"/>
      <w:bookmarkEnd w:id="46"/>
    </w:p>
    <w:p w14:paraId="6271A7B3" w14:textId="77777777" w:rsidR="006B3748" w:rsidRDefault="006B3748" w:rsidP="001C253D">
      <w:pPr>
        <w:spacing w:before="60" w:line="276" w:lineRule="auto"/>
        <w:rPr>
          <w:rFonts w:ascii="Calibri" w:hAnsi="Calibri" w:cs="Calibri"/>
          <w:b/>
          <w:bCs/>
        </w:rPr>
      </w:pPr>
    </w:p>
    <w:p w14:paraId="7BBBE569" w14:textId="5A8D6001" w:rsidR="001C253D" w:rsidRDefault="001C253D" w:rsidP="001C253D">
      <w:pPr>
        <w:spacing w:before="60" w:line="276" w:lineRule="auto"/>
        <w:rPr>
          <w:rFonts w:ascii="Calibri" w:hAnsi="Calibri" w:cs="Calibri"/>
        </w:rPr>
      </w:pPr>
      <w:r w:rsidRPr="00740236">
        <w:rPr>
          <w:rFonts w:ascii="Calibri" w:hAnsi="Calibri" w:cs="Calibri"/>
          <w:b/>
          <w:bCs/>
        </w:rPr>
        <w:t>Τ</w:t>
      </w:r>
      <w:r w:rsidR="00DE59F5" w:rsidRPr="00740236">
        <w:rPr>
          <w:rFonts w:ascii="Calibri" w:hAnsi="Calibri" w:cs="Calibri"/>
          <w:b/>
          <w:bCs/>
        </w:rPr>
        <w:t>α πιο ενεργοβόρα</w:t>
      </w:r>
      <w:r w:rsidR="005F622D">
        <w:rPr>
          <w:rFonts w:ascii="Calibri" w:hAnsi="Calibri" w:cs="Calibri"/>
          <w:b/>
          <w:bCs/>
        </w:rPr>
        <w:t xml:space="preserve"> κτίρια</w:t>
      </w:r>
      <w:r w:rsidR="00DE59F5" w:rsidRPr="00740236">
        <w:rPr>
          <w:rFonts w:ascii="Calibri" w:hAnsi="Calibri" w:cs="Calibri"/>
          <w:b/>
          <w:bCs/>
        </w:rPr>
        <w:t xml:space="preserve"> κατοικιών είναι οι μονοκατοικίες (427</w:t>
      </w:r>
      <w:r w:rsidRPr="00740236">
        <w:rPr>
          <w:rFonts w:ascii="Calibri" w:hAnsi="Calibri" w:cs="Calibri"/>
          <w:b/>
          <w:bCs/>
        </w:rPr>
        <w:t>,</w:t>
      </w:r>
      <w:r w:rsidR="00DE59F5" w:rsidRPr="00740236">
        <w:rPr>
          <w:rFonts w:ascii="Calibri" w:hAnsi="Calibri" w:cs="Calibri"/>
          <w:b/>
          <w:bCs/>
        </w:rPr>
        <w:t>51 kWh/m</w:t>
      </w:r>
      <w:r w:rsidR="00DE59F5" w:rsidRPr="00740236">
        <w:rPr>
          <w:rFonts w:ascii="Calibri" w:hAnsi="Calibri" w:cs="Calibri"/>
          <w:b/>
          <w:bCs/>
          <w:vertAlign w:val="superscript"/>
        </w:rPr>
        <w:t>2</w:t>
      </w:r>
      <w:r w:rsidR="00DE59F5" w:rsidRPr="00740236">
        <w:rPr>
          <w:rFonts w:ascii="Calibri" w:hAnsi="Calibri" w:cs="Calibri"/>
          <w:b/>
          <w:bCs/>
        </w:rPr>
        <w:t>),</w:t>
      </w:r>
      <w:r w:rsidR="00DE59F5" w:rsidRPr="001C253D">
        <w:rPr>
          <w:rFonts w:ascii="Calibri" w:hAnsi="Calibri" w:cs="Calibri"/>
        </w:rPr>
        <w:t xml:space="preserve"> ενώ τα</w:t>
      </w:r>
      <w:r w:rsidR="005F622D">
        <w:rPr>
          <w:rFonts w:ascii="Calibri" w:hAnsi="Calibri" w:cs="Calibri"/>
        </w:rPr>
        <w:t xml:space="preserve"> κτίρια</w:t>
      </w:r>
      <w:r w:rsidR="00DE59F5" w:rsidRPr="001C253D">
        <w:rPr>
          <w:rFonts w:ascii="Calibri" w:hAnsi="Calibri" w:cs="Calibri"/>
        </w:rPr>
        <w:t xml:space="preserve"> των πολυκατοικιών έχουν μέση ετήσια κατανάλωση πρωτογενούς ενέργειας ίση με 261</w:t>
      </w:r>
      <w:r>
        <w:rPr>
          <w:rFonts w:ascii="Calibri" w:hAnsi="Calibri" w:cs="Calibri"/>
        </w:rPr>
        <w:t>,</w:t>
      </w:r>
      <w:r w:rsidR="00DE59F5" w:rsidRPr="001C253D">
        <w:rPr>
          <w:rFonts w:ascii="Calibri" w:hAnsi="Calibri" w:cs="Calibri"/>
        </w:rPr>
        <w:t>36 kWh/m</w:t>
      </w:r>
      <w:r w:rsidR="00DE59F5" w:rsidRPr="001C253D">
        <w:rPr>
          <w:rFonts w:ascii="Calibri" w:hAnsi="Calibri" w:cs="Calibri"/>
          <w:vertAlign w:val="superscript"/>
        </w:rPr>
        <w:t>2</w:t>
      </w:r>
      <w:r w:rsidR="00DE59F5" w:rsidRPr="001C253D">
        <w:rPr>
          <w:rFonts w:ascii="Calibri" w:hAnsi="Calibri" w:cs="Calibri"/>
        </w:rPr>
        <w:t xml:space="preserve">. Συγκρίνοντας τις μέσες ετήσιες καταναλώσεις πρωτογενούς ενέργειας των </w:t>
      </w:r>
      <w:r w:rsidR="005F622D">
        <w:rPr>
          <w:rFonts w:ascii="Calibri" w:hAnsi="Calibri" w:cs="Calibri"/>
        </w:rPr>
        <w:t>κτι</w:t>
      </w:r>
      <w:r w:rsidR="00DE59F5" w:rsidRPr="001C253D">
        <w:rPr>
          <w:rFonts w:ascii="Calibri" w:hAnsi="Calibri" w:cs="Calibri"/>
        </w:rPr>
        <w:t>ρίων κατοικίας ανά κλιματική ζώνη προκύπτει ότι οι μονοκατοικίες στην κλιματική ζώνη Γ και Δ είναι οι πιο ενεργοβόρες (547</w:t>
      </w:r>
      <w:r>
        <w:rPr>
          <w:rFonts w:ascii="Calibri" w:hAnsi="Calibri" w:cs="Calibri"/>
        </w:rPr>
        <w:t>,</w:t>
      </w:r>
      <w:r w:rsidR="00DE59F5" w:rsidRPr="001C253D">
        <w:rPr>
          <w:rFonts w:ascii="Calibri" w:hAnsi="Calibri" w:cs="Calibri"/>
        </w:rPr>
        <w:t>68 kWh/m</w:t>
      </w:r>
      <w:r w:rsidR="00DE59F5" w:rsidRPr="001C253D">
        <w:rPr>
          <w:rFonts w:ascii="Calibri" w:hAnsi="Calibri" w:cs="Calibri"/>
          <w:vertAlign w:val="superscript"/>
        </w:rPr>
        <w:t>2</w:t>
      </w:r>
      <w:r w:rsidR="00DE59F5" w:rsidRPr="001C253D">
        <w:rPr>
          <w:rFonts w:ascii="Calibri" w:hAnsi="Calibri" w:cs="Calibri"/>
        </w:rPr>
        <w:t xml:space="preserve"> και 578</w:t>
      </w:r>
      <w:r>
        <w:rPr>
          <w:rFonts w:ascii="Calibri" w:hAnsi="Calibri" w:cs="Calibri"/>
        </w:rPr>
        <w:t>,</w:t>
      </w:r>
      <w:r w:rsidR="00DE59F5" w:rsidRPr="001C253D">
        <w:rPr>
          <w:rFonts w:ascii="Calibri" w:hAnsi="Calibri" w:cs="Calibri"/>
        </w:rPr>
        <w:t>05 kWh/m</w:t>
      </w:r>
      <w:r w:rsidR="00DE59F5" w:rsidRPr="001C253D">
        <w:rPr>
          <w:rFonts w:ascii="Calibri" w:hAnsi="Calibri" w:cs="Calibri"/>
          <w:vertAlign w:val="superscript"/>
        </w:rPr>
        <w:t>2</w:t>
      </w:r>
      <w:r w:rsidR="00DE59F5" w:rsidRPr="001C253D">
        <w:rPr>
          <w:rFonts w:ascii="Calibri" w:hAnsi="Calibri" w:cs="Calibri"/>
        </w:rPr>
        <w:t xml:space="preserve"> αντίστοιχα). Επίσης, διαπιστώνεται ότι το πετρέλαιο συνεισφέρει κατά μέσο όρο 44</w:t>
      </w:r>
      <w:r>
        <w:rPr>
          <w:rFonts w:ascii="Calibri" w:hAnsi="Calibri" w:cs="Calibri"/>
        </w:rPr>
        <w:t>,</w:t>
      </w:r>
      <w:r w:rsidR="00DE59F5" w:rsidRPr="001C253D">
        <w:rPr>
          <w:rFonts w:ascii="Calibri" w:hAnsi="Calibri" w:cs="Calibri"/>
        </w:rPr>
        <w:t xml:space="preserve">40% στο ενεργειακό ισοζύγιο των </w:t>
      </w:r>
      <w:r w:rsidR="005F622D">
        <w:rPr>
          <w:rFonts w:ascii="Calibri" w:hAnsi="Calibri" w:cs="Calibri"/>
        </w:rPr>
        <w:t>κτι</w:t>
      </w:r>
      <w:r w:rsidR="00DE59F5" w:rsidRPr="001C253D">
        <w:rPr>
          <w:rFonts w:ascii="Calibri" w:hAnsi="Calibri" w:cs="Calibri"/>
        </w:rPr>
        <w:t>ρίων κατοικίας, ενώ η ηλεκτρική ενέργεια κατά 39</w:t>
      </w:r>
      <w:r>
        <w:rPr>
          <w:rFonts w:ascii="Calibri" w:hAnsi="Calibri" w:cs="Calibri"/>
        </w:rPr>
        <w:t>,</w:t>
      </w:r>
      <w:r w:rsidR="00DE59F5" w:rsidRPr="001C253D">
        <w:rPr>
          <w:rFonts w:ascii="Calibri" w:hAnsi="Calibri" w:cs="Calibri"/>
        </w:rPr>
        <w:t xml:space="preserve">68% αντίστοιχα. </w:t>
      </w:r>
    </w:p>
    <w:p w14:paraId="6E5D10BC" w14:textId="269F96E5" w:rsidR="00DE59F5" w:rsidRPr="001C253D" w:rsidRDefault="00740236" w:rsidP="001C253D">
      <w:pPr>
        <w:spacing w:before="60" w:line="276" w:lineRule="auto"/>
        <w:rPr>
          <w:rFonts w:ascii="Calibri" w:hAnsi="Calibri" w:cs="Calibri"/>
        </w:rPr>
      </w:pPr>
      <w:r>
        <w:rPr>
          <w:rFonts w:ascii="Calibri" w:hAnsi="Calibri" w:cs="Calibri"/>
        </w:rPr>
        <w:t>Η</w:t>
      </w:r>
      <w:r w:rsidR="00DE59F5" w:rsidRPr="001C253D">
        <w:rPr>
          <w:rFonts w:ascii="Calibri" w:hAnsi="Calibri" w:cs="Calibri"/>
        </w:rPr>
        <w:t xml:space="preserve"> ενεργειακή </w:t>
      </w:r>
      <w:r>
        <w:rPr>
          <w:rFonts w:ascii="Calibri" w:hAnsi="Calibri" w:cs="Calibri"/>
        </w:rPr>
        <w:t xml:space="preserve">απόδοση </w:t>
      </w:r>
      <w:r w:rsidR="00DE59F5" w:rsidRPr="001C253D">
        <w:rPr>
          <w:rFonts w:ascii="Calibri" w:hAnsi="Calibri" w:cs="Calibri"/>
        </w:rPr>
        <w:t>των κατοικιών που συμμετείχαν στα χρηματοδοτικά προγράμματα εξοικονόμησης ενέργειας μετά το 2021 αυξήθηκε σημαντικά</w:t>
      </w:r>
      <w:r>
        <w:rPr>
          <w:rFonts w:ascii="Calibri" w:hAnsi="Calibri" w:cs="Calibri"/>
        </w:rPr>
        <w:t xml:space="preserve">, </w:t>
      </w:r>
      <w:r w:rsidR="00DE59F5" w:rsidRPr="001C253D">
        <w:rPr>
          <w:rFonts w:ascii="Calibri" w:hAnsi="Calibri" w:cs="Calibri"/>
        </w:rPr>
        <w:t xml:space="preserve"> </w:t>
      </w:r>
      <w:r>
        <w:rPr>
          <w:rFonts w:ascii="Calibri" w:hAnsi="Calibri" w:cs="Calibri"/>
        </w:rPr>
        <w:t xml:space="preserve">και </w:t>
      </w:r>
      <w:r w:rsidR="00DE59F5" w:rsidRPr="001C253D">
        <w:rPr>
          <w:rFonts w:ascii="Calibri" w:hAnsi="Calibri" w:cs="Calibri"/>
        </w:rPr>
        <w:t>το ποσοστό κατάταξής τους σε υψηλότερη ενεργειακή κατηγορία, κυρίως στην Β και Β+, μετά τις ενεργειακές παρεμβάσεις.</w:t>
      </w:r>
    </w:p>
    <w:p w14:paraId="2E696494" w14:textId="10ED3B06" w:rsidR="00473AFF" w:rsidRDefault="00473AFF" w:rsidP="00473AFF">
      <w:pPr>
        <w:spacing w:before="60" w:line="276" w:lineRule="auto"/>
        <w:rPr>
          <w:rFonts w:ascii="Calibri" w:hAnsi="Calibri" w:cs="Calibri"/>
        </w:rPr>
      </w:pPr>
      <w:r w:rsidRPr="00473AFF">
        <w:rPr>
          <w:rFonts w:ascii="Calibri" w:hAnsi="Calibri" w:cs="Calibri"/>
        </w:rPr>
        <w:t xml:space="preserve">Τη χρονική περίοδο 2011-2023, </w:t>
      </w:r>
      <w:r w:rsidRPr="007879C5">
        <w:rPr>
          <w:rFonts w:ascii="Calibri" w:hAnsi="Calibri" w:cs="Calibri"/>
          <w:b/>
          <w:bCs/>
        </w:rPr>
        <w:t xml:space="preserve">το μεγαλύτερο ποσοστό των </w:t>
      </w:r>
      <w:r w:rsidR="005F622D">
        <w:rPr>
          <w:rFonts w:ascii="Calibri" w:hAnsi="Calibri" w:cs="Calibri"/>
          <w:b/>
          <w:bCs/>
        </w:rPr>
        <w:t>κτι</w:t>
      </w:r>
      <w:r w:rsidRPr="007879C5">
        <w:rPr>
          <w:rFonts w:ascii="Calibri" w:hAnsi="Calibri" w:cs="Calibri"/>
          <w:b/>
          <w:bCs/>
        </w:rPr>
        <w:t>ρίων τριτογενούς τομέα (51,96%) κατατάσσεται στην ενεργειακή κατηγορία Γ-Δ</w:t>
      </w:r>
      <w:r w:rsidRPr="00473AFF">
        <w:rPr>
          <w:rFonts w:ascii="Calibri" w:hAnsi="Calibri" w:cs="Calibri"/>
        </w:rPr>
        <w:t xml:space="preserve"> και το μεγαλύτερο ποσοστό της συνολικής ετήσιας καταναλισκόμενης ενέργειας χρησιμοποιείται για την κάλυψη αναγκών τους σε ψύξη (155</w:t>
      </w:r>
      <w:r>
        <w:rPr>
          <w:rFonts w:ascii="Calibri" w:hAnsi="Calibri" w:cs="Calibri"/>
        </w:rPr>
        <w:t>,</w:t>
      </w:r>
      <w:r w:rsidRPr="00473AFF">
        <w:rPr>
          <w:rFonts w:ascii="Calibri" w:hAnsi="Calibri" w:cs="Calibri"/>
        </w:rPr>
        <w:t>75 kWh/m</w:t>
      </w:r>
      <w:r w:rsidRPr="00473AFF">
        <w:rPr>
          <w:rFonts w:ascii="Calibri" w:hAnsi="Calibri" w:cs="Calibri"/>
          <w:vertAlign w:val="superscript"/>
        </w:rPr>
        <w:t>2</w:t>
      </w:r>
      <w:r w:rsidRPr="00473AFF">
        <w:rPr>
          <w:rFonts w:ascii="Calibri" w:hAnsi="Calibri" w:cs="Calibri"/>
        </w:rPr>
        <w:t>) και φωτισμό (167</w:t>
      </w:r>
      <w:r>
        <w:rPr>
          <w:rFonts w:ascii="Calibri" w:hAnsi="Calibri" w:cs="Calibri"/>
        </w:rPr>
        <w:t>,</w:t>
      </w:r>
      <w:r w:rsidRPr="00473AFF">
        <w:rPr>
          <w:rFonts w:ascii="Calibri" w:hAnsi="Calibri" w:cs="Calibri"/>
        </w:rPr>
        <w:t>10 kWh/m</w:t>
      </w:r>
      <w:r w:rsidRPr="00473AFF">
        <w:rPr>
          <w:rFonts w:ascii="Calibri" w:hAnsi="Calibri" w:cs="Calibri"/>
          <w:vertAlign w:val="superscript"/>
        </w:rPr>
        <w:t>2</w:t>
      </w:r>
      <w:r w:rsidRPr="00473AFF">
        <w:rPr>
          <w:rFonts w:ascii="Calibri" w:hAnsi="Calibri" w:cs="Calibri"/>
        </w:rPr>
        <w:t>).</w:t>
      </w:r>
    </w:p>
    <w:p w14:paraId="7BBAEDC5" w14:textId="53C4AD0A" w:rsidR="006B3748" w:rsidRDefault="006B3748" w:rsidP="00473AFF">
      <w:pPr>
        <w:spacing w:before="60" w:line="276" w:lineRule="auto"/>
        <w:rPr>
          <w:rFonts w:ascii="Calibri" w:hAnsi="Calibri" w:cs="Calibri"/>
        </w:rPr>
      </w:pPr>
      <w:r>
        <w:rPr>
          <w:rFonts w:ascii="Calibri" w:hAnsi="Calibri" w:cs="Calibri"/>
        </w:rPr>
        <w:br w:type="page"/>
      </w:r>
    </w:p>
    <w:p w14:paraId="3B2F3D60" w14:textId="77777777" w:rsidR="006B3748" w:rsidRPr="00473AFF" w:rsidRDefault="006B3748" w:rsidP="00473AFF">
      <w:pPr>
        <w:spacing w:before="60" w:line="276" w:lineRule="auto"/>
        <w:rPr>
          <w:rFonts w:ascii="Calibri" w:hAnsi="Calibri" w:cs="Calibri"/>
        </w:rPr>
      </w:pPr>
    </w:p>
    <w:p w14:paraId="4A97E224" w14:textId="6F8C9747" w:rsidR="00DE59F5" w:rsidRDefault="00DE59F5" w:rsidP="001A09E7">
      <w:pPr>
        <w:spacing w:before="0" w:line="360" w:lineRule="auto"/>
        <w:rPr>
          <w:rFonts w:ascii="Calibri" w:hAnsi="Calibri" w:cs="Calibri"/>
          <w:sz w:val="24"/>
          <w:szCs w:val="24"/>
        </w:rPr>
      </w:pPr>
      <w:r w:rsidRPr="00DE59F5">
        <w:rPr>
          <w:rFonts w:ascii="Calibri" w:hAnsi="Calibri" w:cs="Calibri"/>
          <w:noProof/>
          <w:sz w:val="24"/>
          <w:szCs w:val="24"/>
        </w:rPr>
        <w:drawing>
          <wp:inline distT="0" distB="0" distL="0" distR="0" wp14:anchorId="7F946FB5" wp14:editId="5CFF9F41">
            <wp:extent cx="5473700" cy="1587500"/>
            <wp:effectExtent l="0" t="0" r="0" b="0"/>
            <wp:docPr id="1617086834" name="Picture 1" descr="A graph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7086834" name="Picture 1" descr="A graph on a white background&#10;&#10;AI-generated content may be incorrect."/>
                    <pic:cNvPicPr/>
                  </pic:nvPicPr>
                  <pic:blipFill rotWithShape="1">
                    <a:blip r:embed="rId19"/>
                    <a:srcRect l="4700" t="15798" r="3205" b="9687"/>
                    <a:stretch>
                      <a:fillRect/>
                    </a:stretch>
                  </pic:blipFill>
                  <pic:spPr bwMode="auto">
                    <a:xfrm>
                      <a:off x="0" y="0"/>
                      <a:ext cx="5473700" cy="1587500"/>
                    </a:xfrm>
                    <a:prstGeom prst="rect">
                      <a:avLst/>
                    </a:prstGeom>
                    <a:ln>
                      <a:noFill/>
                    </a:ln>
                    <a:extLst>
                      <a:ext uri="{53640926-AAD7-44D8-BBD7-CCE9431645EC}">
                        <a14:shadowObscured xmlns:a14="http://schemas.microsoft.com/office/drawing/2010/main"/>
                      </a:ext>
                    </a:extLst>
                  </pic:spPr>
                </pic:pic>
              </a:graphicData>
            </a:graphic>
          </wp:inline>
        </w:drawing>
      </w:r>
    </w:p>
    <w:p w14:paraId="26341743" w14:textId="667F73A2" w:rsidR="00473AFF" w:rsidRPr="00923F38" w:rsidRDefault="002546E7" w:rsidP="00923F38">
      <w:pPr>
        <w:spacing w:before="60" w:after="60" w:line="276" w:lineRule="auto"/>
        <w:jc w:val="center"/>
        <w:rPr>
          <w:rFonts w:ascii="Calibri" w:hAnsi="Calibri" w:cs="Calibri"/>
          <w:b/>
          <w:bCs/>
          <w:i/>
          <w:iCs/>
          <w:sz w:val="20"/>
          <w:szCs w:val="20"/>
        </w:rPr>
      </w:pPr>
      <w:bookmarkStart w:id="47" w:name="_Toc202800748"/>
      <w:bookmarkStart w:id="48" w:name="_Toc215486329"/>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2</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473AFF" w:rsidRPr="00923F38">
        <w:rPr>
          <w:rFonts w:ascii="Calibri" w:hAnsi="Calibri" w:cs="Calibri"/>
          <w:b/>
          <w:bCs/>
          <w:i/>
          <w:iCs/>
          <w:sz w:val="20"/>
          <w:szCs w:val="20"/>
        </w:rPr>
        <w:t xml:space="preserve">Μέση ετήσια κατανάλωση πρωτογενούς ενέργειας </w:t>
      </w:r>
      <w:r w:rsidR="005F622D">
        <w:rPr>
          <w:rFonts w:ascii="Calibri" w:hAnsi="Calibri" w:cs="Calibri"/>
          <w:b/>
          <w:bCs/>
          <w:i/>
          <w:iCs/>
          <w:sz w:val="20"/>
          <w:szCs w:val="20"/>
        </w:rPr>
        <w:t>κτι</w:t>
      </w:r>
      <w:r w:rsidR="00473AFF" w:rsidRPr="00923F38">
        <w:rPr>
          <w:rFonts w:ascii="Calibri" w:hAnsi="Calibri" w:cs="Calibri"/>
          <w:b/>
          <w:bCs/>
          <w:i/>
          <w:iCs/>
          <w:sz w:val="20"/>
          <w:szCs w:val="20"/>
        </w:rPr>
        <w:t>ρίων τριτογενούς τομέα (2011-2023)</w:t>
      </w:r>
      <w:bookmarkEnd w:id="47"/>
      <w:bookmarkEnd w:id="48"/>
    </w:p>
    <w:p w14:paraId="5FBBC0DB" w14:textId="77777777" w:rsidR="00BD17C9" w:rsidRDefault="00BD17C9" w:rsidP="00473AFF">
      <w:pPr>
        <w:spacing w:before="60" w:line="276" w:lineRule="auto"/>
        <w:rPr>
          <w:rFonts w:ascii="Calibri" w:hAnsi="Calibri" w:cs="Calibri"/>
          <w:b/>
          <w:bCs/>
        </w:rPr>
      </w:pPr>
    </w:p>
    <w:p w14:paraId="753C16C4" w14:textId="776044FF" w:rsidR="00DE59F5" w:rsidRPr="00473AFF" w:rsidRDefault="00DE59F5" w:rsidP="00473AFF">
      <w:pPr>
        <w:spacing w:before="60" w:line="276" w:lineRule="auto"/>
        <w:rPr>
          <w:rFonts w:ascii="Calibri" w:hAnsi="Calibri" w:cs="Calibri"/>
        </w:rPr>
      </w:pPr>
      <w:r w:rsidRPr="007879C5">
        <w:rPr>
          <w:rFonts w:ascii="Calibri" w:hAnsi="Calibri" w:cs="Calibri"/>
          <w:b/>
          <w:bCs/>
        </w:rPr>
        <w:t>Τα πιο ενεργοβόρα</w:t>
      </w:r>
      <w:r w:rsidR="005F622D">
        <w:rPr>
          <w:rFonts w:ascii="Calibri" w:hAnsi="Calibri" w:cs="Calibri"/>
          <w:b/>
          <w:bCs/>
        </w:rPr>
        <w:t xml:space="preserve"> κτίρια</w:t>
      </w:r>
      <w:r w:rsidRPr="007879C5">
        <w:rPr>
          <w:rFonts w:ascii="Calibri" w:hAnsi="Calibri" w:cs="Calibri"/>
          <w:b/>
          <w:bCs/>
        </w:rPr>
        <w:t xml:space="preserve"> τριτογενούς τομέα είναι τα</w:t>
      </w:r>
      <w:r w:rsidR="005F622D">
        <w:rPr>
          <w:rFonts w:ascii="Calibri" w:hAnsi="Calibri" w:cs="Calibri"/>
          <w:b/>
          <w:bCs/>
        </w:rPr>
        <w:t xml:space="preserve"> κτίρια</w:t>
      </w:r>
      <w:r w:rsidRPr="007879C5">
        <w:rPr>
          <w:rFonts w:ascii="Calibri" w:hAnsi="Calibri" w:cs="Calibri"/>
          <w:b/>
          <w:bCs/>
        </w:rPr>
        <w:t xml:space="preserve"> συνάθροισης κοινού (μέση ετήσια κατανάλωση πρωτογενούς ενέργειας ίση με 786</w:t>
      </w:r>
      <w:r w:rsidR="00473AFF" w:rsidRPr="007879C5">
        <w:rPr>
          <w:rFonts w:ascii="Calibri" w:hAnsi="Calibri" w:cs="Calibri"/>
          <w:b/>
          <w:bCs/>
        </w:rPr>
        <w:t>,</w:t>
      </w:r>
      <w:r w:rsidRPr="007879C5">
        <w:rPr>
          <w:rFonts w:ascii="Calibri" w:hAnsi="Calibri" w:cs="Calibri"/>
          <w:b/>
          <w:bCs/>
        </w:rPr>
        <w:t>70 kWh/m</w:t>
      </w:r>
      <w:r w:rsidRPr="007879C5">
        <w:rPr>
          <w:rFonts w:ascii="Calibri" w:hAnsi="Calibri" w:cs="Calibri"/>
          <w:b/>
          <w:bCs/>
          <w:vertAlign w:val="superscript"/>
        </w:rPr>
        <w:t>2</w:t>
      </w:r>
      <w:r w:rsidRPr="007879C5">
        <w:rPr>
          <w:rFonts w:ascii="Calibri" w:hAnsi="Calibri" w:cs="Calibri"/>
          <w:b/>
          <w:bCs/>
        </w:rPr>
        <w:t>), καθώς και τα</w:t>
      </w:r>
      <w:r w:rsidR="005F622D">
        <w:rPr>
          <w:rFonts w:ascii="Calibri" w:hAnsi="Calibri" w:cs="Calibri"/>
          <w:b/>
          <w:bCs/>
        </w:rPr>
        <w:t xml:space="preserve"> κτίρια</w:t>
      </w:r>
      <w:r w:rsidRPr="007879C5">
        <w:rPr>
          <w:rFonts w:ascii="Calibri" w:hAnsi="Calibri" w:cs="Calibri"/>
          <w:b/>
          <w:bCs/>
        </w:rPr>
        <w:t xml:space="preserve"> σωφρονισμού (μέση ετήσια κατανάλωση πρωτογενούς ενέργειας ίση με 688</w:t>
      </w:r>
      <w:r w:rsidR="00473AFF" w:rsidRPr="007879C5">
        <w:rPr>
          <w:rFonts w:ascii="Calibri" w:hAnsi="Calibri" w:cs="Calibri"/>
          <w:b/>
          <w:bCs/>
        </w:rPr>
        <w:t>,</w:t>
      </w:r>
      <w:r w:rsidRPr="007879C5">
        <w:rPr>
          <w:rFonts w:ascii="Calibri" w:hAnsi="Calibri" w:cs="Calibri"/>
          <w:b/>
          <w:bCs/>
        </w:rPr>
        <w:t>06 kWh/m</w:t>
      </w:r>
      <w:r w:rsidRPr="007879C5">
        <w:rPr>
          <w:rFonts w:ascii="Calibri" w:hAnsi="Calibri" w:cs="Calibri"/>
          <w:b/>
          <w:bCs/>
          <w:vertAlign w:val="superscript"/>
        </w:rPr>
        <w:t>2</w:t>
      </w:r>
      <w:r w:rsidRPr="007879C5">
        <w:rPr>
          <w:rFonts w:ascii="Calibri" w:hAnsi="Calibri" w:cs="Calibri"/>
          <w:b/>
          <w:bCs/>
        </w:rPr>
        <w:t>) σε όλες σχεδόν τις κλιματικές ζώνες (Α,Β,Γ,Δ).</w:t>
      </w:r>
      <w:r w:rsidRPr="00473AFF">
        <w:rPr>
          <w:rFonts w:ascii="Calibri" w:hAnsi="Calibri" w:cs="Calibri"/>
        </w:rPr>
        <w:t xml:space="preserve"> Η κατανάλωση ενέργειας στα</w:t>
      </w:r>
      <w:r w:rsidR="005F622D">
        <w:rPr>
          <w:rFonts w:ascii="Calibri" w:hAnsi="Calibri" w:cs="Calibri"/>
        </w:rPr>
        <w:t xml:space="preserve"> κτίρια</w:t>
      </w:r>
      <w:r w:rsidRPr="00473AFF">
        <w:rPr>
          <w:rFonts w:ascii="Calibri" w:hAnsi="Calibri" w:cs="Calibri"/>
        </w:rPr>
        <w:t xml:space="preserve"> εκπαίδευσης αυξάνεται στις ψυχρές ζώνες, ενώ μικρές διακυμάνσεις παρατηρούνται στα</w:t>
      </w:r>
      <w:r w:rsidR="005F622D">
        <w:rPr>
          <w:rFonts w:ascii="Calibri" w:hAnsi="Calibri" w:cs="Calibri"/>
        </w:rPr>
        <w:t xml:space="preserve"> κτίρια</w:t>
      </w:r>
      <w:r w:rsidRPr="00473AFF">
        <w:rPr>
          <w:rFonts w:ascii="Calibri" w:hAnsi="Calibri" w:cs="Calibri"/>
        </w:rPr>
        <w:t xml:space="preserve"> γραφείων και υγείας – πρόνοιας σε σχέση με την κλιματική ζώνη. Επίσης, διαπιστώνεται ότι η ηλεκτρική ενέργεια συνεισφέρει κατά μέσο όρο 83</w:t>
      </w:r>
      <w:r w:rsidR="00473AFF">
        <w:rPr>
          <w:rFonts w:ascii="Calibri" w:hAnsi="Calibri" w:cs="Calibri"/>
        </w:rPr>
        <w:t>,</w:t>
      </w:r>
      <w:r w:rsidRPr="00473AFF">
        <w:rPr>
          <w:rFonts w:ascii="Calibri" w:hAnsi="Calibri" w:cs="Calibri"/>
        </w:rPr>
        <w:t xml:space="preserve">79% στο ενεργειακό ισοζύγιο των </w:t>
      </w:r>
      <w:r w:rsidR="005F622D">
        <w:rPr>
          <w:rFonts w:ascii="Calibri" w:hAnsi="Calibri" w:cs="Calibri"/>
        </w:rPr>
        <w:t>κτι</w:t>
      </w:r>
      <w:r w:rsidRPr="00473AFF">
        <w:rPr>
          <w:rFonts w:ascii="Calibri" w:hAnsi="Calibri" w:cs="Calibri"/>
        </w:rPr>
        <w:t>ρίων τριτογενούς τομέα, ενώ το πετρέλαιο κατά 13</w:t>
      </w:r>
      <w:r w:rsidR="00473AFF">
        <w:rPr>
          <w:rFonts w:ascii="Calibri" w:hAnsi="Calibri" w:cs="Calibri"/>
        </w:rPr>
        <w:t>,</w:t>
      </w:r>
      <w:r w:rsidRPr="00473AFF">
        <w:rPr>
          <w:rFonts w:ascii="Calibri" w:hAnsi="Calibri" w:cs="Calibri"/>
        </w:rPr>
        <w:t>87% αντίστοιχα.</w:t>
      </w:r>
    </w:p>
    <w:p w14:paraId="2BFC5F7F" w14:textId="4ABBD64C" w:rsidR="00473AFF" w:rsidRPr="00473AFF" w:rsidRDefault="00473AFF" w:rsidP="00473AFF">
      <w:pPr>
        <w:spacing w:before="60" w:line="276" w:lineRule="auto"/>
        <w:rPr>
          <w:rFonts w:ascii="Calibri" w:hAnsi="Calibri" w:cs="Calibri"/>
        </w:rPr>
      </w:pPr>
      <w:r w:rsidRPr="00473AFF">
        <w:rPr>
          <w:rFonts w:ascii="Calibri" w:hAnsi="Calibri" w:cs="Calibri"/>
        </w:rPr>
        <w:t xml:space="preserve">Τη χρονική περίοδο 2011-2023, </w:t>
      </w:r>
      <w:r w:rsidRPr="007879C5">
        <w:rPr>
          <w:rFonts w:ascii="Calibri" w:hAnsi="Calibri" w:cs="Calibri"/>
          <w:b/>
          <w:bCs/>
        </w:rPr>
        <w:t xml:space="preserve">το μεγαλύτερο ποσοστό των </w:t>
      </w:r>
      <w:r w:rsidR="005F622D">
        <w:rPr>
          <w:rFonts w:ascii="Calibri" w:hAnsi="Calibri" w:cs="Calibri"/>
          <w:b/>
          <w:bCs/>
        </w:rPr>
        <w:t>κτι</w:t>
      </w:r>
      <w:r w:rsidRPr="007879C5">
        <w:rPr>
          <w:rFonts w:ascii="Calibri" w:hAnsi="Calibri" w:cs="Calibri"/>
          <w:b/>
          <w:bCs/>
        </w:rPr>
        <w:t>ρίων δημόσιων υπηρεσιών (47,09%) κατατάσσεται στην ενεργειακή κατηγορία Γ-Δ</w:t>
      </w:r>
      <w:r w:rsidRPr="00473AFF">
        <w:rPr>
          <w:rFonts w:ascii="Calibri" w:hAnsi="Calibri" w:cs="Calibri"/>
        </w:rPr>
        <w:t xml:space="preserve"> και το μεγαλύτερο ποσοστό της συνολικής ετήσιας καταναλισκόμενης ενέργειας χρησιμοποιείται για την κάλυψη αναγκών τους σε θέρμανση χώρων (136</w:t>
      </w:r>
      <w:r>
        <w:rPr>
          <w:rFonts w:ascii="Calibri" w:hAnsi="Calibri" w:cs="Calibri"/>
        </w:rPr>
        <w:t>,</w:t>
      </w:r>
      <w:r w:rsidRPr="00473AFF">
        <w:rPr>
          <w:rFonts w:ascii="Calibri" w:hAnsi="Calibri" w:cs="Calibri"/>
        </w:rPr>
        <w:t>69 kWh/m</w:t>
      </w:r>
      <w:r w:rsidRPr="00473AFF">
        <w:rPr>
          <w:rFonts w:ascii="Calibri" w:hAnsi="Calibri" w:cs="Calibri"/>
          <w:vertAlign w:val="superscript"/>
        </w:rPr>
        <w:t>2</w:t>
      </w:r>
      <w:r w:rsidRPr="00473AFF">
        <w:rPr>
          <w:rFonts w:ascii="Calibri" w:hAnsi="Calibri" w:cs="Calibri"/>
        </w:rPr>
        <w:t>) και φωτισμό (111</w:t>
      </w:r>
      <w:r>
        <w:rPr>
          <w:rFonts w:ascii="Calibri" w:hAnsi="Calibri" w:cs="Calibri"/>
        </w:rPr>
        <w:t>,</w:t>
      </w:r>
      <w:r w:rsidRPr="00473AFF">
        <w:rPr>
          <w:rFonts w:ascii="Calibri" w:hAnsi="Calibri" w:cs="Calibri"/>
        </w:rPr>
        <w:t>97 kWh/m</w:t>
      </w:r>
      <w:r w:rsidRPr="00473AFF">
        <w:rPr>
          <w:rFonts w:ascii="Calibri" w:hAnsi="Calibri" w:cs="Calibri"/>
          <w:vertAlign w:val="superscript"/>
        </w:rPr>
        <w:t>2</w:t>
      </w:r>
      <w:r w:rsidRPr="00473AFF">
        <w:rPr>
          <w:rFonts w:ascii="Calibri" w:hAnsi="Calibri" w:cs="Calibri"/>
        </w:rPr>
        <w:t>).</w:t>
      </w:r>
    </w:p>
    <w:p w14:paraId="333981F6" w14:textId="0C386872" w:rsidR="00DE59F5" w:rsidRDefault="00DE59F5" w:rsidP="007879C5">
      <w:pPr>
        <w:spacing w:before="0" w:line="360" w:lineRule="auto"/>
        <w:jc w:val="center"/>
        <w:rPr>
          <w:rFonts w:ascii="Calibri" w:hAnsi="Calibri" w:cs="Calibri"/>
          <w:sz w:val="24"/>
          <w:szCs w:val="24"/>
        </w:rPr>
      </w:pPr>
      <w:r w:rsidRPr="00DE59F5">
        <w:rPr>
          <w:rFonts w:ascii="Calibri" w:hAnsi="Calibri" w:cs="Calibri"/>
          <w:noProof/>
          <w:sz w:val="24"/>
          <w:szCs w:val="24"/>
        </w:rPr>
        <w:drawing>
          <wp:inline distT="0" distB="0" distL="0" distR="0" wp14:anchorId="6B0B9250" wp14:editId="7156C522">
            <wp:extent cx="5435600" cy="1568450"/>
            <wp:effectExtent l="0" t="0" r="0" b="0"/>
            <wp:docPr id="27553390" name="Picture 1" descr="A graph with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53390" name="Picture 1" descr="A graph with different colored bars&#10;&#10;AI-generated content may be incorrect."/>
                    <pic:cNvPicPr/>
                  </pic:nvPicPr>
                  <pic:blipFill rotWithShape="1">
                    <a:blip r:embed="rId20"/>
                    <a:srcRect l="5342" t="16924" r="3204" b="9739"/>
                    <a:stretch>
                      <a:fillRect/>
                    </a:stretch>
                  </pic:blipFill>
                  <pic:spPr bwMode="auto">
                    <a:xfrm>
                      <a:off x="0" y="0"/>
                      <a:ext cx="5435600" cy="1568450"/>
                    </a:xfrm>
                    <a:prstGeom prst="rect">
                      <a:avLst/>
                    </a:prstGeom>
                    <a:ln>
                      <a:noFill/>
                    </a:ln>
                    <a:extLst>
                      <a:ext uri="{53640926-AAD7-44D8-BBD7-CCE9431645EC}">
                        <a14:shadowObscured xmlns:a14="http://schemas.microsoft.com/office/drawing/2010/main"/>
                      </a:ext>
                    </a:extLst>
                  </pic:spPr>
                </pic:pic>
              </a:graphicData>
            </a:graphic>
          </wp:inline>
        </w:drawing>
      </w:r>
    </w:p>
    <w:p w14:paraId="4A946B99" w14:textId="111FB4B1" w:rsidR="00473AFF" w:rsidRPr="00923F38" w:rsidRDefault="002546E7" w:rsidP="002546E7">
      <w:pPr>
        <w:spacing w:before="0" w:after="0" w:line="240" w:lineRule="auto"/>
        <w:jc w:val="center"/>
        <w:rPr>
          <w:rFonts w:ascii="Calibri" w:hAnsi="Calibri" w:cs="Calibri"/>
          <w:b/>
          <w:bCs/>
          <w:i/>
          <w:iCs/>
          <w:sz w:val="20"/>
          <w:szCs w:val="20"/>
        </w:rPr>
      </w:pPr>
      <w:bookmarkStart w:id="49" w:name="_Toc202800749"/>
      <w:bookmarkStart w:id="50" w:name="_Toc215486330"/>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3</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473AFF" w:rsidRPr="00923F38">
        <w:rPr>
          <w:rFonts w:ascii="Calibri" w:hAnsi="Calibri" w:cs="Calibri"/>
          <w:b/>
          <w:bCs/>
          <w:i/>
          <w:iCs/>
          <w:sz w:val="20"/>
          <w:szCs w:val="20"/>
        </w:rPr>
        <w:t xml:space="preserve">Μέση ετήσια κατανάλωση πρωτογενούς ενέργειας </w:t>
      </w:r>
      <w:r w:rsidR="005F622D">
        <w:rPr>
          <w:rFonts w:ascii="Calibri" w:hAnsi="Calibri" w:cs="Calibri"/>
          <w:b/>
          <w:bCs/>
          <w:i/>
          <w:iCs/>
          <w:sz w:val="20"/>
          <w:szCs w:val="20"/>
        </w:rPr>
        <w:t>κτι</w:t>
      </w:r>
      <w:r w:rsidR="00473AFF" w:rsidRPr="00923F38">
        <w:rPr>
          <w:rFonts w:ascii="Calibri" w:hAnsi="Calibri" w:cs="Calibri"/>
          <w:b/>
          <w:bCs/>
          <w:i/>
          <w:iCs/>
          <w:sz w:val="20"/>
          <w:szCs w:val="20"/>
        </w:rPr>
        <w:t>ρίων δημόσιων υπηρεσιών (2011-2023)</w:t>
      </w:r>
      <w:bookmarkEnd w:id="49"/>
      <w:bookmarkEnd w:id="50"/>
    </w:p>
    <w:p w14:paraId="765EA354" w14:textId="77777777" w:rsidR="002546E7" w:rsidRDefault="002546E7" w:rsidP="00473AFF">
      <w:pPr>
        <w:spacing w:before="60" w:line="276" w:lineRule="auto"/>
        <w:rPr>
          <w:rFonts w:ascii="Calibri" w:hAnsi="Calibri" w:cs="Calibri"/>
        </w:rPr>
      </w:pPr>
    </w:p>
    <w:p w14:paraId="463083C4" w14:textId="77DB0D21" w:rsidR="00DE59F5" w:rsidRPr="00473AFF" w:rsidRDefault="00DE59F5" w:rsidP="00473AFF">
      <w:pPr>
        <w:spacing w:before="60" w:line="276" w:lineRule="auto"/>
        <w:rPr>
          <w:rFonts w:ascii="Calibri" w:hAnsi="Calibri" w:cs="Calibri"/>
        </w:rPr>
      </w:pPr>
      <w:r w:rsidRPr="00473AFF">
        <w:rPr>
          <w:rFonts w:ascii="Calibri" w:hAnsi="Calibri" w:cs="Calibri"/>
        </w:rPr>
        <w:t xml:space="preserve">Επιπλέον, </w:t>
      </w:r>
      <w:r w:rsidRPr="007879C5">
        <w:rPr>
          <w:rFonts w:ascii="Calibri" w:hAnsi="Calibri" w:cs="Calibri"/>
          <w:b/>
          <w:bCs/>
        </w:rPr>
        <w:t>τα πιο ενεργοβόρα</w:t>
      </w:r>
      <w:r w:rsidR="005F622D">
        <w:rPr>
          <w:rFonts w:ascii="Calibri" w:hAnsi="Calibri" w:cs="Calibri"/>
          <w:b/>
          <w:bCs/>
        </w:rPr>
        <w:t xml:space="preserve"> κτίρια</w:t>
      </w:r>
      <w:r w:rsidRPr="007879C5">
        <w:rPr>
          <w:rFonts w:ascii="Calibri" w:hAnsi="Calibri" w:cs="Calibri"/>
          <w:b/>
          <w:bCs/>
        </w:rPr>
        <w:t xml:space="preserve"> δημόσιων υπηρεσιών είναι τα</w:t>
      </w:r>
      <w:r w:rsidR="005F622D">
        <w:rPr>
          <w:rFonts w:ascii="Calibri" w:hAnsi="Calibri" w:cs="Calibri"/>
          <w:b/>
          <w:bCs/>
        </w:rPr>
        <w:t xml:space="preserve"> κτίρια</w:t>
      </w:r>
      <w:r w:rsidRPr="007879C5">
        <w:rPr>
          <w:rFonts w:ascii="Calibri" w:hAnsi="Calibri" w:cs="Calibri"/>
          <w:b/>
          <w:bCs/>
        </w:rPr>
        <w:t xml:space="preserve"> σωφρονισμού (μέση ετήσια κατανάλωση πρωτογενούς ενέργειας ίση με 779</w:t>
      </w:r>
      <w:r w:rsidR="00473AFF" w:rsidRPr="007879C5">
        <w:rPr>
          <w:rFonts w:ascii="Calibri" w:hAnsi="Calibri" w:cs="Calibri"/>
          <w:b/>
          <w:bCs/>
        </w:rPr>
        <w:t>,</w:t>
      </w:r>
      <w:r w:rsidRPr="007879C5">
        <w:rPr>
          <w:rFonts w:ascii="Calibri" w:hAnsi="Calibri" w:cs="Calibri"/>
          <w:b/>
          <w:bCs/>
        </w:rPr>
        <w:t>29 kWh/m</w:t>
      </w:r>
      <w:r w:rsidRPr="007879C5">
        <w:rPr>
          <w:rFonts w:ascii="Calibri" w:hAnsi="Calibri" w:cs="Calibri"/>
          <w:b/>
          <w:bCs/>
          <w:vertAlign w:val="superscript"/>
        </w:rPr>
        <w:t>2</w:t>
      </w:r>
      <w:r w:rsidRPr="007879C5">
        <w:rPr>
          <w:rFonts w:ascii="Calibri" w:hAnsi="Calibri" w:cs="Calibri"/>
          <w:b/>
          <w:bCs/>
        </w:rPr>
        <w:t>), καθώς και τα</w:t>
      </w:r>
      <w:r w:rsidR="005F622D">
        <w:rPr>
          <w:rFonts w:ascii="Calibri" w:hAnsi="Calibri" w:cs="Calibri"/>
          <w:b/>
          <w:bCs/>
        </w:rPr>
        <w:t xml:space="preserve"> κτίρια</w:t>
      </w:r>
      <w:r w:rsidRPr="007879C5">
        <w:rPr>
          <w:rFonts w:ascii="Calibri" w:hAnsi="Calibri" w:cs="Calibri"/>
          <w:b/>
          <w:bCs/>
        </w:rPr>
        <w:t xml:space="preserve"> προσωρινής διαμονής (μέση ετήσια κατανάλωση πρωτογενούς ενέργειας ίση με 838</w:t>
      </w:r>
      <w:r w:rsidR="00473AFF" w:rsidRPr="007879C5">
        <w:rPr>
          <w:rFonts w:ascii="Calibri" w:hAnsi="Calibri" w:cs="Calibri"/>
          <w:b/>
          <w:bCs/>
        </w:rPr>
        <w:t>,</w:t>
      </w:r>
      <w:r w:rsidRPr="007879C5">
        <w:rPr>
          <w:rFonts w:ascii="Calibri" w:hAnsi="Calibri" w:cs="Calibri"/>
          <w:b/>
          <w:bCs/>
        </w:rPr>
        <w:t>99 kWh/m</w:t>
      </w:r>
      <w:r w:rsidRPr="007879C5">
        <w:rPr>
          <w:rFonts w:ascii="Calibri" w:hAnsi="Calibri" w:cs="Calibri"/>
          <w:b/>
          <w:bCs/>
          <w:vertAlign w:val="superscript"/>
        </w:rPr>
        <w:t>2</w:t>
      </w:r>
      <w:r w:rsidRPr="007879C5">
        <w:rPr>
          <w:rFonts w:ascii="Calibri" w:hAnsi="Calibri" w:cs="Calibri"/>
          <w:b/>
          <w:bCs/>
        </w:rPr>
        <w:t>).</w:t>
      </w:r>
      <w:r w:rsidRPr="00473AFF">
        <w:rPr>
          <w:rFonts w:ascii="Calibri" w:hAnsi="Calibri" w:cs="Calibri"/>
        </w:rPr>
        <w:t xml:space="preserve"> Επίσης, διαπιστώνεται ότι η ηλεκτρική ενέργεια συνεισφέρει κατά μέσο όρο 61</w:t>
      </w:r>
      <w:r w:rsidR="00473AFF">
        <w:rPr>
          <w:rFonts w:ascii="Calibri" w:hAnsi="Calibri" w:cs="Calibri"/>
        </w:rPr>
        <w:t>,</w:t>
      </w:r>
      <w:r w:rsidRPr="00473AFF">
        <w:rPr>
          <w:rFonts w:ascii="Calibri" w:hAnsi="Calibri" w:cs="Calibri"/>
        </w:rPr>
        <w:t xml:space="preserve">99% στο ενεργειακό ισοζύγιο των δημοσίων </w:t>
      </w:r>
      <w:r w:rsidR="005F622D">
        <w:rPr>
          <w:rFonts w:ascii="Calibri" w:hAnsi="Calibri" w:cs="Calibri"/>
        </w:rPr>
        <w:t>κτι</w:t>
      </w:r>
      <w:r w:rsidRPr="00473AFF">
        <w:rPr>
          <w:rFonts w:ascii="Calibri" w:hAnsi="Calibri" w:cs="Calibri"/>
        </w:rPr>
        <w:t>ρίων, ενώ το πετρέλαιο κατά 27</w:t>
      </w:r>
      <w:r w:rsidR="00473AFF">
        <w:rPr>
          <w:rFonts w:ascii="Calibri" w:hAnsi="Calibri" w:cs="Calibri"/>
        </w:rPr>
        <w:t>,</w:t>
      </w:r>
      <w:r w:rsidRPr="00473AFF">
        <w:rPr>
          <w:rFonts w:ascii="Calibri" w:hAnsi="Calibri" w:cs="Calibri"/>
        </w:rPr>
        <w:t>22% αντίστοιχα. Τα σχολικά</w:t>
      </w:r>
      <w:r w:rsidR="005F622D">
        <w:rPr>
          <w:rFonts w:ascii="Calibri" w:hAnsi="Calibri" w:cs="Calibri"/>
        </w:rPr>
        <w:t xml:space="preserve"> κτίρια</w:t>
      </w:r>
      <w:r w:rsidRPr="00473AFF">
        <w:rPr>
          <w:rFonts w:ascii="Calibri" w:hAnsi="Calibri" w:cs="Calibri"/>
        </w:rPr>
        <w:t>, όπως και διάφορα δημόσια</w:t>
      </w:r>
      <w:r w:rsidR="005F622D">
        <w:rPr>
          <w:rFonts w:ascii="Calibri" w:hAnsi="Calibri" w:cs="Calibri"/>
        </w:rPr>
        <w:t xml:space="preserve"> κτίρια</w:t>
      </w:r>
      <w:r w:rsidRPr="00473AFF">
        <w:rPr>
          <w:rFonts w:ascii="Calibri" w:hAnsi="Calibri" w:cs="Calibri"/>
        </w:rPr>
        <w:t xml:space="preserve"> Ο.Τ.Α., τα οποία συμμετείχαν σε χρηματοδοτικά προγράμματα του «ΕΠΠΕΡΑΑ κ.π. 1.12 </w:t>
      </w:r>
      <w:r w:rsidRPr="00473AFF">
        <w:rPr>
          <w:rFonts w:ascii="Calibri" w:hAnsi="Calibri" w:cs="Calibri"/>
        </w:rPr>
        <w:lastRenderedPageBreak/>
        <w:t>και 1.13» τη χρονική περίοδο 2011-2017, αναβαθμίστηκαν αρκετά μετά τις ενεργειακές παρεμβάσεις, αφού αυξήθηκε σημαντικά το ποσοστό κατάταξής τους σε υψηλότερη ενεργειακή κατηγορία, άνω της Γ.</w:t>
      </w:r>
    </w:p>
    <w:p w14:paraId="32A33EF0" w14:textId="65A09CC7" w:rsidR="00DE59F5" w:rsidRPr="00C72998" w:rsidRDefault="00DE59F5" w:rsidP="00C72998">
      <w:pPr>
        <w:spacing w:before="60" w:line="276" w:lineRule="auto"/>
        <w:rPr>
          <w:rFonts w:ascii="Calibri" w:hAnsi="Calibri" w:cs="Calibri"/>
        </w:rPr>
      </w:pPr>
      <w:r w:rsidRPr="00C72998">
        <w:rPr>
          <w:rFonts w:ascii="Calibri" w:hAnsi="Calibri" w:cs="Calibri"/>
        </w:rPr>
        <w:t xml:space="preserve">Στα </w:t>
      </w:r>
      <w:r w:rsidRPr="004242B2">
        <w:rPr>
          <w:rFonts w:ascii="Calibri" w:hAnsi="Calibri" w:cs="Calibri"/>
          <w:b/>
          <w:bCs/>
        </w:rPr>
        <w:t>νεόδμητα/ριζικά ανακαινιζόμενα</w:t>
      </w:r>
      <w:r w:rsidR="005F622D">
        <w:rPr>
          <w:rFonts w:ascii="Calibri" w:hAnsi="Calibri" w:cs="Calibri"/>
          <w:b/>
          <w:bCs/>
        </w:rPr>
        <w:t xml:space="preserve"> κτίρια</w:t>
      </w:r>
      <w:r w:rsidRPr="004242B2">
        <w:rPr>
          <w:rFonts w:ascii="Calibri" w:hAnsi="Calibri" w:cs="Calibri"/>
          <w:b/>
          <w:bCs/>
        </w:rPr>
        <w:t xml:space="preserve"> κατοικιών</w:t>
      </w:r>
      <w:r w:rsidRPr="00C72998">
        <w:rPr>
          <w:rFonts w:ascii="Calibri" w:hAnsi="Calibri" w:cs="Calibri"/>
        </w:rPr>
        <w:t xml:space="preserve"> (26</w:t>
      </w:r>
      <w:r w:rsidR="00C72998">
        <w:rPr>
          <w:rFonts w:ascii="Calibri" w:hAnsi="Calibri" w:cs="Calibri"/>
        </w:rPr>
        <w:t>.</w:t>
      </w:r>
      <w:r w:rsidRPr="00C72998">
        <w:rPr>
          <w:rFonts w:ascii="Calibri" w:hAnsi="Calibri" w:cs="Calibri"/>
        </w:rPr>
        <w:t xml:space="preserve">895 Π.Ε.Α.), τα οποία κατασκευάστηκαν με προδιαγραφές κατά </w:t>
      </w:r>
      <w:r w:rsidR="004242B2">
        <w:rPr>
          <w:rFonts w:ascii="Calibri" w:hAnsi="Calibri" w:cs="Calibri"/>
        </w:rPr>
        <w:t>ΚΕΝΑΚ</w:t>
      </w:r>
      <w:r w:rsidRPr="00C72998">
        <w:rPr>
          <w:rFonts w:ascii="Calibri" w:hAnsi="Calibri" w:cs="Calibri"/>
        </w:rPr>
        <w:t xml:space="preserve"> και της αναθεωρημένης έκδοσης αυτού, τη χρονική περίοδο 2011-2023, είναι εμφανής </w:t>
      </w:r>
      <w:r w:rsidRPr="004242B2">
        <w:rPr>
          <w:rFonts w:ascii="Calibri" w:hAnsi="Calibri" w:cs="Calibri"/>
          <w:b/>
          <w:bCs/>
        </w:rPr>
        <w:t>η κατάταξή τους στις ενεργειακές κατηγορίες Β+</w:t>
      </w:r>
      <w:r w:rsidR="00C72998" w:rsidRPr="004242B2">
        <w:rPr>
          <w:rFonts w:ascii="Calibri" w:hAnsi="Calibri" w:cs="Calibri"/>
          <w:b/>
          <w:bCs/>
        </w:rPr>
        <w:t xml:space="preserve"> και</w:t>
      </w:r>
      <w:r w:rsidR="004242B2">
        <w:rPr>
          <w:rFonts w:ascii="Calibri" w:hAnsi="Calibri" w:cs="Calibri"/>
          <w:b/>
          <w:bCs/>
        </w:rPr>
        <w:t xml:space="preserve"> </w:t>
      </w:r>
      <w:r w:rsidRPr="004242B2">
        <w:rPr>
          <w:rFonts w:ascii="Calibri" w:hAnsi="Calibri" w:cs="Calibri"/>
          <w:b/>
          <w:bCs/>
        </w:rPr>
        <w:t>Β, καθώς και η μείωση της συνολικής ετήσιας καταναλισκόμενης ενέργειας για την κάλυψη αναγκών σε θέρμανση (47</w:t>
      </w:r>
      <w:r w:rsidR="00C72998" w:rsidRPr="004242B2">
        <w:rPr>
          <w:rFonts w:ascii="Calibri" w:hAnsi="Calibri" w:cs="Calibri"/>
          <w:b/>
          <w:bCs/>
        </w:rPr>
        <w:t>,</w:t>
      </w:r>
      <w:r w:rsidRPr="004242B2">
        <w:rPr>
          <w:rFonts w:ascii="Calibri" w:hAnsi="Calibri" w:cs="Calibri"/>
          <w:b/>
          <w:bCs/>
        </w:rPr>
        <w:t>13 kWh/m</w:t>
      </w:r>
      <w:r w:rsidRPr="004242B2">
        <w:rPr>
          <w:rFonts w:ascii="Calibri" w:hAnsi="Calibri" w:cs="Calibri"/>
          <w:b/>
          <w:bCs/>
          <w:vertAlign w:val="superscript"/>
        </w:rPr>
        <w:t>2</w:t>
      </w:r>
      <w:r w:rsidRPr="004242B2">
        <w:rPr>
          <w:rFonts w:ascii="Calibri" w:hAnsi="Calibri" w:cs="Calibri"/>
          <w:b/>
          <w:bCs/>
        </w:rPr>
        <w:t>) και Ζ.Ν.Χ. (18</w:t>
      </w:r>
      <w:r w:rsidR="00C72998" w:rsidRPr="004242B2">
        <w:rPr>
          <w:rFonts w:ascii="Calibri" w:hAnsi="Calibri" w:cs="Calibri"/>
          <w:b/>
          <w:bCs/>
        </w:rPr>
        <w:t>,</w:t>
      </w:r>
      <w:r w:rsidRPr="004242B2">
        <w:rPr>
          <w:rFonts w:ascii="Calibri" w:hAnsi="Calibri" w:cs="Calibri"/>
          <w:b/>
          <w:bCs/>
        </w:rPr>
        <w:t>00 kWh/m</w:t>
      </w:r>
      <w:r w:rsidRPr="004242B2">
        <w:rPr>
          <w:rFonts w:ascii="Calibri" w:hAnsi="Calibri" w:cs="Calibri"/>
          <w:b/>
          <w:bCs/>
          <w:vertAlign w:val="superscript"/>
        </w:rPr>
        <w:t>2</w:t>
      </w:r>
      <w:r w:rsidRPr="004242B2">
        <w:rPr>
          <w:rFonts w:ascii="Calibri" w:hAnsi="Calibri" w:cs="Calibri"/>
          <w:b/>
          <w:bCs/>
        </w:rPr>
        <w:t>).</w:t>
      </w:r>
      <w:r w:rsidRPr="00C72998">
        <w:rPr>
          <w:rFonts w:ascii="Calibri" w:hAnsi="Calibri" w:cs="Calibri"/>
        </w:rPr>
        <w:t xml:space="preserve"> Στα </w:t>
      </w:r>
      <w:r w:rsidRPr="004242B2">
        <w:rPr>
          <w:rFonts w:ascii="Calibri" w:hAnsi="Calibri" w:cs="Calibri"/>
          <w:b/>
          <w:bCs/>
        </w:rPr>
        <w:t>νεόδμητα/ριζικά ανακαινιζόμενα</w:t>
      </w:r>
      <w:r w:rsidR="005F622D">
        <w:rPr>
          <w:rFonts w:ascii="Calibri" w:hAnsi="Calibri" w:cs="Calibri"/>
          <w:b/>
          <w:bCs/>
        </w:rPr>
        <w:t xml:space="preserve"> κτίρια</w:t>
      </w:r>
      <w:r w:rsidRPr="004242B2">
        <w:rPr>
          <w:rFonts w:ascii="Calibri" w:hAnsi="Calibri" w:cs="Calibri"/>
          <w:b/>
          <w:bCs/>
        </w:rPr>
        <w:t xml:space="preserve"> τριτογενούς τομέα</w:t>
      </w:r>
      <w:r w:rsidRPr="00C72998">
        <w:rPr>
          <w:rFonts w:ascii="Calibri" w:hAnsi="Calibri" w:cs="Calibri"/>
        </w:rPr>
        <w:t xml:space="preserve"> (6</w:t>
      </w:r>
      <w:r w:rsidR="00C72998">
        <w:rPr>
          <w:rFonts w:ascii="Calibri" w:hAnsi="Calibri" w:cs="Calibri"/>
        </w:rPr>
        <w:t>.</w:t>
      </w:r>
      <w:r w:rsidRPr="00C72998">
        <w:rPr>
          <w:rFonts w:ascii="Calibri" w:hAnsi="Calibri" w:cs="Calibri"/>
        </w:rPr>
        <w:t xml:space="preserve">213 Π.Ε.Α.), τα οποία κατασκευάστηκαν με προδιαγραφές κατά </w:t>
      </w:r>
      <w:r w:rsidR="004242B2">
        <w:rPr>
          <w:rFonts w:ascii="Calibri" w:hAnsi="Calibri" w:cs="Calibri"/>
        </w:rPr>
        <w:t>ΚΕΝΑΚ</w:t>
      </w:r>
      <w:r w:rsidRPr="00C72998">
        <w:rPr>
          <w:rFonts w:ascii="Calibri" w:hAnsi="Calibri" w:cs="Calibri"/>
        </w:rPr>
        <w:t xml:space="preserve"> και της αναθεωρημένης έκδοσης αυτού, τη χρονική περίοδο 2011-2023, </w:t>
      </w:r>
      <w:r w:rsidRPr="004242B2">
        <w:rPr>
          <w:rFonts w:ascii="Calibri" w:hAnsi="Calibri" w:cs="Calibri"/>
          <w:b/>
          <w:bCs/>
        </w:rPr>
        <w:t>είναι εμφανής η κατάταξή τους στην ενεργειακή κατηγορία Β+</w:t>
      </w:r>
      <w:r w:rsidR="004242B2" w:rsidRPr="004242B2">
        <w:rPr>
          <w:rFonts w:ascii="Calibri" w:hAnsi="Calibri" w:cs="Calibri"/>
          <w:b/>
          <w:bCs/>
        </w:rPr>
        <w:t xml:space="preserve"> και </w:t>
      </w:r>
      <w:r w:rsidRPr="004242B2">
        <w:rPr>
          <w:rFonts w:ascii="Calibri" w:hAnsi="Calibri" w:cs="Calibri"/>
          <w:b/>
          <w:bCs/>
        </w:rPr>
        <w:t>Β, καθώς και η μείωση της συνολικής ετήσιας καταναλισκόμενης ενέργειας για την κάλυψη αναγκών σε ψύξη (72</w:t>
      </w:r>
      <w:r w:rsidR="00C72998" w:rsidRPr="004242B2">
        <w:rPr>
          <w:rFonts w:ascii="Calibri" w:hAnsi="Calibri" w:cs="Calibri"/>
          <w:b/>
          <w:bCs/>
        </w:rPr>
        <w:t>,</w:t>
      </w:r>
      <w:r w:rsidRPr="004242B2">
        <w:rPr>
          <w:rFonts w:ascii="Calibri" w:hAnsi="Calibri" w:cs="Calibri"/>
          <w:b/>
          <w:bCs/>
        </w:rPr>
        <w:t>13 kWh/m</w:t>
      </w:r>
      <w:r w:rsidRPr="004242B2">
        <w:rPr>
          <w:rFonts w:ascii="Calibri" w:hAnsi="Calibri" w:cs="Calibri"/>
          <w:b/>
          <w:bCs/>
          <w:vertAlign w:val="superscript"/>
        </w:rPr>
        <w:t>2</w:t>
      </w:r>
      <w:r w:rsidRPr="004242B2">
        <w:rPr>
          <w:rFonts w:ascii="Calibri" w:hAnsi="Calibri" w:cs="Calibri"/>
          <w:b/>
          <w:bCs/>
        </w:rPr>
        <w:t>).</w:t>
      </w:r>
      <w:r w:rsidRPr="00C72998">
        <w:rPr>
          <w:rFonts w:ascii="Calibri" w:hAnsi="Calibri" w:cs="Calibri"/>
        </w:rPr>
        <w:t xml:space="preserve"> Στα νεόδμητα/ριζικά ανακαινιζόμενα</w:t>
      </w:r>
      <w:r w:rsidR="005F622D">
        <w:rPr>
          <w:rFonts w:ascii="Calibri" w:hAnsi="Calibri" w:cs="Calibri"/>
        </w:rPr>
        <w:t xml:space="preserve"> κτίρια</w:t>
      </w:r>
      <w:r w:rsidRPr="004242B2">
        <w:rPr>
          <w:rFonts w:ascii="Calibri" w:hAnsi="Calibri" w:cs="Calibri"/>
          <w:b/>
          <w:bCs/>
        </w:rPr>
        <w:t xml:space="preserve"> δημόσιων υπηρεσιών</w:t>
      </w:r>
      <w:r w:rsidRPr="00C72998">
        <w:rPr>
          <w:rFonts w:ascii="Calibri" w:hAnsi="Calibri" w:cs="Calibri"/>
        </w:rPr>
        <w:t xml:space="preserve"> (491 Π.Ε.Α.), τα οποία κατασκευάστηκαν με προδιαγραφές κατά </w:t>
      </w:r>
      <w:r w:rsidR="004242B2">
        <w:rPr>
          <w:rFonts w:ascii="Calibri" w:hAnsi="Calibri" w:cs="Calibri"/>
        </w:rPr>
        <w:t>ΚΕΝΑΚ</w:t>
      </w:r>
      <w:r w:rsidRPr="00C72998">
        <w:rPr>
          <w:rFonts w:ascii="Calibri" w:hAnsi="Calibri" w:cs="Calibri"/>
        </w:rPr>
        <w:t xml:space="preserve"> και της αναθεωρημένης έκδοσης αυτού, τη χρονική περίοδο 2011-2023, </w:t>
      </w:r>
      <w:r w:rsidRPr="004242B2">
        <w:rPr>
          <w:rFonts w:ascii="Calibri" w:hAnsi="Calibri" w:cs="Calibri"/>
          <w:b/>
          <w:bCs/>
        </w:rPr>
        <w:t>είναι εμφανής η κατάταξή τους στην ενεργειακή κατηγορία Β+</w:t>
      </w:r>
      <w:r w:rsidR="00C72998" w:rsidRPr="004242B2">
        <w:rPr>
          <w:rFonts w:ascii="Calibri" w:hAnsi="Calibri" w:cs="Calibri"/>
          <w:b/>
          <w:bCs/>
        </w:rPr>
        <w:t xml:space="preserve"> και </w:t>
      </w:r>
      <w:r w:rsidRPr="004242B2">
        <w:rPr>
          <w:rFonts w:ascii="Calibri" w:hAnsi="Calibri" w:cs="Calibri"/>
          <w:b/>
          <w:bCs/>
        </w:rPr>
        <w:t>-Β, καθώς και η μείωση της συνολικής ετήσιας καταναλισκόμενης ενέργειας για την κάλυψη αναγκών σε ψύξη (51</w:t>
      </w:r>
      <w:r w:rsidR="00C72998" w:rsidRPr="004242B2">
        <w:rPr>
          <w:rFonts w:ascii="Calibri" w:hAnsi="Calibri" w:cs="Calibri"/>
          <w:b/>
          <w:bCs/>
        </w:rPr>
        <w:t>,</w:t>
      </w:r>
      <w:r w:rsidRPr="004242B2">
        <w:rPr>
          <w:rFonts w:ascii="Calibri" w:hAnsi="Calibri" w:cs="Calibri"/>
          <w:b/>
          <w:bCs/>
        </w:rPr>
        <w:t>27 kWh/m</w:t>
      </w:r>
      <w:r w:rsidRPr="004242B2">
        <w:rPr>
          <w:rFonts w:ascii="Calibri" w:hAnsi="Calibri" w:cs="Calibri"/>
          <w:b/>
          <w:bCs/>
          <w:vertAlign w:val="superscript"/>
        </w:rPr>
        <w:t>2</w:t>
      </w:r>
      <w:r w:rsidRPr="004242B2">
        <w:rPr>
          <w:rFonts w:ascii="Calibri" w:hAnsi="Calibri" w:cs="Calibri"/>
          <w:b/>
          <w:bCs/>
        </w:rPr>
        <w:t>) και θέρμανση (49</w:t>
      </w:r>
      <w:r w:rsidR="00C72998" w:rsidRPr="004242B2">
        <w:rPr>
          <w:rFonts w:ascii="Calibri" w:hAnsi="Calibri" w:cs="Calibri"/>
          <w:b/>
          <w:bCs/>
        </w:rPr>
        <w:t>,</w:t>
      </w:r>
      <w:r w:rsidRPr="004242B2">
        <w:rPr>
          <w:rFonts w:ascii="Calibri" w:hAnsi="Calibri" w:cs="Calibri"/>
          <w:b/>
          <w:bCs/>
        </w:rPr>
        <w:t>85 kWh/m</w:t>
      </w:r>
      <w:r w:rsidRPr="004242B2">
        <w:rPr>
          <w:rFonts w:ascii="Calibri" w:hAnsi="Calibri" w:cs="Calibri"/>
          <w:b/>
          <w:bCs/>
          <w:vertAlign w:val="superscript"/>
        </w:rPr>
        <w:t>2</w:t>
      </w:r>
      <w:r w:rsidRPr="004242B2">
        <w:rPr>
          <w:rFonts w:ascii="Calibri" w:hAnsi="Calibri" w:cs="Calibri"/>
          <w:b/>
          <w:bCs/>
        </w:rPr>
        <w:t>).</w:t>
      </w:r>
    </w:p>
    <w:p w14:paraId="1584716F" w14:textId="77777777" w:rsidR="00C72998" w:rsidRDefault="00C72998" w:rsidP="001A09E7">
      <w:pPr>
        <w:spacing w:before="0" w:line="360" w:lineRule="auto"/>
      </w:pPr>
    </w:p>
    <w:p w14:paraId="4B61C573" w14:textId="41C1AEAA" w:rsidR="00AA4068" w:rsidRPr="00232E60" w:rsidRDefault="00AA4068">
      <w:pPr>
        <w:pStyle w:val="1"/>
        <w:numPr>
          <w:ilvl w:val="1"/>
          <w:numId w:val="1"/>
        </w:numPr>
        <w:spacing w:before="0" w:after="120" w:line="360" w:lineRule="auto"/>
        <w:rPr>
          <w:rFonts w:ascii="Calibri" w:hAnsi="Calibri" w:cs="Calibri"/>
          <w:b/>
          <w:bCs/>
          <w:sz w:val="24"/>
          <w:szCs w:val="24"/>
        </w:rPr>
      </w:pPr>
      <w:bookmarkStart w:id="51" w:name="_Toc202800716"/>
      <w:bookmarkStart w:id="52" w:name="_Toc215486297"/>
      <w:r w:rsidRPr="00232E60">
        <w:rPr>
          <w:rFonts w:ascii="Calibri" w:hAnsi="Calibri" w:cs="Calibri"/>
          <w:b/>
          <w:bCs/>
          <w:sz w:val="24"/>
          <w:szCs w:val="24"/>
        </w:rPr>
        <w:t>Τ</w:t>
      </w:r>
      <w:r w:rsidR="004242B2">
        <w:rPr>
          <w:rFonts w:ascii="Calibri" w:hAnsi="Calibri" w:cs="Calibri"/>
          <w:b/>
          <w:bCs/>
          <w:sz w:val="24"/>
          <w:szCs w:val="24"/>
        </w:rPr>
        <w:t>ελική κατανάλωση ενέργειας</w:t>
      </w:r>
      <w:bookmarkEnd w:id="51"/>
      <w:bookmarkEnd w:id="52"/>
      <w:r w:rsidR="004242B2">
        <w:rPr>
          <w:rFonts w:ascii="Calibri" w:hAnsi="Calibri" w:cs="Calibri"/>
          <w:b/>
          <w:bCs/>
          <w:sz w:val="24"/>
          <w:szCs w:val="24"/>
        </w:rPr>
        <w:t xml:space="preserve"> </w:t>
      </w:r>
    </w:p>
    <w:p w14:paraId="6D795FBA" w14:textId="2EBDE266" w:rsidR="003564F0" w:rsidRPr="004242B2" w:rsidRDefault="003564F0" w:rsidP="004242B2">
      <w:pPr>
        <w:spacing w:before="60" w:after="60" w:line="276" w:lineRule="auto"/>
        <w:rPr>
          <w:rFonts w:ascii="Calibri" w:hAnsi="Calibri" w:cs="Calibri"/>
        </w:rPr>
      </w:pPr>
      <w:r w:rsidRPr="004242B2">
        <w:rPr>
          <w:rFonts w:ascii="Calibri" w:hAnsi="Calibri" w:cs="Calibri"/>
        </w:rPr>
        <w:t xml:space="preserve">Για το 2022, ο τομέας των μεταφορών εμφάνισε τη μεγαλύτερη συνεισφορά ως μερίδιο στην τελική κατανάλωση ενέργειας (μερίδιο 39%), ενώ επίσης σημαντική ήταν η συμμετοχή του οικιακού, βιομηχανικού και τριτογενή τομέα (μερίδια 29%, 17% και 14% αντίστοιχα). </w:t>
      </w:r>
    </w:p>
    <w:p w14:paraId="645A5F19" w14:textId="77777777" w:rsidR="003564F0" w:rsidRPr="00F22351" w:rsidRDefault="003564F0" w:rsidP="003564F0">
      <w:pPr>
        <w:keepNext/>
        <w:spacing w:line="276" w:lineRule="auto"/>
        <w:jc w:val="center"/>
      </w:pPr>
      <w:r w:rsidRPr="00F22351">
        <w:rPr>
          <w:noProof/>
        </w:rPr>
        <w:drawing>
          <wp:inline distT="0" distB="0" distL="0" distR="0" wp14:anchorId="4FFDC36F" wp14:editId="1CA11478">
            <wp:extent cx="3994020" cy="2418816"/>
            <wp:effectExtent l="0" t="0" r="6985" b="635"/>
            <wp:docPr id="935171078" name="Picture 935171078" descr="A graph with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5171078" name="Picture 935171078" descr="A graph with different colored bars&#10;&#10;AI-generated content may be incorrect."/>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018629" cy="2433720"/>
                    </a:xfrm>
                    <a:prstGeom prst="rect">
                      <a:avLst/>
                    </a:prstGeom>
                    <a:noFill/>
                  </pic:spPr>
                </pic:pic>
              </a:graphicData>
            </a:graphic>
          </wp:inline>
        </w:drawing>
      </w:r>
    </w:p>
    <w:p w14:paraId="07C407F0" w14:textId="68D41501" w:rsidR="004242B2" w:rsidRPr="00923F38" w:rsidRDefault="002546E7" w:rsidP="002546E7">
      <w:pPr>
        <w:spacing w:before="0" w:after="0" w:line="240" w:lineRule="auto"/>
        <w:jc w:val="center"/>
        <w:rPr>
          <w:rFonts w:ascii="Calibri" w:hAnsi="Calibri" w:cs="Calibri"/>
          <w:b/>
          <w:bCs/>
          <w:i/>
          <w:iCs/>
          <w:sz w:val="20"/>
          <w:szCs w:val="20"/>
        </w:rPr>
      </w:pPr>
      <w:bookmarkStart w:id="53" w:name="_Toc202800750"/>
      <w:bookmarkStart w:id="54" w:name="_Toc215486331"/>
      <w:bookmarkStart w:id="55" w:name="_Toc173882988"/>
      <w:bookmarkStart w:id="56" w:name="_Toc183531811"/>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4</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3564F0" w:rsidRPr="00923F38">
        <w:rPr>
          <w:rFonts w:ascii="Calibri" w:hAnsi="Calibri" w:cs="Calibri"/>
          <w:b/>
          <w:bCs/>
          <w:i/>
          <w:iCs/>
          <w:sz w:val="20"/>
          <w:szCs w:val="20"/>
        </w:rPr>
        <w:t>Εξέλιξη τελικής κατανάλωσης ενέργειας ανά τομέα τελικής χρήσης  για την περίοδο 2010-2022</w:t>
      </w:r>
      <w:bookmarkEnd w:id="53"/>
      <w:bookmarkEnd w:id="54"/>
      <w:r w:rsidR="003564F0" w:rsidRPr="00923F38">
        <w:rPr>
          <w:rFonts w:ascii="Calibri" w:hAnsi="Calibri" w:cs="Calibri"/>
          <w:b/>
          <w:bCs/>
          <w:i/>
          <w:iCs/>
          <w:sz w:val="20"/>
          <w:szCs w:val="20"/>
        </w:rPr>
        <w:t xml:space="preserve"> </w:t>
      </w:r>
    </w:p>
    <w:p w14:paraId="79FF3E16" w14:textId="2A53CB7E" w:rsidR="003564F0" w:rsidRPr="00923F38" w:rsidRDefault="003564F0" w:rsidP="002546E7">
      <w:pPr>
        <w:spacing w:before="0" w:after="0" w:line="240" w:lineRule="auto"/>
        <w:jc w:val="center"/>
        <w:rPr>
          <w:rFonts w:ascii="Calibri" w:hAnsi="Calibri" w:cs="Calibri"/>
          <w:b/>
          <w:bCs/>
          <w:i/>
          <w:iCs/>
          <w:sz w:val="20"/>
          <w:szCs w:val="20"/>
        </w:rPr>
      </w:pPr>
      <w:r w:rsidRPr="00923F38">
        <w:rPr>
          <w:rFonts w:ascii="Calibri" w:hAnsi="Calibri" w:cs="Calibri"/>
          <w:b/>
          <w:bCs/>
          <w:i/>
          <w:iCs/>
          <w:sz w:val="20"/>
          <w:szCs w:val="20"/>
        </w:rPr>
        <w:t>(Πηγή: Eurostat)</w:t>
      </w:r>
      <w:bookmarkEnd w:id="55"/>
      <w:bookmarkEnd w:id="56"/>
    </w:p>
    <w:p w14:paraId="2D344B79" w14:textId="77777777" w:rsidR="005B42D9" w:rsidRDefault="005B42D9" w:rsidP="001D4562">
      <w:pPr>
        <w:spacing w:before="60" w:after="60" w:line="276" w:lineRule="auto"/>
        <w:rPr>
          <w:rFonts w:ascii="Calibri" w:hAnsi="Calibri" w:cs="Calibri"/>
        </w:rPr>
      </w:pPr>
    </w:p>
    <w:p w14:paraId="4A6F0E2F" w14:textId="7B95217C" w:rsidR="001D4562" w:rsidRPr="001D4562" w:rsidRDefault="001D4562" w:rsidP="001D4562">
      <w:pPr>
        <w:spacing w:before="60" w:after="60" w:line="276" w:lineRule="auto"/>
        <w:rPr>
          <w:rFonts w:ascii="Calibri" w:hAnsi="Calibri" w:cs="Calibri"/>
        </w:rPr>
      </w:pPr>
      <w:r w:rsidRPr="001D4562">
        <w:rPr>
          <w:rFonts w:ascii="Calibri" w:hAnsi="Calibri" w:cs="Calibri"/>
        </w:rPr>
        <w:t>Στα γραφήματα που ακολουθούν παρουσιάζεται η εξέλιξη της τελικής κατανάλωσης ενέργειας στους διαφορετικούς τομείς τελικής χρήσης μέχρι το 2050</w:t>
      </w:r>
      <w:r w:rsidR="000F3ADF">
        <w:rPr>
          <w:rFonts w:ascii="Calibri" w:hAnsi="Calibri" w:cs="Calibri"/>
        </w:rPr>
        <w:t xml:space="preserve"> σύμφωνα με τις προβλέψεις του </w:t>
      </w:r>
      <w:r w:rsidR="006067D4">
        <w:rPr>
          <w:rFonts w:ascii="Calibri" w:hAnsi="Calibri" w:cs="Calibri"/>
        </w:rPr>
        <w:t xml:space="preserve">αναθεωρημένου </w:t>
      </w:r>
      <w:r w:rsidR="000F3ADF">
        <w:rPr>
          <w:rFonts w:ascii="Calibri" w:hAnsi="Calibri" w:cs="Calibri"/>
        </w:rPr>
        <w:t>ΕΣΕΚ</w:t>
      </w:r>
      <w:r w:rsidRPr="001D4562">
        <w:rPr>
          <w:rFonts w:ascii="Calibri" w:hAnsi="Calibri" w:cs="Calibri"/>
        </w:rPr>
        <w:t xml:space="preserve">. Η τελική κατανάλωση ενέργειας τείνει μειούμενη από το 2022 έως το 2050 παρά την αυξανόμενη </w:t>
      </w:r>
      <w:r w:rsidRPr="001D4562">
        <w:rPr>
          <w:rFonts w:ascii="Calibri" w:hAnsi="Calibri" w:cs="Calibri"/>
        </w:rPr>
        <w:lastRenderedPageBreak/>
        <w:t xml:space="preserve">εξέλιξη των οικονομικών μεγεθών, του διαθέσιμου εισοδήματος των νοικοκυριών και της προστιθέμενης αξίας των κλάδων της οικονομίας, η οποία επηρεάζει την εξέλιξη της ζήτησης σε μεγάλο βαθμό. </w:t>
      </w:r>
    </w:p>
    <w:p w14:paraId="217FF4EC" w14:textId="77777777" w:rsidR="001D4562" w:rsidRPr="00F22351" w:rsidRDefault="001D4562" w:rsidP="001D4562">
      <w:pPr>
        <w:keepNext/>
        <w:tabs>
          <w:tab w:val="left" w:pos="3255"/>
        </w:tabs>
        <w:spacing w:line="276" w:lineRule="auto"/>
        <w:jc w:val="center"/>
      </w:pPr>
      <w:r w:rsidRPr="00F22351">
        <w:rPr>
          <w:noProof/>
        </w:rPr>
        <w:drawing>
          <wp:inline distT="0" distB="0" distL="0" distR="0" wp14:anchorId="11F7EEC2" wp14:editId="33BC6316">
            <wp:extent cx="4787900" cy="3225800"/>
            <wp:effectExtent l="0" t="0" r="12700" b="12700"/>
            <wp:docPr id="1858137274" name="Γράφημα 1">
              <a:extLst xmlns:a="http://schemas.openxmlformats.org/drawingml/2006/main">
                <a:ext uri="{FF2B5EF4-FFF2-40B4-BE49-F238E27FC236}">
                  <a16:creationId xmlns:a16="http://schemas.microsoft.com/office/drawing/2014/main" id="{0E239D45-A7BA-4CCA-A848-438980B2F9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43EFCC5A" w14:textId="6C83720E" w:rsidR="001D4562" w:rsidRPr="00923F38" w:rsidRDefault="002546E7" w:rsidP="002546E7">
      <w:pPr>
        <w:spacing w:before="0" w:after="0" w:line="240" w:lineRule="auto"/>
        <w:jc w:val="center"/>
        <w:rPr>
          <w:rFonts w:ascii="Calibri" w:hAnsi="Calibri" w:cs="Calibri"/>
          <w:b/>
          <w:bCs/>
          <w:i/>
          <w:iCs/>
          <w:sz w:val="20"/>
          <w:szCs w:val="20"/>
        </w:rPr>
      </w:pPr>
      <w:bookmarkStart w:id="57" w:name="_Toc202800751"/>
      <w:bookmarkStart w:id="58" w:name="_Toc215486332"/>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5</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1D4562" w:rsidRPr="00923F38">
        <w:rPr>
          <w:rFonts w:ascii="Calibri" w:hAnsi="Calibri" w:cs="Calibri"/>
          <w:b/>
          <w:bCs/>
          <w:i/>
          <w:iCs/>
          <w:sz w:val="20"/>
          <w:szCs w:val="20"/>
        </w:rPr>
        <w:t>Εξέλιξη τελικής κατανάλωσης ενέργειας ανά τομέα έως το 2050</w:t>
      </w:r>
      <w:bookmarkEnd w:id="57"/>
      <w:bookmarkEnd w:id="58"/>
    </w:p>
    <w:p w14:paraId="4C3556E4" w14:textId="7E99EE65" w:rsidR="000F3ADF" w:rsidRPr="00923F38" w:rsidRDefault="000F3ADF" w:rsidP="000F3ADF">
      <w:pPr>
        <w:spacing w:before="0" w:after="0" w:line="240" w:lineRule="auto"/>
        <w:jc w:val="center"/>
        <w:rPr>
          <w:rFonts w:ascii="Calibri" w:hAnsi="Calibri" w:cs="Calibri"/>
          <w:b/>
          <w:bCs/>
          <w:i/>
          <w:iCs/>
          <w:sz w:val="20"/>
          <w:szCs w:val="20"/>
        </w:rPr>
      </w:pPr>
      <w:r w:rsidRPr="000F3ADF">
        <w:rPr>
          <w:rFonts w:ascii="Calibri" w:hAnsi="Calibri" w:cs="Calibri"/>
          <w:b/>
          <w:bCs/>
          <w:i/>
          <w:iCs/>
          <w:sz w:val="20"/>
          <w:szCs w:val="20"/>
        </w:rPr>
        <w:t>(Πηγή: ΕΣΕΚ 2024)</w:t>
      </w:r>
      <w:r w:rsidRPr="000F3ADF" w:rsidDel="000F3ADF">
        <w:rPr>
          <w:rFonts w:ascii="Calibri" w:hAnsi="Calibri" w:cs="Calibri"/>
          <w:b/>
          <w:bCs/>
          <w:i/>
          <w:iCs/>
          <w:sz w:val="20"/>
          <w:szCs w:val="20"/>
        </w:rPr>
        <w:t xml:space="preserve"> </w:t>
      </w:r>
    </w:p>
    <w:p w14:paraId="12EEF4A5" w14:textId="6116146D" w:rsidR="000F3ADF" w:rsidRDefault="000F3ADF" w:rsidP="000F3ADF">
      <w:pPr>
        <w:spacing w:before="0" w:after="0" w:line="276" w:lineRule="auto"/>
        <w:jc w:val="center"/>
        <w:rPr>
          <w:rFonts w:ascii="Calibri" w:eastAsia="Calibri" w:hAnsi="Calibri" w:cs="Calibri"/>
        </w:rPr>
      </w:pPr>
      <w:r>
        <w:rPr>
          <w:rFonts w:ascii="Calibri" w:eastAsia="Calibri" w:hAnsi="Calibri" w:cs="Calibri"/>
          <w:noProof/>
        </w:rPr>
        <w:drawing>
          <wp:anchor distT="0" distB="0" distL="114300" distR="114300" simplePos="0" relativeHeight="251670528" behindDoc="0" locked="0" layoutInCell="1" allowOverlap="1" wp14:anchorId="4031280E" wp14:editId="4985D78D">
            <wp:simplePos x="0" y="0"/>
            <wp:positionH relativeFrom="margin">
              <wp:posOffset>3136900</wp:posOffset>
            </wp:positionH>
            <wp:positionV relativeFrom="paragraph">
              <wp:posOffset>85937</wp:posOffset>
            </wp:positionV>
            <wp:extent cx="3082895" cy="2011680"/>
            <wp:effectExtent l="0" t="0" r="3810" b="7620"/>
            <wp:wrapNone/>
            <wp:docPr id="2934660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3082895" cy="2011680"/>
                    </a:xfrm>
                    <a:prstGeom prst="rect">
                      <a:avLst/>
                    </a:prstGeom>
                    <a:noFill/>
                  </pic:spPr>
                </pic:pic>
              </a:graphicData>
            </a:graphic>
            <wp14:sizeRelH relativeFrom="page">
              <wp14:pctWidth>0</wp14:pctWidth>
            </wp14:sizeRelH>
            <wp14:sizeRelV relativeFrom="page">
              <wp14:pctHeight>0</wp14:pctHeight>
            </wp14:sizeRelV>
          </wp:anchor>
        </w:drawing>
      </w:r>
      <w:r w:rsidRPr="00F22351">
        <w:rPr>
          <w:noProof/>
        </w:rPr>
        <w:drawing>
          <wp:anchor distT="0" distB="0" distL="114300" distR="114300" simplePos="0" relativeHeight="251671552" behindDoc="0" locked="0" layoutInCell="1" allowOverlap="1" wp14:anchorId="2C89F41C" wp14:editId="5D064742">
            <wp:simplePos x="0" y="0"/>
            <wp:positionH relativeFrom="margin">
              <wp:posOffset>-635</wp:posOffset>
            </wp:positionH>
            <wp:positionV relativeFrom="paragraph">
              <wp:posOffset>70485</wp:posOffset>
            </wp:positionV>
            <wp:extent cx="3077980" cy="2011680"/>
            <wp:effectExtent l="0" t="0" r="8255" b="7620"/>
            <wp:wrapNone/>
            <wp:docPr id="29" name="Picture 29" descr="A pie chart with numbers and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A pie chart with numbers and text&#10;&#10;AI-generated content may be incorrect."/>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3077980" cy="2011680"/>
                    </a:xfrm>
                    <a:prstGeom prst="rect">
                      <a:avLst/>
                    </a:prstGeom>
                    <a:noFill/>
                  </pic:spPr>
                </pic:pic>
              </a:graphicData>
            </a:graphic>
            <wp14:sizeRelH relativeFrom="page">
              <wp14:pctWidth>0</wp14:pctWidth>
            </wp14:sizeRelH>
            <wp14:sizeRelV relativeFrom="page">
              <wp14:pctHeight>0</wp14:pctHeight>
            </wp14:sizeRelV>
          </wp:anchor>
        </w:drawing>
      </w:r>
    </w:p>
    <w:p w14:paraId="2FBC49DA" w14:textId="67D07853" w:rsidR="000F3ADF" w:rsidRDefault="000F3ADF" w:rsidP="000F3ADF">
      <w:pPr>
        <w:spacing w:before="0" w:after="0" w:line="276" w:lineRule="auto"/>
        <w:jc w:val="center"/>
        <w:rPr>
          <w:rFonts w:ascii="Calibri" w:eastAsia="Calibri" w:hAnsi="Calibri" w:cs="Calibri"/>
        </w:rPr>
      </w:pPr>
    </w:p>
    <w:p w14:paraId="7BEF19A4" w14:textId="7ECCEDF9" w:rsidR="000F3ADF" w:rsidRDefault="000F3ADF" w:rsidP="000F3ADF">
      <w:pPr>
        <w:spacing w:before="0" w:after="0" w:line="276" w:lineRule="auto"/>
        <w:jc w:val="center"/>
        <w:rPr>
          <w:rFonts w:ascii="Calibri" w:eastAsia="Calibri" w:hAnsi="Calibri" w:cs="Calibri"/>
        </w:rPr>
      </w:pPr>
    </w:p>
    <w:p w14:paraId="73CA19AC" w14:textId="77777777" w:rsidR="000F3ADF" w:rsidRDefault="000F3ADF" w:rsidP="000F3ADF">
      <w:pPr>
        <w:spacing w:before="0" w:after="0" w:line="276" w:lineRule="auto"/>
        <w:jc w:val="center"/>
        <w:rPr>
          <w:rFonts w:ascii="Calibri" w:eastAsia="Calibri" w:hAnsi="Calibri" w:cs="Calibri"/>
        </w:rPr>
      </w:pPr>
    </w:p>
    <w:p w14:paraId="29A95859" w14:textId="52944103" w:rsidR="000F3ADF" w:rsidRDefault="000F3ADF" w:rsidP="000F3ADF">
      <w:pPr>
        <w:spacing w:before="0" w:after="0" w:line="276" w:lineRule="auto"/>
        <w:jc w:val="center"/>
        <w:rPr>
          <w:rFonts w:ascii="Calibri" w:eastAsia="Calibri" w:hAnsi="Calibri" w:cs="Calibri"/>
        </w:rPr>
      </w:pPr>
    </w:p>
    <w:p w14:paraId="008FFD5A" w14:textId="77777777" w:rsidR="000F3ADF" w:rsidRDefault="000F3ADF" w:rsidP="000F3ADF">
      <w:pPr>
        <w:spacing w:before="0" w:after="0" w:line="276" w:lineRule="auto"/>
        <w:jc w:val="center"/>
        <w:rPr>
          <w:rFonts w:ascii="Calibri" w:eastAsia="Calibri" w:hAnsi="Calibri" w:cs="Calibri"/>
        </w:rPr>
      </w:pPr>
    </w:p>
    <w:p w14:paraId="04D446F1" w14:textId="3B29734D" w:rsidR="000F3ADF" w:rsidRDefault="000F3ADF" w:rsidP="000F3ADF">
      <w:pPr>
        <w:spacing w:before="0" w:after="0" w:line="276" w:lineRule="auto"/>
        <w:jc w:val="center"/>
        <w:rPr>
          <w:rFonts w:ascii="Calibri" w:eastAsia="Calibri" w:hAnsi="Calibri" w:cs="Calibri"/>
        </w:rPr>
      </w:pPr>
    </w:p>
    <w:p w14:paraId="3337EDA3" w14:textId="77777777" w:rsidR="000F3ADF" w:rsidRDefault="000F3ADF" w:rsidP="000F3ADF">
      <w:pPr>
        <w:spacing w:before="0" w:after="0" w:line="276" w:lineRule="auto"/>
        <w:jc w:val="center"/>
        <w:rPr>
          <w:rFonts w:ascii="Calibri" w:eastAsia="Calibri" w:hAnsi="Calibri" w:cs="Calibri"/>
        </w:rPr>
      </w:pPr>
    </w:p>
    <w:p w14:paraId="674093E8" w14:textId="5057EF22" w:rsidR="000F3ADF" w:rsidRDefault="000F3ADF" w:rsidP="000F3ADF">
      <w:pPr>
        <w:spacing w:before="0" w:after="0" w:line="276" w:lineRule="auto"/>
        <w:jc w:val="center"/>
        <w:rPr>
          <w:rFonts w:ascii="Calibri" w:eastAsia="Calibri" w:hAnsi="Calibri" w:cs="Calibri"/>
        </w:rPr>
      </w:pPr>
    </w:p>
    <w:p w14:paraId="7855F057" w14:textId="77777777" w:rsidR="000F3ADF" w:rsidRDefault="000F3ADF" w:rsidP="000F3ADF">
      <w:pPr>
        <w:spacing w:before="0" w:after="0" w:line="276" w:lineRule="auto"/>
        <w:jc w:val="center"/>
        <w:rPr>
          <w:rFonts w:ascii="Calibri" w:eastAsia="Calibri" w:hAnsi="Calibri" w:cs="Calibri"/>
        </w:rPr>
      </w:pPr>
    </w:p>
    <w:p w14:paraId="51C40575" w14:textId="77777777" w:rsidR="000F3ADF" w:rsidRDefault="000F3ADF" w:rsidP="000F3ADF">
      <w:pPr>
        <w:spacing w:before="0" w:after="0" w:line="276" w:lineRule="auto"/>
        <w:jc w:val="center"/>
        <w:rPr>
          <w:rFonts w:ascii="Calibri" w:eastAsia="Calibri" w:hAnsi="Calibri" w:cs="Calibri"/>
        </w:rPr>
      </w:pPr>
    </w:p>
    <w:p w14:paraId="63545D1F" w14:textId="7D3EF387" w:rsidR="005B42D9" w:rsidRDefault="002546E7" w:rsidP="00923F38">
      <w:pPr>
        <w:spacing w:before="0" w:after="0" w:line="276" w:lineRule="auto"/>
        <w:rPr>
          <w:rFonts w:ascii="Calibri" w:hAnsi="Calibri" w:cs="Calibri"/>
          <w:b/>
          <w:bCs/>
          <w:i/>
          <w:iCs/>
          <w:sz w:val="20"/>
          <w:szCs w:val="20"/>
        </w:rPr>
      </w:pPr>
      <w:bookmarkStart w:id="59" w:name="_Toc202800752"/>
      <w:bookmarkStart w:id="60" w:name="_Toc215486333"/>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6</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5B42D9" w:rsidRPr="00923F38">
        <w:rPr>
          <w:rFonts w:ascii="Calibri" w:hAnsi="Calibri" w:cs="Calibri"/>
          <w:b/>
          <w:bCs/>
          <w:i/>
          <w:iCs/>
          <w:sz w:val="20"/>
          <w:szCs w:val="20"/>
        </w:rPr>
        <w:t>Εξέλιξη τελικής κατανάλωσης ενέργειας ανά τομέα σε ποσοστιαία βάση τα έτη 2030 και 2050</w:t>
      </w:r>
      <w:bookmarkEnd w:id="59"/>
      <w:bookmarkEnd w:id="60"/>
    </w:p>
    <w:p w14:paraId="7BED0160" w14:textId="47840D3D" w:rsidR="000F3ADF" w:rsidRPr="00923F38" w:rsidRDefault="000F3ADF" w:rsidP="005B42D9">
      <w:pPr>
        <w:spacing w:before="0" w:after="0" w:line="276" w:lineRule="auto"/>
        <w:jc w:val="center"/>
        <w:rPr>
          <w:rFonts w:ascii="Calibri" w:eastAsia="Calibri" w:hAnsi="Calibri" w:cs="Calibri"/>
          <w:b/>
          <w:bCs/>
        </w:rPr>
      </w:pPr>
      <w:r w:rsidRPr="000F3ADF">
        <w:rPr>
          <w:rFonts w:ascii="Calibri" w:hAnsi="Calibri" w:cs="Calibri"/>
          <w:b/>
          <w:bCs/>
          <w:i/>
          <w:iCs/>
          <w:sz w:val="20"/>
          <w:szCs w:val="20"/>
        </w:rPr>
        <w:t>(Πηγή: ΕΣΕΚ 2024)</w:t>
      </w:r>
    </w:p>
    <w:p w14:paraId="322BDF1E" w14:textId="77777777" w:rsidR="005B42D9" w:rsidRDefault="005B42D9" w:rsidP="001D4562">
      <w:pPr>
        <w:spacing w:before="0" w:after="0" w:line="276" w:lineRule="auto"/>
        <w:rPr>
          <w:rFonts w:ascii="Calibri" w:eastAsia="Calibri" w:hAnsi="Calibri" w:cs="Calibri"/>
        </w:rPr>
      </w:pPr>
    </w:p>
    <w:p w14:paraId="2360EAEA" w14:textId="30A42158" w:rsidR="005B42D9" w:rsidRDefault="00720C2B" w:rsidP="005B42D9">
      <w:pPr>
        <w:spacing w:before="60" w:after="60" w:line="276" w:lineRule="auto"/>
        <w:rPr>
          <w:rFonts w:ascii="Calibri" w:hAnsi="Calibri" w:cs="Calibri"/>
        </w:rPr>
      </w:pPr>
      <w:r w:rsidRPr="00720C2B">
        <w:rPr>
          <w:rFonts w:ascii="Calibri" w:eastAsia="Calibri" w:hAnsi="Calibri" w:cs="Calibri"/>
        </w:rPr>
        <w:t xml:space="preserve">Η τελική κατανάλωση ενέργειας στον </w:t>
      </w:r>
      <w:r w:rsidRPr="005B42D9">
        <w:rPr>
          <w:rFonts w:ascii="Calibri" w:eastAsia="Calibri" w:hAnsi="Calibri" w:cs="Calibri"/>
          <w:b/>
          <w:bCs/>
        </w:rPr>
        <w:t>οικιακό τομέα</w:t>
      </w:r>
      <w:r w:rsidRPr="00720C2B">
        <w:rPr>
          <w:rFonts w:ascii="Calibri" w:eastAsia="Calibri" w:hAnsi="Calibri" w:cs="Calibri"/>
        </w:rPr>
        <w:t xml:space="preserve"> μειώνεται κατά 2% το 2030 και κατά  12% το 2050, σε σχέση με το 2022, καταλήγοντας στα επίπεδα των 4,2 Mtoe το 2030 και των 3,8 Mtoe το 2050. </w:t>
      </w:r>
      <w:r w:rsidR="001D4562" w:rsidRPr="001D4562">
        <w:rPr>
          <w:rFonts w:ascii="Calibri" w:eastAsia="Calibri" w:hAnsi="Calibri" w:cs="Calibri"/>
        </w:rPr>
        <w:t xml:space="preserve">Αυτό καταδεικνύει πως επιπλέον της συγκράτησης που επιτυγχάνεται στο σύνολο της τελικής κατανάλωσης ενέργειας, </w:t>
      </w:r>
      <w:r w:rsidR="001D4562" w:rsidRPr="001D4562">
        <w:rPr>
          <w:rFonts w:ascii="Calibri" w:eastAsia="Calibri" w:hAnsi="Calibri" w:cs="Calibri"/>
          <w:b/>
          <w:bCs/>
        </w:rPr>
        <w:t>τα μέτρα βελτίωσης της ενεργειακής απόδοσης και επίτευξης εξοικονόμησης ενέργειας, επιτυγχάνουν να μειώσουν την κατανάλωση ενέργειας και στον συγκεκριμένο τομέα</w:t>
      </w:r>
      <w:r w:rsidR="001D4562" w:rsidRPr="001D4562">
        <w:rPr>
          <w:rFonts w:ascii="Calibri" w:eastAsia="Calibri" w:hAnsi="Calibri" w:cs="Calibri"/>
        </w:rPr>
        <w:t>. Σε ποσοστιαία βάση, η συνεισφορά</w:t>
      </w:r>
      <w:r w:rsidR="001D4562" w:rsidRPr="001D4562">
        <w:rPr>
          <w:rFonts w:ascii="Calibri" w:hAnsi="Calibri" w:cs="Calibri"/>
        </w:rPr>
        <w:t xml:space="preserve"> </w:t>
      </w:r>
      <w:r w:rsidR="001D4562" w:rsidRPr="001D4562">
        <w:rPr>
          <w:rFonts w:ascii="Calibri" w:eastAsia="Calibri" w:hAnsi="Calibri" w:cs="Calibri"/>
        </w:rPr>
        <w:t xml:space="preserve">του οικιακού τομέα στη συνολική τελική κατανάλωση αυξάνεται κατά 2% μεταξύ </w:t>
      </w:r>
      <w:r w:rsidR="001D4562" w:rsidRPr="001D4562">
        <w:rPr>
          <w:rFonts w:ascii="Calibri" w:eastAsia="Calibri" w:hAnsi="Calibri" w:cs="Calibri"/>
        </w:rPr>
        <w:lastRenderedPageBreak/>
        <w:t xml:space="preserve">των ετών 2030 και 2050, με τον τριτογενή τομέα να καταγράφει αύξηση από τα 2,3 </w:t>
      </w:r>
      <w:r w:rsidR="001D4562" w:rsidRPr="001D4562">
        <w:rPr>
          <w:rFonts w:ascii="Calibri" w:hAnsi="Calibri" w:cs="Calibri"/>
        </w:rPr>
        <w:t>Mtoe το 2030 στα 2</w:t>
      </w:r>
      <w:r w:rsidR="001D4562" w:rsidRPr="001D4562">
        <w:rPr>
          <w:rFonts w:ascii="Calibri" w:eastAsia="Calibri" w:hAnsi="Calibri" w:cs="Calibri"/>
        </w:rPr>
        <w:t xml:space="preserve">,7 </w:t>
      </w:r>
      <w:r w:rsidR="001D4562" w:rsidRPr="001D4562">
        <w:rPr>
          <w:rFonts w:ascii="Calibri" w:hAnsi="Calibri" w:cs="Calibri"/>
        </w:rPr>
        <w:t>Mtoe το 2050</w:t>
      </w:r>
      <w:r w:rsidR="001D4562" w:rsidRPr="001D4562">
        <w:rPr>
          <w:rFonts w:ascii="Calibri" w:eastAsia="Calibri" w:hAnsi="Calibri" w:cs="Calibri"/>
        </w:rPr>
        <w:t>.</w:t>
      </w:r>
    </w:p>
    <w:p w14:paraId="27C8232A" w14:textId="7FAC4B4C" w:rsidR="00720C2B" w:rsidRDefault="00720C2B" w:rsidP="005B42D9">
      <w:pPr>
        <w:spacing w:before="60" w:after="60" w:line="276" w:lineRule="auto"/>
        <w:rPr>
          <w:rFonts w:ascii="Calibri" w:eastAsia="Calibri" w:hAnsi="Calibri" w:cs="Calibri"/>
        </w:rPr>
      </w:pPr>
      <w:r w:rsidRPr="00720C2B">
        <w:rPr>
          <w:rFonts w:ascii="Calibri" w:eastAsia="Calibri" w:hAnsi="Calibri" w:cs="Calibri"/>
        </w:rPr>
        <w:t>Η χρήση του φυσικού αερίου διατηρείται στα ίδια επίπεδα (οριακή αύξηση σε 12% μερίδιο το 2030 από 11% το 2022), υποκαθιστώντας μέρος της κατανάλωσης πετρελαίου για θέρμανση, οδηγώντας σε μείωση του μεριδίου από 30% το 2022 σε 7% το 2030. Σημαντική είναι επίσης και η αύξηση της χρήσης αντλιών θερμότητας το 2030, συγκριτικά με το 2022, όπως τεκμαίρεται από την αύξηση της χρήσης θερμότητας περιβάλλοντος (αύξηση  260% το 2030 σε σχέση με το 2022).</w:t>
      </w:r>
      <w:r>
        <w:rPr>
          <w:rFonts w:ascii="Calibri" w:eastAsia="Calibri" w:hAnsi="Calibri" w:cs="Calibri"/>
        </w:rPr>
        <w:t xml:space="preserve"> </w:t>
      </w:r>
      <w:r w:rsidRPr="00720C2B">
        <w:rPr>
          <w:rFonts w:ascii="Calibri" w:eastAsia="Calibri" w:hAnsi="Calibri" w:cs="Calibri"/>
        </w:rPr>
        <w:t>Η ίδια τάση συνεχίζεται έως το 2050 ως απόρροια του εξηλεκτρισμού του οικιακού τομέα με τον εκμηδενισμό του πετρελαίου θέρμανσης και τη σημαντική μείωση του φυσικού αερίου.</w:t>
      </w:r>
    </w:p>
    <w:p w14:paraId="0EAC931E" w14:textId="63B3A32F" w:rsidR="005B42D9" w:rsidRPr="00923F38" w:rsidRDefault="005B42D9" w:rsidP="005B42D9">
      <w:pPr>
        <w:spacing w:before="0" w:after="0" w:line="240" w:lineRule="auto"/>
        <w:jc w:val="center"/>
        <w:rPr>
          <w:rFonts w:ascii="Calibri" w:hAnsi="Calibri" w:cs="Calibri"/>
          <w:b/>
          <w:bCs/>
          <w:i/>
          <w:iCs/>
          <w:sz w:val="20"/>
          <w:szCs w:val="20"/>
        </w:rPr>
      </w:pPr>
      <w:bookmarkStart w:id="61" w:name="_Toc202800785"/>
      <w:bookmarkStart w:id="62" w:name="_Toc215486366"/>
      <w:r w:rsidRPr="00923F38">
        <w:rPr>
          <w:rFonts w:ascii="Calibri" w:hAnsi="Calibri" w:cs="Calibri"/>
          <w:b/>
          <w:bCs/>
          <w:i/>
          <w:iCs/>
          <w:sz w:val="20"/>
          <w:szCs w:val="20"/>
        </w:rPr>
        <w:t>Πίνακας</w:t>
      </w:r>
      <w:r w:rsidRPr="00923F38">
        <w:rPr>
          <w:rFonts w:ascii="Calibri" w:hAnsi="Calibri" w:cs="Calibri"/>
          <w:b/>
          <w:bCs/>
          <w:sz w:val="20"/>
          <w:szCs w:val="20"/>
        </w:rPr>
        <w:t xml:space="preserve">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7</w:t>
      </w:r>
      <w:r w:rsidRPr="00923F38">
        <w:rPr>
          <w:rFonts w:ascii="Calibri" w:hAnsi="Calibri" w:cs="Calibri"/>
          <w:b/>
          <w:bCs/>
          <w:i/>
          <w:iCs/>
          <w:sz w:val="20"/>
          <w:szCs w:val="20"/>
        </w:rPr>
        <w:fldChar w:fldCharType="end"/>
      </w:r>
      <w:r w:rsidRPr="00923F38">
        <w:rPr>
          <w:rFonts w:ascii="Calibri" w:hAnsi="Calibri" w:cs="Calibri"/>
          <w:b/>
          <w:bCs/>
          <w:i/>
          <w:iCs/>
          <w:sz w:val="20"/>
          <w:szCs w:val="20"/>
        </w:rPr>
        <w:t>. Τελική κατανάλωση ενέργειας οικιακού τομέα έως το 2050</w:t>
      </w:r>
      <w:r w:rsidR="000F3ADF">
        <w:rPr>
          <w:rFonts w:ascii="Calibri" w:hAnsi="Calibri" w:cs="Calibri"/>
          <w:b/>
          <w:bCs/>
          <w:i/>
          <w:iCs/>
          <w:sz w:val="20"/>
          <w:szCs w:val="20"/>
        </w:rPr>
        <w:t xml:space="preserve"> </w:t>
      </w:r>
      <w:r w:rsidR="000F3ADF" w:rsidRPr="000F3ADF">
        <w:rPr>
          <w:rFonts w:ascii="Calibri" w:hAnsi="Calibri" w:cs="Calibri"/>
          <w:b/>
          <w:bCs/>
          <w:i/>
          <w:iCs/>
          <w:sz w:val="20"/>
          <w:szCs w:val="20"/>
        </w:rPr>
        <w:t>(Πηγή: ΕΣΕΚ 2024)</w:t>
      </w:r>
      <w:bookmarkEnd w:id="61"/>
      <w:bookmarkEnd w:id="62"/>
    </w:p>
    <w:tbl>
      <w:tblPr>
        <w:tblStyle w:val="5-1"/>
        <w:tblW w:w="8949" w:type="dxa"/>
        <w:tblLook w:val="04A0" w:firstRow="1" w:lastRow="0" w:firstColumn="1" w:lastColumn="0" w:noHBand="0" w:noVBand="1"/>
      </w:tblPr>
      <w:tblGrid>
        <w:gridCol w:w="3600"/>
        <w:gridCol w:w="738"/>
        <w:gridCol w:w="830"/>
        <w:gridCol w:w="829"/>
        <w:gridCol w:w="738"/>
        <w:gridCol w:w="738"/>
        <w:gridCol w:w="738"/>
        <w:gridCol w:w="738"/>
      </w:tblGrid>
      <w:tr w:rsidR="00284533" w:rsidRPr="005B42D9" w14:paraId="7D3C91B3" w14:textId="77777777" w:rsidTr="00284533">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5F9249E3" w14:textId="38F593CD" w:rsidR="00720C2B" w:rsidRPr="005B42D9" w:rsidRDefault="00720C2B" w:rsidP="00B0145F">
            <w:pPr>
              <w:spacing w:before="0" w:after="0" w:line="276" w:lineRule="auto"/>
              <w:ind w:left="-90"/>
              <w:jc w:val="left"/>
              <w:rPr>
                <w:rFonts w:ascii="Calibri" w:eastAsia="Times New Roman" w:hAnsi="Calibri" w:cs="Calibri"/>
                <w:b w:val="0"/>
                <w:bCs w:val="0"/>
                <w:color w:val="FFFFFF"/>
                <w:sz w:val="18"/>
                <w:szCs w:val="18"/>
              </w:rPr>
            </w:pPr>
            <w:bookmarkStart w:id="63" w:name="_Toc173882965"/>
            <w:bookmarkStart w:id="64" w:name="_Toc183531766"/>
            <w:r w:rsidRPr="005B42D9">
              <w:rPr>
                <w:rFonts w:ascii="Calibri" w:hAnsi="Calibri" w:cs="Calibri"/>
                <w:sz w:val="18"/>
                <w:szCs w:val="18"/>
              </w:rPr>
              <w:t xml:space="preserve"> </w:t>
            </w:r>
            <w:bookmarkEnd w:id="63"/>
            <w:bookmarkEnd w:id="64"/>
            <w:r w:rsidRPr="005B42D9">
              <w:rPr>
                <w:rFonts w:ascii="Calibri" w:eastAsia="Times New Roman" w:hAnsi="Calibri" w:cs="Calibri"/>
                <w:color w:val="FFFFFF"/>
                <w:sz w:val="18"/>
                <w:szCs w:val="18"/>
              </w:rPr>
              <w:t>Οικιακός Τομέας</w:t>
            </w:r>
          </w:p>
        </w:tc>
        <w:tc>
          <w:tcPr>
            <w:tcW w:w="738" w:type="dxa"/>
            <w:noWrap/>
            <w:hideMark/>
          </w:tcPr>
          <w:p w14:paraId="0A2975AA" w14:textId="77777777" w:rsidR="00720C2B" w:rsidRPr="005B42D9" w:rsidRDefault="00720C2B" w:rsidP="00B0145F">
            <w:pPr>
              <w:spacing w:before="0" w:after="0" w:line="276" w:lineRule="auto"/>
              <w:ind w:left="-9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rPr>
            </w:pPr>
            <w:r w:rsidRPr="005B42D9">
              <w:rPr>
                <w:rFonts w:ascii="Calibri" w:eastAsia="Times New Roman" w:hAnsi="Calibri" w:cs="Calibri"/>
                <w:color w:val="FFFFFF"/>
                <w:sz w:val="18"/>
                <w:szCs w:val="18"/>
              </w:rPr>
              <w:t>2022</w:t>
            </w:r>
          </w:p>
        </w:tc>
        <w:tc>
          <w:tcPr>
            <w:tcW w:w="830" w:type="dxa"/>
            <w:noWrap/>
            <w:hideMark/>
          </w:tcPr>
          <w:p w14:paraId="7393B952" w14:textId="77777777" w:rsidR="00720C2B" w:rsidRPr="005B42D9" w:rsidRDefault="00720C2B" w:rsidP="00B0145F">
            <w:pPr>
              <w:spacing w:before="0" w:after="0" w:line="276" w:lineRule="auto"/>
              <w:ind w:left="-90"/>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rPr>
            </w:pPr>
            <w:r w:rsidRPr="005B42D9">
              <w:rPr>
                <w:rFonts w:ascii="Calibri" w:eastAsia="Times New Roman" w:hAnsi="Calibri" w:cs="Calibri"/>
                <w:color w:val="FFFFFF"/>
                <w:sz w:val="18"/>
                <w:szCs w:val="18"/>
              </w:rPr>
              <w:t>2025</w:t>
            </w:r>
          </w:p>
        </w:tc>
        <w:tc>
          <w:tcPr>
            <w:tcW w:w="829" w:type="dxa"/>
            <w:noWrap/>
            <w:hideMark/>
          </w:tcPr>
          <w:p w14:paraId="05397255" w14:textId="77777777" w:rsidR="00720C2B" w:rsidRPr="005B42D9" w:rsidRDefault="00720C2B" w:rsidP="00B0145F">
            <w:pPr>
              <w:spacing w:before="0" w:after="0" w:line="276" w:lineRule="auto"/>
              <w:ind w:left="-90" w:right="-151"/>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rPr>
            </w:pPr>
            <w:r w:rsidRPr="005B42D9">
              <w:rPr>
                <w:rFonts w:ascii="Calibri" w:eastAsia="Times New Roman" w:hAnsi="Calibri" w:cs="Calibri"/>
                <w:color w:val="FFFFFF"/>
                <w:sz w:val="18"/>
                <w:szCs w:val="18"/>
              </w:rPr>
              <w:t>2030</w:t>
            </w:r>
          </w:p>
        </w:tc>
        <w:tc>
          <w:tcPr>
            <w:tcW w:w="738" w:type="dxa"/>
          </w:tcPr>
          <w:p w14:paraId="07E3DDF4" w14:textId="77777777" w:rsidR="00720C2B" w:rsidRPr="005B42D9" w:rsidRDefault="00720C2B" w:rsidP="00B0145F">
            <w:pPr>
              <w:spacing w:before="0" w:after="0" w:line="276" w:lineRule="auto"/>
              <w:ind w:left="-90" w:right="-151"/>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lang w:val="en-US"/>
              </w:rPr>
            </w:pPr>
            <w:r w:rsidRPr="005B42D9">
              <w:rPr>
                <w:rFonts w:ascii="Calibri" w:eastAsia="Times New Roman" w:hAnsi="Calibri" w:cs="Calibri"/>
                <w:color w:val="FFFFFF"/>
                <w:sz w:val="18"/>
                <w:szCs w:val="18"/>
                <w:lang w:val="en-US"/>
              </w:rPr>
              <w:t>2035</w:t>
            </w:r>
          </w:p>
        </w:tc>
        <w:tc>
          <w:tcPr>
            <w:tcW w:w="738" w:type="dxa"/>
          </w:tcPr>
          <w:p w14:paraId="4BC6A086" w14:textId="77777777" w:rsidR="00720C2B" w:rsidRPr="005B42D9" w:rsidRDefault="00720C2B" w:rsidP="00B0145F">
            <w:pPr>
              <w:spacing w:before="0" w:after="0" w:line="276" w:lineRule="auto"/>
              <w:ind w:left="-90" w:right="-151"/>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lang w:val="en-US"/>
              </w:rPr>
            </w:pPr>
            <w:r w:rsidRPr="005B42D9">
              <w:rPr>
                <w:rFonts w:ascii="Calibri" w:eastAsia="Times New Roman" w:hAnsi="Calibri" w:cs="Calibri"/>
                <w:color w:val="FFFFFF"/>
                <w:sz w:val="18"/>
                <w:szCs w:val="18"/>
                <w:lang w:val="en-US"/>
              </w:rPr>
              <w:t>2040</w:t>
            </w:r>
          </w:p>
        </w:tc>
        <w:tc>
          <w:tcPr>
            <w:tcW w:w="738" w:type="dxa"/>
          </w:tcPr>
          <w:p w14:paraId="1E090814" w14:textId="77777777" w:rsidR="00720C2B" w:rsidRPr="005B42D9" w:rsidRDefault="00720C2B" w:rsidP="00B0145F">
            <w:pPr>
              <w:spacing w:before="0" w:after="0" w:line="276" w:lineRule="auto"/>
              <w:ind w:left="-90" w:right="-151"/>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lang w:val="en-US"/>
              </w:rPr>
            </w:pPr>
            <w:r w:rsidRPr="005B42D9">
              <w:rPr>
                <w:rFonts w:ascii="Calibri" w:eastAsia="Times New Roman" w:hAnsi="Calibri" w:cs="Calibri"/>
                <w:color w:val="FFFFFF"/>
                <w:sz w:val="18"/>
                <w:szCs w:val="18"/>
                <w:lang w:val="en-US"/>
              </w:rPr>
              <w:t>2045</w:t>
            </w:r>
          </w:p>
        </w:tc>
        <w:tc>
          <w:tcPr>
            <w:tcW w:w="738" w:type="dxa"/>
          </w:tcPr>
          <w:p w14:paraId="5B87A11C" w14:textId="77777777" w:rsidR="00720C2B" w:rsidRPr="005B42D9" w:rsidRDefault="00720C2B" w:rsidP="00B0145F">
            <w:pPr>
              <w:spacing w:before="0" w:after="0" w:line="276" w:lineRule="auto"/>
              <w:ind w:left="-90" w:right="-151"/>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color w:val="FFFFFF"/>
                <w:sz w:val="18"/>
                <w:szCs w:val="18"/>
                <w:lang w:val="en-US"/>
              </w:rPr>
            </w:pPr>
            <w:r w:rsidRPr="005B42D9">
              <w:rPr>
                <w:rFonts w:ascii="Calibri" w:eastAsia="Times New Roman" w:hAnsi="Calibri" w:cs="Calibri"/>
                <w:color w:val="FFFFFF"/>
                <w:sz w:val="18"/>
                <w:szCs w:val="18"/>
                <w:lang w:val="en-US"/>
              </w:rPr>
              <w:t>2050</w:t>
            </w:r>
          </w:p>
        </w:tc>
      </w:tr>
      <w:tr w:rsidR="00284533" w:rsidRPr="005B42D9" w14:paraId="30C5010F"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17AE7AC3" w14:textId="77777777" w:rsidR="00720C2B" w:rsidRPr="005B42D9" w:rsidRDefault="00720C2B" w:rsidP="00B0145F">
            <w:pPr>
              <w:spacing w:before="0" w:after="0" w:line="276" w:lineRule="auto"/>
              <w:ind w:left="-90"/>
              <w:jc w:val="left"/>
              <w:rPr>
                <w:rFonts w:ascii="Calibri" w:eastAsia="Times New Roman" w:hAnsi="Calibri" w:cs="Calibri"/>
                <w:b w:val="0"/>
                <w:bCs w:val="0"/>
                <w:sz w:val="18"/>
                <w:szCs w:val="18"/>
              </w:rPr>
            </w:pPr>
            <w:r w:rsidRPr="005B42D9">
              <w:rPr>
                <w:rFonts w:ascii="Calibri" w:eastAsia="Times New Roman" w:hAnsi="Calibri" w:cs="Calibri"/>
                <w:sz w:val="18"/>
                <w:szCs w:val="18"/>
              </w:rPr>
              <w:t>Τελική Κατανάλωση Ενέργειας (</w:t>
            </w:r>
            <w:r w:rsidRPr="005B42D9">
              <w:rPr>
                <w:rFonts w:ascii="Calibri" w:eastAsia="Times New Roman" w:hAnsi="Calibri" w:cs="Calibri"/>
                <w:sz w:val="18"/>
                <w:szCs w:val="18"/>
                <w:lang w:val="en-US"/>
              </w:rPr>
              <w:t>ktoe)</w:t>
            </w:r>
          </w:p>
        </w:tc>
        <w:tc>
          <w:tcPr>
            <w:tcW w:w="738" w:type="dxa"/>
            <w:noWrap/>
            <w:hideMark/>
          </w:tcPr>
          <w:p w14:paraId="1BA852B3"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4278</w:t>
            </w:r>
          </w:p>
        </w:tc>
        <w:tc>
          <w:tcPr>
            <w:tcW w:w="830" w:type="dxa"/>
            <w:noWrap/>
            <w:hideMark/>
          </w:tcPr>
          <w:p w14:paraId="237957E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 xml:space="preserve"> 4369</w:t>
            </w:r>
          </w:p>
        </w:tc>
        <w:tc>
          <w:tcPr>
            <w:tcW w:w="829" w:type="dxa"/>
            <w:noWrap/>
            <w:hideMark/>
          </w:tcPr>
          <w:p w14:paraId="012EC9B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4178</w:t>
            </w:r>
          </w:p>
        </w:tc>
        <w:tc>
          <w:tcPr>
            <w:tcW w:w="738" w:type="dxa"/>
          </w:tcPr>
          <w:p w14:paraId="7AFDF255"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 xml:space="preserve"> 4035</w:t>
            </w:r>
          </w:p>
        </w:tc>
        <w:tc>
          <w:tcPr>
            <w:tcW w:w="738" w:type="dxa"/>
          </w:tcPr>
          <w:p w14:paraId="7B469A31"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4009</w:t>
            </w:r>
          </w:p>
        </w:tc>
        <w:tc>
          <w:tcPr>
            <w:tcW w:w="738" w:type="dxa"/>
          </w:tcPr>
          <w:p w14:paraId="5E964428"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3879</w:t>
            </w:r>
          </w:p>
        </w:tc>
        <w:tc>
          <w:tcPr>
            <w:tcW w:w="738" w:type="dxa"/>
          </w:tcPr>
          <w:p w14:paraId="45C1A433"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sz w:val="18"/>
                <w:szCs w:val="18"/>
              </w:rPr>
            </w:pPr>
            <w:r w:rsidRPr="005B42D9">
              <w:rPr>
                <w:rFonts w:ascii="Calibri" w:hAnsi="Calibri" w:cs="Calibri"/>
                <w:b/>
                <w:sz w:val="18"/>
                <w:szCs w:val="18"/>
              </w:rPr>
              <w:t>3784</w:t>
            </w:r>
          </w:p>
        </w:tc>
      </w:tr>
      <w:tr w:rsidR="00720C2B" w:rsidRPr="005B42D9" w14:paraId="24777AA1" w14:textId="77777777" w:rsidTr="00284533">
        <w:trPr>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10C66FB3" w14:textId="77777777" w:rsidR="00720C2B" w:rsidRPr="005B42D9" w:rsidRDefault="00720C2B" w:rsidP="00B0145F">
            <w:pPr>
              <w:spacing w:before="0" w:after="0" w:line="276" w:lineRule="auto"/>
              <w:ind w:left="-90"/>
              <w:jc w:val="left"/>
              <w:rPr>
                <w:rFonts w:ascii="Calibri" w:eastAsia="Times New Roman" w:hAnsi="Calibri" w:cs="Calibri"/>
                <w:sz w:val="18"/>
                <w:szCs w:val="18"/>
              </w:rPr>
            </w:pPr>
            <w:r w:rsidRPr="005B42D9">
              <w:rPr>
                <w:rFonts w:ascii="Calibri" w:eastAsia="Times New Roman" w:hAnsi="Calibri" w:cs="Calibri"/>
                <w:sz w:val="18"/>
                <w:szCs w:val="18"/>
              </w:rPr>
              <w:t>Κατανάλωση ανά καύσιμο</w:t>
            </w:r>
          </w:p>
        </w:tc>
        <w:tc>
          <w:tcPr>
            <w:tcW w:w="738" w:type="dxa"/>
            <w:noWrap/>
            <w:hideMark/>
          </w:tcPr>
          <w:p w14:paraId="27B7D1F0"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c>
          <w:tcPr>
            <w:tcW w:w="830" w:type="dxa"/>
            <w:noWrap/>
            <w:hideMark/>
          </w:tcPr>
          <w:p w14:paraId="51FDA899"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c>
          <w:tcPr>
            <w:tcW w:w="829" w:type="dxa"/>
            <w:noWrap/>
            <w:hideMark/>
          </w:tcPr>
          <w:p w14:paraId="0B39C935"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c>
          <w:tcPr>
            <w:tcW w:w="738" w:type="dxa"/>
          </w:tcPr>
          <w:p w14:paraId="42E89EA4"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c>
          <w:tcPr>
            <w:tcW w:w="738" w:type="dxa"/>
          </w:tcPr>
          <w:p w14:paraId="711ACFBE"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c>
          <w:tcPr>
            <w:tcW w:w="738" w:type="dxa"/>
          </w:tcPr>
          <w:p w14:paraId="2CA0A7E2"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c>
          <w:tcPr>
            <w:tcW w:w="738" w:type="dxa"/>
          </w:tcPr>
          <w:p w14:paraId="2A554652"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p>
        </w:tc>
      </w:tr>
      <w:tr w:rsidR="00720C2B" w:rsidRPr="005B42D9" w14:paraId="2A99A61F"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16A826DE" w14:textId="77777777" w:rsidR="00720C2B" w:rsidRPr="005B42D9" w:rsidRDefault="00720C2B" w:rsidP="00B0145F">
            <w:pPr>
              <w:spacing w:before="0" w:after="0" w:line="276" w:lineRule="auto"/>
              <w:ind w:left="-90" w:firstLineChars="200" w:firstLine="361"/>
              <w:jc w:val="left"/>
              <w:rPr>
                <w:rFonts w:ascii="Calibri" w:eastAsia="Times New Roman" w:hAnsi="Calibri" w:cs="Calibri"/>
                <w:sz w:val="18"/>
                <w:szCs w:val="18"/>
              </w:rPr>
            </w:pPr>
            <w:r w:rsidRPr="005B42D9">
              <w:rPr>
                <w:rFonts w:ascii="Calibri" w:eastAsia="Times New Roman" w:hAnsi="Calibri" w:cs="Calibri"/>
                <w:sz w:val="18"/>
                <w:szCs w:val="18"/>
              </w:rPr>
              <w:t>Πετρελαϊκά</w:t>
            </w:r>
          </w:p>
        </w:tc>
        <w:tc>
          <w:tcPr>
            <w:tcW w:w="738" w:type="dxa"/>
            <w:noWrap/>
            <w:hideMark/>
          </w:tcPr>
          <w:p w14:paraId="4BE7C4DA"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1285</w:t>
            </w:r>
          </w:p>
        </w:tc>
        <w:tc>
          <w:tcPr>
            <w:tcW w:w="830" w:type="dxa"/>
            <w:noWrap/>
            <w:hideMark/>
          </w:tcPr>
          <w:p w14:paraId="1577AD80"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822</w:t>
            </w:r>
          </w:p>
        </w:tc>
        <w:tc>
          <w:tcPr>
            <w:tcW w:w="829" w:type="dxa"/>
            <w:noWrap/>
            <w:hideMark/>
          </w:tcPr>
          <w:p w14:paraId="2B47B3D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289</w:t>
            </w:r>
          </w:p>
        </w:tc>
        <w:tc>
          <w:tcPr>
            <w:tcW w:w="738" w:type="dxa"/>
          </w:tcPr>
          <w:p w14:paraId="78CBC6C6"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203</w:t>
            </w:r>
          </w:p>
        </w:tc>
        <w:tc>
          <w:tcPr>
            <w:tcW w:w="738" w:type="dxa"/>
          </w:tcPr>
          <w:p w14:paraId="3C95A18D"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67</w:t>
            </w:r>
          </w:p>
        </w:tc>
        <w:tc>
          <w:tcPr>
            <w:tcW w:w="738" w:type="dxa"/>
          </w:tcPr>
          <w:p w14:paraId="53636F5E"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738" w:type="dxa"/>
          </w:tcPr>
          <w:p w14:paraId="28B45E7D"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r>
      <w:tr w:rsidR="00720C2B" w:rsidRPr="005B42D9" w14:paraId="7633F631" w14:textId="77777777" w:rsidTr="00284533">
        <w:trPr>
          <w:trHeight w:val="307"/>
        </w:trPr>
        <w:tc>
          <w:tcPr>
            <w:cnfStyle w:val="001000000000" w:firstRow="0" w:lastRow="0" w:firstColumn="1" w:lastColumn="0" w:oddVBand="0" w:evenVBand="0" w:oddHBand="0" w:evenHBand="0" w:firstRowFirstColumn="0" w:firstRowLastColumn="0" w:lastRowFirstColumn="0" w:lastRowLastColumn="0"/>
            <w:tcW w:w="3600" w:type="dxa"/>
            <w:noWrap/>
            <w:hideMark/>
          </w:tcPr>
          <w:p w14:paraId="6386BC64" w14:textId="77777777" w:rsidR="00720C2B" w:rsidRPr="005B42D9" w:rsidRDefault="00720C2B" w:rsidP="00B0145F">
            <w:pPr>
              <w:spacing w:before="0" w:after="0" w:line="276" w:lineRule="auto"/>
              <w:ind w:left="-90" w:firstLineChars="200" w:firstLine="361"/>
              <w:jc w:val="left"/>
              <w:rPr>
                <w:rFonts w:ascii="Calibri" w:eastAsia="Times New Roman" w:hAnsi="Calibri" w:cs="Calibri"/>
                <w:sz w:val="18"/>
                <w:szCs w:val="18"/>
              </w:rPr>
            </w:pPr>
            <w:r w:rsidRPr="005B42D9">
              <w:rPr>
                <w:rFonts w:ascii="Calibri" w:eastAsia="Times New Roman" w:hAnsi="Calibri" w:cs="Calibri"/>
                <w:sz w:val="18"/>
                <w:szCs w:val="18"/>
              </w:rPr>
              <w:t>Φ. Αέριο</w:t>
            </w:r>
          </w:p>
        </w:tc>
        <w:tc>
          <w:tcPr>
            <w:tcW w:w="738" w:type="dxa"/>
            <w:noWrap/>
            <w:hideMark/>
          </w:tcPr>
          <w:p w14:paraId="42F62CF5"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466</w:t>
            </w:r>
          </w:p>
        </w:tc>
        <w:tc>
          <w:tcPr>
            <w:tcW w:w="830" w:type="dxa"/>
            <w:noWrap/>
            <w:hideMark/>
          </w:tcPr>
          <w:p w14:paraId="79278AAB" w14:textId="19DC4D88"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545</w:t>
            </w:r>
          </w:p>
        </w:tc>
        <w:tc>
          <w:tcPr>
            <w:tcW w:w="829" w:type="dxa"/>
            <w:noWrap/>
            <w:hideMark/>
          </w:tcPr>
          <w:p w14:paraId="7CFFAFE3"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498</w:t>
            </w:r>
          </w:p>
        </w:tc>
        <w:tc>
          <w:tcPr>
            <w:tcW w:w="738" w:type="dxa"/>
          </w:tcPr>
          <w:p w14:paraId="780B9BB6"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294</w:t>
            </w:r>
          </w:p>
        </w:tc>
        <w:tc>
          <w:tcPr>
            <w:tcW w:w="738" w:type="dxa"/>
          </w:tcPr>
          <w:p w14:paraId="706185E2"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135</w:t>
            </w:r>
          </w:p>
        </w:tc>
        <w:tc>
          <w:tcPr>
            <w:tcW w:w="738" w:type="dxa"/>
          </w:tcPr>
          <w:p w14:paraId="685A172D"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86</w:t>
            </w:r>
          </w:p>
        </w:tc>
        <w:tc>
          <w:tcPr>
            <w:tcW w:w="738" w:type="dxa"/>
          </w:tcPr>
          <w:p w14:paraId="6337FEB9"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70</w:t>
            </w:r>
          </w:p>
        </w:tc>
      </w:tr>
      <w:tr w:rsidR="00720C2B" w:rsidRPr="005B42D9" w14:paraId="2D263B49"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tcPr>
          <w:p w14:paraId="4278A0B9" w14:textId="77777777" w:rsidR="00720C2B" w:rsidRPr="005B42D9" w:rsidRDefault="00720C2B" w:rsidP="00B0145F">
            <w:pPr>
              <w:spacing w:before="0" w:after="0" w:line="276" w:lineRule="auto"/>
              <w:ind w:left="-90" w:firstLineChars="200" w:firstLine="361"/>
              <w:jc w:val="left"/>
              <w:rPr>
                <w:rFonts w:ascii="Calibri" w:hAnsi="Calibri" w:cs="Calibri"/>
                <w:sz w:val="18"/>
                <w:szCs w:val="18"/>
              </w:rPr>
            </w:pPr>
            <w:r w:rsidRPr="005B42D9">
              <w:rPr>
                <w:rFonts w:ascii="Calibri" w:eastAsia="Times New Roman" w:hAnsi="Calibri" w:cs="Calibri"/>
                <w:sz w:val="18"/>
                <w:szCs w:val="18"/>
              </w:rPr>
              <w:t>Βιοενέργεια</w:t>
            </w:r>
          </w:p>
        </w:tc>
        <w:tc>
          <w:tcPr>
            <w:tcW w:w="738" w:type="dxa"/>
            <w:noWrap/>
          </w:tcPr>
          <w:p w14:paraId="28BABAD7"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672</w:t>
            </w:r>
          </w:p>
        </w:tc>
        <w:tc>
          <w:tcPr>
            <w:tcW w:w="830" w:type="dxa"/>
            <w:noWrap/>
          </w:tcPr>
          <w:p w14:paraId="1E9E9795"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848</w:t>
            </w:r>
          </w:p>
        </w:tc>
        <w:tc>
          <w:tcPr>
            <w:tcW w:w="829" w:type="dxa"/>
            <w:noWrap/>
          </w:tcPr>
          <w:p w14:paraId="452A01ED"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841</w:t>
            </w:r>
          </w:p>
        </w:tc>
        <w:tc>
          <w:tcPr>
            <w:tcW w:w="738" w:type="dxa"/>
          </w:tcPr>
          <w:p w14:paraId="7798AFEB"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826</w:t>
            </w:r>
          </w:p>
        </w:tc>
        <w:tc>
          <w:tcPr>
            <w:tcW w:w="738" w:type="dxa"/>
          </w:tcPr>
          <w:p w14:paraId="37A1CDDF"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981</w:t>
            </w:r>
          </w:p>
        </w:tc>
        <w:tc>
          <w:tcPr>
            <w:tcW w:w="738" w:type="dxa"/>
          </w:tcPr>
          <w:p w14:paraId="5563B575"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1001</w:t>
            </w:r>
          </w:p>
        </w:tc>
        <w:tc>
          <w:tcPr>
            <w:tcW w:w="738" w:type="dxa"/>
          </w:tcPr>
          <w:p w14:paraId="6D353459"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986</w:t>
            </w:r>
          </w:p>
        </w:tc>
      </w:tr>
      <w:tr w:rsidR="00720C2B" w:rsidRPr="005B42D9" w14:paraId="57202445" w14:textId="77777777" w:rsidTr="00284533">
        <w:trPr>
          <w:trHeight w:val="293"/>
        </w:trPr>
        <w:tc>
          <w:tcPr>
            <w:cnfStyle w:val="001000000000" w:firstRow="0" w:lastRow="0" w:firstColumn="1" w:lastColumn="0" w:oddVBand="0" w:evenVBand="0" w:oddHBand="0" w:evenHBand="0" w:firstRowFirstColumn="0" w:firstRowLastColumn="0" w:lastRowFirstColumn="0" w:lastRowLastColumn="0"/>
            <w:tcW w:w="3600" w:type="dxa"/>
            <w:noWrap/>
          </w:tcPr>
          <w:p w14:paraId="2EBD2A39" w14:textId="77777777" w:rsidR="00720C2B" w:rsidRPr="005B42D9" w:rsidRDefault="00720C2B" w:rsidP="00B0145F">
            <w:pPr>
              <w:spacing w:before="0" w:after="0" w:line="276" w:lineRule="auto"/>
              <w:ind w:left="-90" w:firstLineChars="200" w:firstLine="361"/>
              <w:jc w:val="left"/>
              <w:rPr>
                <w:rFonts w:ascii="Calibri" w:hAnsi="Calibri" w:cs="Calibri"/>
                <w:sz w:val="18"/>
                <w:szCs w:val="18"/>
              </w:rPr>
            </w:pPr>
            <w:r w:rsidRPr="005B42D9">
              <w:rPr>
                <w:rFonts w:ascii="Calibri" w:hAnsi="Calibri" w:cs="Calibri"/>
                <w:sz w:val="18"/>
                <w:szCs w:val="18"/>
              </w:rPr>
              <w:t>Βιοντήζελ (ανάμιξη με πετρέλαιο)</w:t>
            </w:r>
          </w:p>
        </w:tc>
        <w:tc>
          <w:tcPr>
            <w:tcW w:w="738" w:type="dxa"/>
            <w:noWrap/>
          </w:tcPr>
          <w:p w14:paraId="2A09AA38"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830" w:type="dxa"/>
            <w:noWrap/>
          </w:tcPr>
          <w:p w14:paraId="4FD3F432"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829" w:type="dxa"/>
            <w:noWrap/>
          </w:tcPr>
          <w:p w14:paraId="114BF171"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114</w:t>
            </w:r>
          </w:p>
        </w:tc>
        <w:tc>
          <w:tcPr>
            <w:tcW w:w="738" w:type="dxa"/>
          </w:tcPr>
          <w:p w14:paraId="297A3646"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86</w:t>
            </w:r>
          </w:p>
        </w:tc>
        <w:tc>
          <w:tcPr>
            <w:tcW w:w="738" w:type="dxa"/>
          </w:tcPr>
          <w:p w14:paraId="5080D413"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29</w:t>
            </w:r>
          </w:p>
        </w:tc>
        <w:tc>
          <w:tcPr>
            <w:tcW w:w="738" w:type="dxa"/>
          </w:tcPr>
          <w:p w14:paraId="7954C307"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738" w:type="dxa"/>
          </w:tcPr>
          <w:p w14:paraId="43CAD37C"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r>
      <w:tr w:rsidR="00720C2B" w:rsidRPr="005B42D9" w14:paraId="10A227DF"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tcPr>
          <w:p w14:paraId="071C5E4F" w14:textId="77777777" w:rsidR="00720C2B" w:rsidRPr="005B42D9" w:rsidRDefault="00720C2B" w:rsidP="00B0145F">
            <w:pPr>
              <w:spacing w:before="0" w:after="0" w:line="276" w:lineRule="auto"/>
              <w:ind w:left="-90" w:firstLineChars="200" w:firstLine="361"/>
              <w:jc w:val="left"/>
              <w:rPr>
                <w:rFonts w:ascii="Calibri" w:hAnsi="Calibri" w:cs="Calibri"/>
                <w:sz w:val="18"/>
                <w:szCs w:val="18"/>
              </w:rPr>
            </w:pPr>
            <w:r w:rsidRPr="005B42D9">
              <w:rPr>
                <w:rFonts w:ascii="Calibri" w:hAnsi="Calibri" w:cs="Calibri"/>
                <w:sz w:val="18"/>
                <w:szCs w:val="18"/>
              </w:rPr>
              <w:t>Βιομεθάνιο (δίκτυα διανομής ΦΑ)</w:t>
            </w:r>
          </w:p>
        </w:tc>
        <w:tc>
          <w:tcPr>
            <w:tcW w:w="738" w:type="dxa"/>
            <w:noWrap/>
          </w:tcPr>
          <w:p w14:paraId="665ABE1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830" w:type="dxa"/>
            <w:noWrap/>
          </w:tcPr>
          <w:p w14:paraId="423C27F7"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829" w:type="dxa"/>
            <w:noWrap/>
          </w:tcPr>
          <w:p w14:paraId="18D608DF"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84</w:t>
            </w:r>
          </w:p>
        </w:tc>
        <w:tc>
          <w:tcPr>
            <w:tcW w:w="738" w:type="dxa"/>
          </w:tcPr>
          <w:p w14:paraId="661F1A31"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179</w:t>
            </w:r>
          </w:p>
        </w:tc>
        <w:tc>
          <w:tcPr>
            <w:tcW w:w="738" w:type="dxa"/>
          </w:tcPr>
          <w:p w14:paraId="523CB912"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182</w:t>
            </w:r>
          </w:p>
        </w:tc>
        <w:tc>
          <w:tcPr>
            <w:tcW w:w="738" w:type="dxa"/>
          </w:tcPr>
          <w:p w14:paraId="7E94B742"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158</w:t>
            </w:r>
          </w:p>
        </w:tc>
        <w:tc>
          <w:tcPr>
            <w:tcW w:w="738" w:type="dxa"/>
          </w:tcPr>
          <w:p w14:paraId="2A47695F"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163</w:t>
            </w:r>
          </w:p>
        </w:tc>
      </w:tr>
      <w:tr w:rsidR="00720C2B" w:rsidRPr="005B42D9" w14:paraId="4FB51404" w14:textId="77777777" w:rsidTr="00284533">
        <w:trPr>
          <w:trHeight w:val="293"/>
        </w:trPr>
        <w:tc>
          <w:tcPr>
            <w:cnfStyle w:val="001000000000" w:firstRow="0" w:lastRow="0" w:firstColumn="1" w:lastColumn="0" w:oddVBand="0" w:evenVBand="0" w:oddHBand="0" w:evenHBand="0" w:firstRowFirstColumn="0" w:firstRowLastColumn="0" w:lastRowFirstColumn="0" w:lastRowLastColumn="0"/>
            <w:tcW w:w="3600" w:type="dxa"/>
            <w:noWrap/>
          </w:tcPr>
          <w:p w14:paraId="6883C12B" w14:textId="77777777" w:rsidR="005B42D9" w:rsidRPr="005B42D9" w:rsidRDefault="00720C2B" w:rsidP="00B0145F">
            <w:pPr>
              <w:spacing w:before="0" w:after="0" w:line="276" w:lineRule="auto"/>
              <w:ind w:left="-90" w:firstLineChars="200" w:firstLine="361"/>
              <w:jc w:val="left"/>
              <w:rPr>
                <w:rFonts w:ascii="Calibri" w:hAnsi="Calibri" w:cs="Calibri"/>
                <w:sz w:val="18"/>
                <w:szCs w:val="18"/>
              </w:rPr>
            </w:pPr>
            <w:r w:rsidRPr="005B42D9">
              <w:rPr>
                <w:rFonts w:ascii="Calibri" w:hAnsi="Calibri" w:cs="Calibri"/>
                <w:sz w:val="18"/>
                <w:szCs w:val="18"/>
              </w:rPr>
              <w:t xml:space="preserve">Θερμότητα περιβάλλοντος </w:t>
            </w:r>
          </w:p>
          <w:p w14:paraId="37E05EFE" w14:textId="219677AC" w:rsidR="00720C2B" w:rsidRPr="005B42D9" w:rsidRDefault="00720C2B" w:rsidP="00B0145F">
            <w:pPr>
              <w:spacing w:before="0" w:after="0" w:line="276" w:lineRule="auto"/>
              <w:ind w:left="-90" w:firstLineChars="200" w:firstLine="361"/>
              <w:jc w:val="left"/>
              <w:rPr>
                <w:rFonts w:ascii="Calibri" w:hAnsi="Calibri" w:cs="Calibri"/>
                <w:sz w:val="18"/>
                <w:szCs w:val="18"/>
              </w:rPr>
            </w:pPr>
            <w:r w:rsidRPr="005B42D9">
              <w:rPr>
                <w:rFonts w:ascii="Calibri" w:hAnsi="Calibri" w:cs="Calibri"/>
                <w:sz w:val="18"/>
                <w:szCs w:val="18"/>
              </w:rPr>
              <w:t>(αντλίες θερμότητας)</w:t>
            </w:r>
          </w:p>
        </w:tc>
        <w:tc>
          <w:tcPr>
            <w:tcW w:w="738" w:type="dxa"/>
            <w:noWrap/>
          </w:tcPr>
          <w:p w14:paraId="35A90CF7"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96</w:t>
            </w:r>
          </w:p>
        </w:tc>
        <w:tc>
          <w:tcPr>
            <w:tcW w:w="830" w:type="dxa"/>
            <w:noWrap/>
          </w:tcPr>
          <w:p w14:paraId="31633FA4"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220</w:t>
            </w:r>
          </w:p>
        </w:tc>
        <w:tc>
          <w:tcPr>
            <w:tcW w:w="829" w:type="dxa"/>
            <w:noWrap/>
          </w:tcPr>
          <w:p w14:paraId="478D3D3C"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347</w:t>
            </w:r>
          </w:p>
        </w:tc>
        <w:tc>
          <w:tcPr>
            <w:tcW w:w="738" w:type="dxa"/>
          </w:tcPr>
          <w:p w14:paraId="10730BA7"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407</w:t>
            </w:r>
          </w:p>
        </w:tc>
        <w:tc>
          <w:tcPr>
            <w:tcW w:w="738" w:type="dxa"/>
          </w:tcPr>
          <w:p w14:paraId="2892CBE1"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485</w:t>
            </w:r>
          </w:p>
        </w:tc>
        <w:tc>
          <w:tcPr>
            <w:tcW w:w="738" w:type="dxa"/>
          </w:tcPr>
          <w:p w14:paraId="22A431C9"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448</w:t>
            </w:r>
          </w:p>
        </w:tc>
        <w:tc>
          <w:tcPr>
            <w:tcW w:w="738" w:type="dxa"/>
          </w:tcPr>
          <w:p w14:paraId="1016A498"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382</w:t>
            </w:r>
          </w:p>
        </w:tc>
      </w:tr>
      <w:tr w:rsidR="00720C2B" w:rsidRPr="005B42D9" w14:paraId="555BE77E"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70CDAB27" w14:textId="77777777" w:rsidR="00720C2B" w:rsidRPr="005B42D9" w:rsidRDefault="00720C2B" w:rsidP="00B0145F">
            <w:pPr>
              <w:spacing w:before="0" w:after="0" w:line="276" w:lineRule="auto"/>
              <w:ind w:left="-90" w:firstLineChars="200" w:firstLine="361"/>
              <w:jc w:val="left"/>
              <w:rPr>
                <w:rFonts w:ascii="Calibri" w:eastAsia="Times New Roman" w:hAnsi="Calibri" w:cs="Calibri"/>
                <w:sz w:val="18"/>
                <w:szCs w:val="18"/>
              </w:rPr>
            </w:pPr>
            <w:r w:rsidRPr="005B42D9">
              <w:rPr>
                <w:rFonts w:ascii="Calibri" w:hAnsi="Calibri" w:cs="Calibri"/>
                <w:sz w:val="18"/>
                <w:szCs w:val="18"/>
              </w:rPr>
              <w:t>Τηλεθέρμανση</w:t>
            </w:r>
          </w:p>
        </w:tc>
        <w:tc>
          <w:tcPr>
            <w:tcW w:w="738" w:type="dxa"/>
            <w:noWrap/>
            <w:hideMark/>
          </w:tcPr>
          <w:p w14:paraId="1D2BDEDF"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27</w:t>
            </w:r>
          </w:p>
        </w:tc>
        <w:tc>
          <w:tcPr>
            <w:tcW w:w="830" w:type="dxa"/>
            <w:noWrap/>
            <w:hideMark/>
          </w:tcPr>
          <w:p w14:paraId="3711D379"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41</w:t>
            </w:r>
          </w:p>
        </w:tc>
        <w:tc>
          <w:tcPr>
            <w:tcW w:w="829" w:type="dxa"/>
            <w:noWrap/>
            <w:hideMark/>
          </w:tcPr>
          <w:p w14:paraId="41EAA738"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39</w:t>
            </w:r>
          </w:p>
        </w:tc>
        <w:tc>
          <w:tcPr>
            <w:tcW w:w="738" w:type="dxa"/>
          </w:tcPr>
          <w:p w14:paraId="621DD626"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37</w:t>
            </w:r>
          </w:p>
        </w:tc>
        <w:tc>
          <w:tcPr>
            <w:tcW w:w="738" w:type="dxa"/>
          </w:tcPr>
          <w:p w14:paraId="2DAD6299"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35</w:t>
            </w:r>
          </w:p>
        </w:tc>
        <w:tc>
          <w:tcPr>
            <w:tcW w:w="738" w:type="dxa"/>
          </w:tcPr>
          <w:p w14:paraId="6FAC458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34</w:t>
            </w:r>
          </w:p>
        </w:tc>
        <w:tc>
          <w:tcPr>
            <w:tcW w:w="738" w:type="dxa"/>
          </w:tcPr>
          <w:p w14:paraId="3EF4EE04"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31</w:t>
            </w:r>
          </w:p>
        </w:tc>
      </w:tr>
      <w:tr w:rsidR="00720C2B" w:rsidRPr="005B42D9" w14:paraId="01D29753" w14:textId="77777777" w:rsidTr="00284533">
        <w:trPr>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6DB0BDDC" w14:textId="77777777" w:rsidR="005B42D9" w:rsidRPr="005B42D9" w:rsidRDefault="00720C2B" w:rsidP="00B0145F">
            <w:pPr>
              <w:spacing w:before="0" w:after="0" w:line="276" w:lineRule="auto"/>
              <w:ind w:left="-90" w:firstLineChars="200" w:firstLine="361"/>
              <w:jc w:val="left"/>
              <w:rPr>
                <w:rFonts w:ascii="Calibri" w:hAnsi="Calibri" w:cs="Calibri"/>
                <w:sz w:val="18"/>
                <w:szCs w:val="18"/>
              </w:rPr>
            </w:pPr>
            <w:r w:rsidRPr="005B42D9">
              <w:rPr>
                <w:rFonts w:ascii="Calibri" w:hAnsi="Calibri" w:cs="Calibri"/>
                <w:sz w:val="18"/>
                <w:szCs w:val="18"/>
              </w:rPr>
              <w:t xml:space="preserve">Ηλεκτρισμός </w:t>
            </w:r>
          </w:p>
          <w:p w14:paraId="41CCB706" w14:textId="5D498E88" w:rsidR="00720C2B" w:rsidRPr="005B42D9" w:rsidRDefault="00720C2B" w:rsidP="00B0145F">
            <w:pPr>
              <w:spacing w:before="0" w:after="0" w:line="276" w:lineRule="auto"/>
              <w:ind w:left="-90" w:firstLineChars="200" w:firstLine="361"/>
              <w:jc w:val="left"/>
              <w:rPr>
                <w:rFonts w:ascii="Calibri" w:eastAsia="Times New Roman" w:hAnsi="Calibri" w:cs="Calibri"/>
                <w:sz w:val="18"/>
                <w:szCs w:val="18"/>
              </w:rPr>
            </w:pPr>
            <w:r w:rsidRPr="005B42D9">
              <w:rPr>
                <w:rFonts w:ascii="Calibri" w:hAnsi="Calibri" w:cs="Calibri"/>
                <w:sz w:val="18"/>
                <w:szCs w:val="18"/>
              </w:rPr>
              <w:t>(αντλίες θερμότητας, ηλεκτρ.</w:t>
            </w:r>
            <w:r w:rsidR="005B42D9">
              <w:rPr>
                <w:rFonts w:ascii="Calibri" w:hAnsi="Calibri" w:cs="Calibri"/>
                <w:sz w:val="18"/>
                <w:szCs w:val="18"/>
              </w:rPr>
              <w:t xml:space="preserve"> α</w:t>
            </w:r>
            <w:r w:rsidRPr="005B42D9">
              <w:rPr>
                <w:rFonts w:ascii="Calibri" w:hAnsi="Calibri" w:cs="Calibri"/>
                <w:sz w:val="18"/>
                <w:szCs w:val="18"/>
              </w:rPr>
              <w:t>ντιστάσεις)</w:t>
            </w:r>
          </w:p>
        </w:tc>
        <w:tc>
          <w:tcPr>
            <w:tcW w:w="738" w:type="dxa"/>
            <w:noWrap/>
            <w:hideMark/>
          </w:tcPr>
          <w:p w14:paraId="65962A62"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1426</w:t>
            </w:r>
          </w:p>
        </w:tc>
        <w:tc>
          <w:tcPr>
            <w:tcW w:w="830" w:type="dxa"/>
            <w:noWrap/>
            <w:hideMark/>
          </w:tcPr>
          <w:p w14:paraId="4CE4DD33"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1603</w:t>
            </w:r>
          </w:p>
        </w:tc>
        <w:tc>
          <w:tcPr>
            <w:tcW w:w="829" w:type="dxa"/>
            <w:noWrap/>
            <w:hideMark/>
          </w:tcPr>
          <w:p w14:paraId="0306C114"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 xml:space="preserve"> 1664</w:t>
            </w:r>
          </w:p>
        </w:tc>
        <w:tc>
          <w:tcPr>
            <w:tcW w:w="738" w:type="dxa"/>
          </w:tcPr>
          <w:p w14:paraId="3529BDAF"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1679</w:t>
            </w:r>
          </w:p>
        </w:tc>
        <w:tc>
          <w:tcPr>
            <w:tcW w:w="738" w:type="dxa"/>
          </w:tcPr>
          <w:p w14:paraId="1D5EBCDE"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1747</w:t>
            </w:r>
          </w:p>
        </w:tc>
        <w:tc>
          <w:tcPr>
            <w:tcW w:w="738" w:type="dxa"/>
          </w:tcPr>
          <w:p w14:paraId="56805668"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1780</w:t>
            </w:r>
          </w:p>
        </w:tc>
        <w:tc>
          <w:tcPr>
            <w:tcW w:w="738" w:type="dxa"/>
          </w:tcPr>
          <w:p w14:paraId="147FB1BF"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1759</w:t>
            </w:r>
          </w:p>
        </w:tc>
      </w:tr>
      <w:tr w:rsidR="00720C2B" w:rsidRPr="005B42D9" w14:paraId="4E25DF7B"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tcPr>
          <w:p w14:paraId="070401B4" w14:textId="77777777" w:rsidR="00720C2B" w:rsidRPr="005B42D9" w:rsidRDefault="00720C2B" w:rsidP="00B0145F">
            <w:pPr>
              <w:spacing w:before="0" w:after="0" w:line="276" w:lineRule="auto"/>
              <w:ind w:left="-90" w:firstLineChars="200" w:firstLine="361"/>
              <w:jc w:val="left"/>
              <w:rPr>
                <w:rFonts w:ascii="Calibri" w:eastAsia="Times New Roman" w:hAnsi="Calibri" w:cs="Calibri"/>
                <w:sz w:val="18"/>
                <w:szCs w:val="18"/>
              </w:rPr>
            </w:pPr>
            <w:r w:rsidRPr="005B42D9">
              <w:rPr>
                <w:rFonts w:ascii="Calibri" w:hAnsi="Calibri" w:cs="Calibri"/>
                <w:sz w:val="18"/>
                <w:szCs w:val="18"/>
              </w:rPr>
              <w:t>Ηλιακή ενέργεια (ηλιοθερμικά)</w:t>
            </w:r>
          </w:p>
        </w:tc>
        <w:tc>
          <w:tcPr>
            <w:tcW w:w="738" w:type="dxa"/>
            <w:noWrap/>
            <w:hideMark/>
          </w:tcPr>
          <w:p w14:paraId="3FC212D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306</w:t>
            </w:r>
          </w:p>
        </w:tc>
        <w:tc>
          <w:tcPr>
            <w:tcW w:w="830" w:type="dxa"/>
            <w:noWrap/>
            <w:hideMark/>
          </w:tcPr>
          <w:p w14:paraId="135A62C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290</w:t>
            </w:r>
          </w:p>
        </w:tc>
        <w:tc>
          <w:tcPr>
            <w:tcW w:w="829" w:type="dxa"/>
            <w:noWrap/>
            <w:hideMark/>
          </w:tcPr>
          <w:p w14:paraId="0D8CF159"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302</w:t>
            </w:r>
          </w:p>
        </w:tc>
        <w:tc>
          <w:tcPr>
            <w:tcW w:w="738" w:type="dxa"/>
          </w:tcPr>
          <w:p w14:paraId="73139083"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324</w:t>
            </w:r>
          </w:p>
        </w:tc>
        <w:tc>
          <w:tcPr>
            <w:tcW w:w="738" w:type="dxa"/>
          </w:tcPr>
          <w:p w14:paraId="509BDFB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349</w:t>
            </w:r>
          </w:p>
        </w:tc>
        <w:tc>
          <w:tcPr>
            <w:tcW w:w="738" w:type="dxa"/>
          </w:tcPr>
          <w:p w14:paraId="06E309BD"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372</w:t>
            </w:r>
          </w:p>
        </w:tc>
        <w:tc>
          <w:tcPr>
            <w:tcW w:w="738" w:type="dxa"/>
          </w:tcPr>
          <w:p w14:paraId="4EF9545A"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394</w:t>
            </w:r>
          </w:p>
        </w:tc>
      </w:tr>
      <w:tr w:rsidR="00720C2B" w:rsidRPr="005B42D9" w14:paraId="48F262B6" w14:textId="77777777" w:rsidTr="00284533">
        <w:trPr>
          <w:trHeight w:val="293"/>
        </w:trPr>
        <w:tc>
          <w:tcPr>
            <w:cnfStyle w:val="001000000000" w:firstRow="0" w:lastRow="0" w:firstColumn="1" w:lastColumn="0" w:oddVBand="0" w:evenVBand="0" w:oddHBand="0" w:evenHBand="0" w:firstRowFirstColumn="0" w:firstRowLastColumn="0" w:lastRowFirstColumn="0" w:lastRowLastColumn="0"/>
            <w:tcW w:w="3600" w:type="dxa"/>
            <w:noWrap/>
            <w:hideMark/>
          </w:tcPr>
          <w:p w14:paraId="1DFB42E9" w14:textId="77777777" w:rsidR="00720C2B" w:rsidRPr="005B42D9" w:rsidRDefault="00720C2B" w:rsidP="00B0145F">
            <w:pPr>
              <w:spacing w:before="0" w:after="0" w:line="276" w:lineRule="auto"/>
              <w:ind w:left="-90" w:firstLineChars="200" w:firstLine="361"/>
              <w:jc w:val="left"/>
              <w:rPr>
                <w:rFonts w:ascii="Calibri" w:eastAsia="Times New Roman" w:hAnsi="Calibri" w:cs="Calibri"/>
                <w:sz w:val="18"/>
                <w:szCs w:val="18"/>
              </w:rPr>
            </w:pPr>
            <w:r w:rsidRPr="005B42D9">
              <w:rPr>
                <w:rFonts w:ascii="Calibri" w:hAnsi="Calibri" w:cs="Calibri"/>
                <w:sz w:val="18"/>
                <w:szCs w:val="18"/>
              </w:rPr>
              <w:t>Συνθετικά καύσιμα</w:t>
            </w:r>
          </w:p>
        </w:tc>
        <w:tc>
          <w:tcPr>
            <w:tcW w:w="738" w:type="dxa"/>
            <w:noWrap/>
            <w:hideMark/>
          </w:tcPr>
          <w:p w14:paraId="4B429439"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830" w:type="dxa"/>
            <w:noWrap/>
            <w:hideMark/>
          </w:tcPr>
          <w:p w14:paraId="543D35A8"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829" w:type="dxa"/>
            <w:noWrap/>
            <w:hideMark/>
          </w:tcPr>
          <w:p w14:paraId="4B405DE6"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738" w:type="dxa"/>
          </w:tcPr>
          <w:p w14:paraId="7F5F21A9"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738" w:type="dxa"/>
          </w:tcPr>
          <w:p w14:paraId="7F9B39D1"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738" w:type="dxa"/>
          </w:tcPr>
          <w:p w14:paraId="0105F6A6"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c>
          <w:tcPr>
            <w:tcW w:w="738" w:type="dxa"/>
          </w:tcPr>
          <w:p w14:paraId="5CD3EB2F" w14:textId="77777777" w:rsidR="00720C2B" w:rsidRPr="005B42D9" w:rsidRDefault="00720C2B" w:rsidP="00B0145F">
            <w:pPr>
              <w:spacing w:before="0" w:after="0" w:line="276" w:lineRule="auto"/>
              <w:ind w:left="-90"/>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bCs/>
                <w:i/>
                <w:sz w:val="18"/>
                <w:szCs w:val="18"/>
              </w:rPr>
            </w:pPr>
            <w:r w:rsidRPr="005B42D9">
              <w:rPr>
                <w:rFonts w:ascii="Calibri" w:hAnsi="Calibri" w:cs="Calibri"/>
                <w:sz w:val="18"/>
                <w:szCs w:val="18"/>
              </w:rPr>
              <w:t>0</w:t>
            </w:r>
          </w:p>
        </w:tc>
      </w:tr>
      <w:tr w:rsidR="00284533" w:rsidRPr="005B42D9" w14:paraId="3AB10C65" w14:textId="77777777" w:rsidTr="00284533">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3600" w:type="dxa"/>
            <w:noWrap/>
          </w:tcPr>
          <w:p w14:paraId="15C1AFFE" w14:textId="77777777" w:rsidR="00720C2B" w:rsidRPr="005B42D9" w:rsidRDefault="00720C2B" w:rsidP="005B42D9">
            <w:pPr>
              <w:spacing w:before="0" w:after="0" w:line="276" w:lineRule="auto"/>
              <w:ind w:left="-90"/>
              <w:jc w:val="left"/>
              <w:rPr>
                <w:rFonts w:ascii="Calibri" w:hAnsi="Calibri" w:cs="Calibri"/>
                <w:sz w:val="18"/>
                <w:szCs w:val="18"/>
              </w:rPr>
            </w:pPr>
            <w:r w:rsidRPr="005B42D9">
              <w:rPr>
                <w:rFonts w:ascii="Calibri" w:eastAsia="Times New Roman" w:hAnsi="Calibri" w:cs="Calibri"/>
                <w:sz w:val="18"/>
                <w:szCs w:val="18"/>
              </w:rPr>
              <w:t xml:space="preserve">Εκπομπές </w:t>
            </w:r>
            <w:r w:rsidRPr="005B42D9">
              <w:rPr>
                <w:rFonts w:ascii="Calibri" w:eastAsia="Times New Roman" w:hAnsi="Calibri" w:cs="Calibri"/>
                <w:sz w:val="18"/>
                <w:szCs w:val="18"/>
                <w:lang w:val="en-US"/>
              </w:rPr>
              <w:t>CO</w:t>
            </w:r>
            <w:r w:rsidRPr="005B42D9">
              <w:rPr>
                <w:rFonts w:ascii="Calibri" w:hAnsi="Calibri" w:cs="Calibri"/>
                <w:sz w:val="18"/>
                <w:szCs w:val="18"/>
                <w:vertAlign w:val="subscript"/>
              </w:rPr>
              <w:t>2</w:t>
            </w:r>
            <w:r w:rsidRPr="005B42D9">
              <w:rPr>
                <w:rFonts w:ascii="Calibri" w:eastAsia="Times New Roman" w:hAnsi="Calibri" w:cs="Calibri"/>
                <w:sz w:val="18"/>
                <w:szCs w:val="18"/>
                <w:vertAlign w:val="subscript"/>
              </w:rPr>
              <w:t xml:space="preserve"> </w:t>
            </w:r>
            <w:r w:rsidRPr="005B42D9">
              <w:rPr>
                <w:rFonts w:ascii="Calibri" w:eastAsia="Times New Roman" w:hAnsi="Calibri" w:cs="Calibri"/>
                <w:sz w:val="18"/>
                <w:szCs w:val="18"/>
              </w:rPr>
              <w:t>από τον οικιακό τομέα (MtCO</w:t>
            </w:r>
            <w:r w:rsidRPr="005B42D9">
              <w:rPr>
                <w:rFonts w:ascii="Calibri" w:hAnsi="Calibri" w:cs="Calibri"/>
                <w:sz w:val="18"/>
                <w:szCs w:val="18"/>
                <w:vertAlign w:val="subscript"/>
              </w:rPr>
              <w:t>2</w:t>
            </w:r>
            <w:r w:rsidRPr="005B42D9">
              <w:rPr>
                <w:rFonts w:ascii="Calibri" w:eastAsia="Times New Roman" w:hAnsi="Calibri" w:cs="Calibri"/>
                <w:sz w:val="18"/>
                <w:szCs w:val="18"/>
              </w:rPr>
              <w:t>)</w:t>
            </w:r>
          </w:p>
        </w:tc>
        <w:tc>
          <w:tcPr>
            <w:tcW w:w="738" w:type="dxa"/>
            <w:noWrap/>
          </w:tcPr>
          <w:p w14:paraId="42896EE0"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lang w:val="en-GB"/>
              </w:rPr>
            </w:pPr>
            <w:r w:rsidRPr="005B42D9">
              <w:rPr>
                <w:rFonts w:ascii="Calibri" w:hAnsi="Calibri" w:cs="Calibri"/>
                <w:b/>
                <w:bCs/>
                <w:sz w:val="18"/>
                <w:szCs w:val="18"/>
                <w:lang w:val="en-GB"/>
              </w:rPr>
              <w:t>4,7</w:t>
            </w:r>
          </w:p>
        </w:tc>
        <w:tc>
          <w:tcPr>
            <w:tcW w:w="830" w:type="dxa"/>
            <w:noWrap/>
          </w:tcPr>
          <w:p w14:paraId="2D6F6BC8"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rPr>
            </w:pPr>
            <w:r w:rsidRPr="005B42D9">
              <w:rPr>
                <w:rFonts w:ascii="Calibri" w:hAnsi="Calibri" w:cs="Calibri"/>
                <w:b/>
                <w:bCs/>
                <w:sz w:val="18"/>
                <w:szCs w:val="18"/>
              </w:rPr>
              <w:t>3,8</w:t>
            </w:r>
          </w:p>
        </w:tc>
        <w:tc>
          <w:tcPr>
            <w:tcW w:w="829" w:type="dxa"/>
            <w:noWrap/>
          </w:tcPr>
          <w:p w14:paraId="26869A6B"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rPr>
            </w:pPr>
            <w:r w:rsidRPr="005B42D9">
              <w:rPr>
                <w:rFonts w:ascii="Calibri" w:hAnsi="Calibri" w:cs="Calibri"/>
                <w:b/>
                <w:bCs/>
                <w:sz w:val="18"/>
                <w:szCs w:val="18"/>
              </w:rPr>
              <w:t>2,1</w:t>
            </w:r>
          </w:p>
        </w:tc>
        <w:tc>
          <w:tcPr>
            <w:tcW w:w="738" w:type="dxa"/>
          </w:tcPr>
          <w:p w14:paraId="14DECEA5"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rPr>
            </w:pPr>
            <w:r w:rsidRPr="005B42D9">
              <w:rPr>
                <w:rFonts w:ascii="Calibri" w:hAnsi="Calibri" w:cs="Calibri"/>
                <w:b/>
                <w:bCs/>
                <w:sz w:val="18"/>
                <w:szCs w:val="18"/>
              </w:rPr>
              <w:t>1,3</w:t>
            </w:r>
          </w:p>
        </w:tc>
        <w:tc>
          <w:tcPr>
            <w:tcW w:w="738" w:type="dxa"/>
          </w:tcPr>
          <w:p w14:paraId="42AA4644"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rPr>
            </w:pPr>
            <w:r w:rsidRPr="005B42D9">
              <w:rPr>
                <w:rFonts w:ascii="Calibri" w:hAnsi="Calibri" w:cs="Calibri"/>
                <w:b/>
                <w:bCs/>
                <w:sz w:val="18"/>
                <w:szCs w:val="18"/>
              </w:rPr>
              <w:t>0,5</w:t>
            </w:r>
          </w:p>
        </w:tc>
        <w:tc>
          <w:tcPr>
            <w:tcW w:w="738" w:type="dxa"/>
          </w:tcPr>
          <w:p w14:paraId="19566CA2"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rPr>
            </w:pPr>
            <w:r w:rsidRPr="005B42D9">
              <w:rPr>
                <w:rFonts w:ascii="Calibri" w:hAnsi="Calibri" w:cs="Calibri"/>
                <w:b/>
                <w:bCs/>
                <w:sz w:val="18"/>
                <w:szCs w:val="18"/>
              </w:rPr>
              <w:t>0,2</w:t>
            </w:r>
          </w:p>
        </w:tc>
        <w:tc>
          <w:tcPr>
            <w:tcW w:w="738" w:type="dxa"/>
          </w:tcPr>
          <w:p w14:paraId="239232BC" w14:textId="77777777" w:rsidR="00720C2B" w:rsidRPr="005B42D9" w:rsidRDefault="00720C2B" w:rsidP="00B0145F">
            <w:pPr>
              <w:spacing w:before="0" w:after="0" w:line="276" w:lineRule="auto"/>
              <w:ind w:left="-90"/>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18"/>
                <w:szCs w:val="18"/>
              </w:rPr>
            </w:pPr>
            <w:r w:rsidRPr="005B42D9">
              <w:rPr>
                <w:rFonts w:ascii="Calibri" w:hAnsi="Calibri" w:cs="Calibri"/>
                <w:b/>
                <w:bCs/>
                <w:sz w:val="18"/>
                <w:szCs w:val="18"/>
              </w:rPr>
              <w:t>0,2</w:t>
            </w:r>
          </w:p>
        </w:tc>
      </w:tr>
    </w:tbl>
    <w:p w14:paraId="7EA60BCA" w14:textId="38DAEEDB" w:rsidR="005B42D9" w:rsidRDefault="005B42D9" w:rsidP="005B42D9">
      <w:pPr>
        <w:spacing w:line="276" w:lineRule="auto"/>
        <w:jc w:val="center"/>
        <w:rPr>
          <w:rFonts w:ascii="Calibri" w:eastAsia="Calibri" w:hAnsi="Calibri" w:cs="Times New Roman"/>
        </w:rPr>
      </w:pPr>
      <w:r w:rsidRPr="00F22351">
        <w:rPr>
          <w:rFonts w:ascii="Calibri" w:eastAsia="Calibri" w:hAnsi="Calibri" w:cs="Times New Roman"/>
          <w:noProof/>
        </w:rPr>
        <w:lastRenderedPageBreak/>
        <w:drawing>
          <wp:inline distT="0" distB="0" distL="0" distR="0" wp14:anchorId="420A0FCA" wp14:editId="39595BD7">
            <wp:extent cx="5191125" cy="3393855"/>
            <wp:effectExtent l="0" t="0" r="0" b="0"/>
            <wp:docPr id="11313589" name="Picture 11313589" descr="A graph of different colored column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3589" name="Picture 11313589" descr="A graph of different colored columns&#10;&#10;AI-generated content may be incorrect."/>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5198472" cy="3398659"/>
                    </a:xfrm>
                    <a:prstGeom prst="rect">
                      <a:avLst/>
                    </a:prstGeom>
                    <a:noFill/>
                  </pic:spPr>
                </pic:pic>
              </a:graphicData>
            </a:graphic>
          </wp:inline>
        </w:drawing>
      </w:r>
    </w:p>
    <w:p w14:paraId="0A0D4D21" w14:textId="40FC93FB" w:rsidR="005B42D9" w:rsidRDefault="005B42D9" w:rsidP="005B42D9">
      <w:pPr>
        <w:spacing w:line="276" w:lineRule="auto"/>
        <w:jc w:val="center"/>
        <w:rPr>
          <w:rFonts w:ascii="Calibri" w:eastAsia="Calibri" w:hAnsi="Calibri" w:cs="Times New Roman"/>
        </w:rPr>
      </w:pPr>
      <w:r w:rsidRPr="00F22351">
        <w:rPr>
          <w:rFonts w:ascii="Calibri" w:eastAsia="Calibri" w:hAnsi="Calibri" w:cs="Times New Roman"/>
          <w:noProof/>
        </w:rPr>
        <w:drawing>
          <wp:inline distT="0" distB="0" distL="0" distR="0" wp14:anchorId="34C5D329" wp14:editId="49616B2C">
            <wp:extent cx="5172035" cy="3381375"/>
            <wp:effectExtent l="0" t="0" r="0" b="0"/>
            <wp:docPr id="11313590" name="Picture 11313590" descr="A graph with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3590" name="Picture 11313590" descr="A graph with different colored bars&#10;&#10;AI-generated content may be incorrect."/>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184376" cy="3389443"/>
                    </a:xfrm>
                    <a:prstGeom prst="rect">
                      <a:avLst/>
                    </a:prstGeom>
                    <a:noFill/>
                  </pic:spPr>
                </pic:pic>
              </a:graphicData>
            </a:graphic>
          </wp:inline>
        </w:drawing>
      </w:r>
    </w:p>
    <w:p w14:paraId="514EAFEB" w14:textId="1B159A3A" w:rsidR="000F3ADF" w:rsidRDefault="002546E7" w:rsidP="002546E7">
      <w:pPr>
        <w:spacing w:before="0" w:after="0" w:line="276" w:lineRule="auto"/>
        <w:jc w:val="center"/>
        <w:rPr>
          <w:rFonts w:ascii="Calibri" w:hAnsi="Calibri" w:cs="Calibri"/>
          <w:b/>
          <w:bCs/>
          <w:i/>
          <w:iCs/>
          <w:sz w:val="20"/>
          <w:szCs w:val="20"/>
        </w:rPr>
      </w:pPr>
      <w:bookmarkStart w:id="65" w:name="_Toc173883019"/>
      <w:bookmarkStart w:id="66" w:name="_Toc183531842"/>
      <w:bookmarkStart w:id="67" w:name="_Toc202800753"/>
      <w:bookmarkStart w:id="68" w:name="_Toc215486334"/>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7</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5B42D9" w:rsidRPr="00923F38">
        <w:rPr>
          <w:rFonts w:ascii="Calibri" w:hAnsi="Calibri" w:cs="Calibri"/>
          <w:b/>
          <w:bCs/>
          <w:i/>
          <w:iCs/>
          <w:sz w:val="20"/>
          <w:szCs w:val="20"/>
        </w:rPr>
        <w:t>Εξέλιξη τελικής κατανάλωσης ενέργειας στον οικιακό τομέα έως το 2050</w:t>
      </w:r>
      <w:bookmarkEnd w:id="65"/>
      <w:bookmarkEnd w:id="66"/>
      <w:bookmarkEnd w:id="67"/>
      <w:bookmarkEnd w:id="68"/>
      <w:r w:rsidR="000F3ADF">
        <w:rPr>
          <w:rFonts w:ascii="Calibri" w:hAnsi="Calibri" w:cs="Calibri"/>
          <w:b/>
          <w:bCs/>
          <w:i/>
          <w:iCs/>
          <w:sz w:val="20"/>
          <w:szCs w:val="20"/>
        </w:rPr>
        <w:t xml:space="preserve"> </w:t>
      </w:r>
    </w:p>
    <w:p w14:paraId="42B8BD13" w14:textId="18D57DFA" w:rsidR="005B42D9" w:rsidRPr="00923F38" w:rsidRDefault="000F3ADF" w:rsidP="002546E7">
      <w:pPr>
        <w:spacing w:before="0" w:after="0" w:line="276" w:lineRule="auto"/>
        <w:jc w:val="center"/>
        <w:rPr>
          <w:rFonts w:ascii="Calibri" w:hAnsi="Calibri" w:cs="Calibri"/>
          <w:b/>
          <w:bCs/>
          <w:i/>
          <w:iCs/>
          <w:sz w:val="20"/>
          <w:szCs w:val="20"/>
        </w:rPr>
      </w:pPr>
      <w:r w:rsidRPr="000F3ADF">
        <w:rPr>
          <w:rFonts w:ascii="Calibri" w:hAnsi="Calibri" w:cs="Calibri"/>
          <w:b/>
          <w:bCs/>
          <w:i/>
          <w:iCs/>
          <w:sz w:val="20"/>
          <w:szCs w:val="20"/>
        </w:rPr>
        <w:t>(Πηγή: ΕΣΕΚ 2024)</w:t>
      </w:r>
    </w:p>
    <w:p w14:paraId="57A1310F" w14:textId="47633D2D" w:rsidR="003564F0" w:rsidRPr="005B42D9" w:rsidRDefault="003564F0" w:rsidP="005B42D9">
      <w:pPr>
        <w:spacing w:before="60" w:after="60" w:line="276" w:lineRule="auto"/>
        <w:rPr>
          <w:rFonts w:ascii="Calibri" w:eastAsia="Calibri" w:hAnsi="Calibri" w:cs="Calibri"/>
        </w:rPr>
      </w:pPr>
      <w:r w:rsidRPr="005B42D9">
        <w:rPr>
          <w:rFonts w:ascii="Calibri" w:eastAsia="Calibri" w:hAnsi="Calibri" w:cs="Calibri"/>
        </w:rPr>
        <w:t xml:space="preserve">Στον </w:t>
      </w:r>
      <w:r w:rsidRPr="005B42D9">
        <w:rPr>
          <w:rFonts w:ascii="Calibri" w:eastAsia="Calibri" w:hAnsi="Calibri" w:cs="Calibri"/>
          <w:b/>
          <w:bCs/>
        </w:rPr>
        <w:t>τριτογενή τομέα</w:t>
      </w:r>
      <w:r w:rsidRPr="005B42D9">
        <w:rPr>
          <w:rFonts w:ascii="Calibri" w:eastAsia="Calibri" w:hAnsi="Calibri" w:cs="Calibri"/>
        </w:rPr>
        <w:t xml:space="preserve">, επιτυγχάνεται αύξηση της τελικής κατανάλωσης ενέργειας της τάξεως του 12% το 2030 (2,33 Mtoe) και 30% το 2050 (2,70 Mtoe), σε σύγκριση με το 2022 (2,08 Mtoe). Σε επίπεδο τεχνολογιών, κυριαρχεί η διείσδυση των αντλιών θερμότητας με μερίδιο συμμετοχής στην τελική κατανάλωση ενέργειας της τάξεως του 21% το 2030 έναντι 17% το 2022. Ιδιαίτερα υψηλή είναι επίσης η </w:t>
      </w:r>
      <w:r w:rsidRPr="005B42D9">
        <w:rPr>
          <w:rFonts w:ascii="Calibri" w:eastAsia="Calibri" w:hAnsi="Calibri" w:cs="Calibri"/>
        </w:rPr>
        <w:lastRenderedPageBreak/>
        <w:t xml:space="preserve">κατανάλωση ηλεκτρικής ενέργειας, η οποία διατηρεί ένα μερίδιο της τάξεως του 66% το 2030, ελαφρώς μειωμένο σε σχέση με το 2022 (71%). </w:t>
      </w:r>
    </w:p>
    <w:p w14:paraId="5DE3F93E" w14:textId="58B26FA7" w:rsidR="003564F0" w:rsidRDefault="00406991" w:rsidP="005B42D9">
      <w:pPr>
        <w:spacing w:before="60" w:after="60" w:line="276" w:lineRule="auto"/>
        <w:rPr>
          <w:rFonts w:ascii="Calibri" w:eastAsia="Calibri" w:hAnsi="Calibri" w:cs="Calibri"/>
        </w:rPr>
      </w:pPr>
      <w:r>
        <w:rPr>
          <w:rFonts w:ascii="Calibri" w:eastAsia="Calibri" w:hAnsi="Calibri" w:cs="Calibri"/>
        </w:rPr>
        <w:t>Η</w:t>
      </w:r>
      <w:r w:rsidR="003564F0" w:rsidRPr="005B42D9">
        <w:rPr>
          <w:rFonts w:ascii="Calibri" w:eastAsia="Calibri" w:hAnsi="Calibri" w:cs="Calibri"/>
        </w:rPr>
        <w:t xml:space="preserve"> συνεισφορά του φυσικού αερίου παραμένει αμετάβλητη στο 5% την περίοδο 2022-2030, ενώ η σημαντική αύξηση του βιοντ</w:t>
      </w:r>
      <w:r w:rsidR="000A16EC">
        <w:rPr>
          <w:rFonts w:ascii="Calibri" w:eastAsia="Calibri" w:hAnsi="Calibri" w:cs="Calibri"/>
        </w:rPr>
        <w:t>ί</w:t>
      </w:r>
      <w:r w:rsidR="003564F0" w:rsidRPr="005B42D9">
        <w:rPr>
          <w:rFonts w:ascii="Calibri" w:eastAsia="Calibri" w:hAnsi="Calibri" w:cs="Calibri"/>
        </w:rPr>
        <w:t>ζελ, του βιομεθανίου και της βιοενέργειας οδηγεί με τη σειρά της στη μείωση της συνεισφοράς των πετρελαϊκών προϊόντων από μερίδιο της τάξεως του 6% το 2022 στο 3% το 2030 σε επίπεδο τελικής κατανάλωσης ενέργειας στον τριτογενή τομέα. Η ίδια τάση διατηρείται έως το 2050, με την ηλεκτρική ενέργεια και τη θερμότητα περιβάλλοντος να αποτελούν τα βασικά ενεργειακά προϊόντα για την κάλυψη των θερμικών αναγκών του τριτογενούς τομέα.</w:t>
      </w:r>
    </w:p>
    <w:p w14:paraId="2E55393D" w14:textId="453BEB8B" w:rsidR="00406991" w:rsidRPr="00923F38" w:rsidRDefault="00406991" w:rsidP="00406991">
      <w:pPr>
        <w:spacing w:before="0" w:after="0" w:line="240" w:lineRule="auto"/>
        <w:jc w:val="center"/>
        <w:rPr>
          <w:rFonts w:ascii="Calibri" w:hAnsi="Calibri" w:cs="Calibri"/>
          <w:b/>
          <w:bCs/>
          <w:i/>
          <w:iCs/>
          <w:sz w:val="20"/>
          <w:szCs w:val="20"/>
        </w:rPr>
      </w:pPr>
      <w:bookmarkStart w:id="69" w:name="_Toc202800786"/>
      <w:bookmarkStart w:id="70" w:name="_Toc215486367"/>
      <w:r w:rsidRPr="00923F38">
        <w:rPr>
          <w:rFonts w:ascii="Calibri" w:hAnsi="Calibri" w:cs="Calibri"/>
          <w:b/>
          <w:bCs/>
          <w:i/>
          <w:iCs/>
          <w:sz w:val="20"/>
          <w:szCs w:val="20"/>
        </w:rPr>
        <w:t>Πίνακας</w:t>
      </w:r>
      <w:r w:rsidRPr="00923F38">
        <w:rPr>
          <w:rFonts w:ascii="Calibri" w:hAnsi="Calibri" w:cs="Calibri"/>
          <w:b/>
          <w:bCs/>
          <w:sz w:val="20"/>
          <w:szCs w:val="20"/>
        </w:rPr>
        <w:t xml:space="preserve">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8</w:t>
      </w:r>
      <w:r w:rsidRPr="00923F38">
        <w:rPr>
          <w:rFonts w:ascii="Calibri" w:hAnsi="Calibri" w:cs="Calibri"/>
          <w:b/>
          <w:bCs/>
          <w:i/>
          <w:iCs/>
          <w:sz w:val="20"/>
          <w:szCs w:val="20"/>
        </w:rPr>
        <w:fldChar w:fldCharType="end"/>
      </w:r>
      <w:r w:rsidRPr="00923F38">
        <w:rPr>
          <w:rFonts w:ascii="Calibri" w:hAnsi="Calibri" w:cs="Calibri"/>
          <w:b/>
          <w:bCs/>
          <w:i/>
          <w:iCs/>
          <w:sz w:val="20"/>
          <w:szCs w:val="20"/>
        </w:rPr>
        <w:t xml:space="preserve">. </w:t>
      </w:r>
      <w:bookmarkStart w:id="71" w:name="_Toc27993350"/>
      <w:bookmarkStart w:id="72" w:name="_Toc173882966"/>
      <w:bookmarkStart w:id="73" w:name="_Toc183531767"/>
      <w:r w:rsidRPr="00923F38">
        <w:rPr>
          <w:rFonts w:ascii="Calibri" w:hAnsi="Calibri" w:cs="Calibri"/>
          <w:b/>
          <w:bCs/>
          <w:i/>
          <w:iCs/>
          <w:sz w:val="20"/>
        </w:rPr>
        <w:t>Τελική κατανάλωση ενέργειας τριτογενή τομέα έως το 2050</w:t>
      </w:r>
      <w:r w:rsidR="000F3ADF">
        <w:rPr>
          <w:rFonts w:ascii="Calibri" w:hAnsi="Calibri" w:cs="Calibri"/>
          <w:b/>
          <w:bCs/>
          <w:i/>
          <w:iCs/>
          <w:sz w:val="20"/>
        </w:rPr>
        <w:t xml:space="preserve"> </w:t>
      </w:r>
      <w:r w:rsidR="000F3ADF" w:rsidRPr="000F3ADF">
        <w:rPr>
          <w:rFonts w:ascii="Calibri" w:hAnsi="Calibri" w:cs="Calibri"/>
          <w:b/>
          <w:bCs/>
          <w:i/>
          <w:iCs/>
          <w:sz w:val="20"/>
        </w:rPr>
        <w:t>(Πηγή: ΕΣΕΚ 2024)</w:t>
      </w:r>
      <w:bookmarkEnd w:id="69"/>
      <w:bookmarkEnd w:id="70"/>
      <w:bookmarkEnd w:id="71"/>
      <w:bookmarkEnd w:id="72"/>
      <w:bookmarkEnd w:id="73"/>
    </w:p>
    <w:tbl>
      <w:tblPr>
        <w:tblW w:w="905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55"/>
        <w:gridCol w:w="828"/>
        <w:gridCol w:w="828"/>
        <w:gridCol w:w="828"/>
        <w:gridCol w:w="828"/>
        <w:gridCol w:w="828"/>
        <w:gridCol w:w="828"/>
        <w:gridCol w:w="828"/>
      </w:tblGrid>
      <w:tr w:rsidR="003564F0" w:rsidRPr="00406991" w14:paraId="1263F3BF" w14:textId="77777777" w:rsidTr="00923F38">
        <w:trPr>
          <w:trHeight w:val="296"/>
          <w:tblHeader/>
        </w:trPr>
        <w:tc>
          <w:tcPr>
            <w:tcW w:w="3255" w:type="dxa"/>
            <w:shd w:val="clear" w:color="000000" w:fill="808080"/>
            <w:noWrap/>
            <w:hideMark/>
          </w:tcPr>
          <w:p w14:paraId="0D95A551" w14:textId="77777777" w:rsidR="003564F0" w:rsidRPr="00406991" w:rsidRDefault="003564F0" w:rsidP="00B0145F">
            <w:pPr>
              <w:spacing w:before="0" w:after="0" w:line="276" w:lineRule="auto"/>
              <w:jc w:val="left"/>
              <w:rPr>
                <w:rFonts w:ascii="Calibri" w:eastAsia="Times New Roman" w:hAnsi="Calibri" w:cs="Calibri"/>
                <w:b/>
                <w:bCs/>
                <w:color w:val="FFFFFF"/>
                <w:sz w:val="18"/>
                <w:szCs w:val="18"/>
              </w:rPr>
            </w:pPr>
            <w:r w:rsidRPr="00406991">
              <w:rPr>
                <w:rFonts w:ascii="Calibri" w:eastAsia="Times New Roman" w:hAnsi="Calibri" w:cs="Calibri"/>
                <w:b/>
                <w:bCs/>
                <w:color w:val="FFFFFF"/>
                <w:sz w:val="18"/>
                <w:szCs w:val="18"/>
              </w:rPr>
              <w:t>Τριτογενής Τομέας</w:t>
            </w:r>
          </w:p>
        </w:tc>
        <w:tc>
          <w:tcPr>
            <w:tcW w:w="828" w:type="dxa"/>
            <w:shd w:val="clear" w:color="000000" w:fill="808080"/>
            <w:noWrap/>
            <w:hideMark/>
          </w:tcPr>
          <w:p w14:paraId="40F3CE58"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rPr>
            </w:pPr>
            <w:r w:rsidRPr="00406991">
              <w:rPr>
                <w:rFonts w:ascii="Calibri" w:eastAsia="Times New Roman" w:hAnsi="Calibri" w:cs="Calibri"/>
                <w:b/>
                <w:bCs/>
                <w:color w:val="FFFFFF"/>
                <w:sz w:val="18"/>
                <w:szCs w:val="18"/>
              </w:rPr>
              <w:t>2022</w:t>
            </w:r>
          </w:p>
        </w:tc>
        <w:tc>
          <w:tcPr>
            <w:tcW w:w="828" w:type="dxa"/>
            <w:shd w:val="clear" w:color="000000" w:fill="808080"/>
            <w:noWrap/>
            <w:hideMark/>
          </w:tcPr>
          <w:p w14:paraId="643FEF77"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rPr>
            </w:pPr>
            <w:r w:rsidRPr="00406991">
              <w:rPr>
                <w:rFonts w:ascii="Calibri" w:eastAsia="Times New Roman" w:hAnsi="Calibri" w:cs="Calibri"/>
                <w:b/>
                <w:bCs/>
                <w:color w:val="FFFFFF"/>
                <w:sz w:val="18"/>
                <w:szCs w:val="18"/>
              </w:rPr>
              <w:t>2025</w:t>
            </w:r>
          </w:p>
        </w:tc>
        <w:tc>
          <w:tcPr>
            <w:tcW w:w="828" w:type="dxa"/>
            <w:shd w:val="clear" w:color="000000" w:fill="808080"/>
            <w:noWrap/>
            <w:hideMark/>
          </w:tcPr>
          <w:p w14:paraId="03D29ED9"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rPr>
            </w:pPr>
            <w:r w:rsidRPr="00406991">
              <w:rPr>
                <w:rFonts w:ascii="Calibri" w:eastAsia="Times New Roman" w:hAnsi="Calibri" w:cs="Calibri"/>
                <w:b/>
                <w:bCs/>
                <w:color w:val="FFFFFF"/>
                <w:sz w:val="18"/>
                <w:szCs w:val="18"/>
              </w:rPr>
              <w:t>2030</w:t>
            </w:r>
          </w:p>
        </w:tc>
        <w:tc>
          <w:tcPr>
            <w:tcW w:w="828" w:type="dxa"/>
            <w:shd w:val="clear" w:color="000000" w:fill="808080"/>
          </w:tcPr>
          <w:p w14:paraId="42248C8D"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lang w:val="en-US"/>
              </w:rPr>
            </w:pPr>
            <w:r w:rsidRPr="00406991">
              <w:rPr>
                <w:rFonts w:ascii="Calibri" w:eastAsia="Times New Roman" w:hAnsi="Calibri" w:cs="Calibri"/>
                <w:b/>
                <w:bCs/>
                <w:color w:val="FFFFFF"/>
                <w:sz w:val="18"/>
                <w:szCs w:val="18"/>
                <w:lang w:val="en-US"/>
              </w:rPr>
              <w:t>2035</w:t>
            </w:r>
          </w:p>
        </w:tc>
        <w:tc>
          <w:tcPr>
            <w:tcW w:w="828" w:type="dxa"/>
            <w:shd w:val="clear" w:color="000000" w:fill="808080"/>
          </w:tcPr>
          <w:p w14:paraId="0F30CD06"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lang w:val="en-US"/>
              </w:rPr>
            </w:pPr>
            <w:r w:rsidRPr="00406991">
              <w:rPr>
                <w:rFonts w:ascii="Calibri" w:eastAsia="Times New Roman" w:hAnsi="Calibri" w:cs="Calibri"/>
                <w:b/>
                <w:bCs/>
                <w:color w:val="FFFFFF"/>
                <w:sz w:val="18"/>
                <w:szCs w:val="18"/>
                <w:lang w:val="en-US"/>
              </w:rPr>
              <w:t>2040</w:t>
            </w:r>
          </w:p>
        </w:tc>
        <w:tc>
          <w:tcPr>
            <w:tcW w:w="828" w:type="dxa"/>
            <w:shd w:val="clear" w:color="000000" w:fill="808080"/>
          </w:tcPr>
          <w:p w14:paraId="5E3623D0"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lang w:val="en-US"/>
              </w:rPr>
            </w:pPr>
            <w:r w:rsidRPr="00406991">
              <w:rPr>
                <w:rFonts w:ascii="Calibri" w:eastAsia="Times New Roman" w:hAnsi="Calibri" w:cs="Calibri"/>
                <w:b/>
                <w:bCs/>
                <w:color w:val="FFFFFF"/>
                <w:sz w:val="18"/>
                <w:szCs w:val="18"/>
                <w:lang w:val="en-US"/>
              </w:rPr>
              <w:t>2045</w:t>
            </w:r>
          </w:p>
        </w:tc>
        <w:tc>
          <w:tcPr>
            <w:tcW w:w="828" w:type="dxa"/>
            <w:shd w:val="clear" w:color="000000" w:fill="808080"/>
          </w:tcPr>
          <w:p w14:paraId="5E08CB16" w14:textId="77777777" w:rsidR="003564F0" w:rsidRPr="00406991" w:rsidRDefault="003564F0" w:rsidP="00B0145F">
            <w:pPr>
              <w:spacing w:before="0" w:after="0" w:line="276" w:lineRule="auto"/>
              <w:jc w:val="center"/>
              <w:rPr>
                <w:rFonts w:ascii="Calibri" w:eastAsia="Times New Roman" w:hAnsi="Calibri" w:cs="Calibri"/>
                <w:b/>
                <w:bCs/>
                <w:color w:val="FFFFFF"/>
                <w:sz w:val="18"/>
                <w:szCs w:val="18"/>
                <w:lang w:val="en-US"/>
              </w:rPr>
            </w:pPr>
            <w:r w:rsidRPr="00406991">
              <w:rPr>
                <w:rFonts w:ascii="Calibri" w:eastAsia="Times New Roman" w:hAnsi="Calibri" w:cs="Calibri"/>
                <w:b/>
                <w:bCs/>
                <w:color w:val="FFFFFF"/>
                <w:sz w:val="18"/>
                <w:szCs w:val="18"/>
                <w:lang w:val="en-US"/>
              </w:rPr>
              <w:t>2050</w:t>
            </w:r>
          </w:p>
        </w:tc>
      </w:tr>
      <w:tr w:rsidR="003564F0" w:rsidRPr="00406991" w14:paraId="3DD2CB7D" w14:textId="77777777" w:rsidTr="00B0145F">
        <w:trPr>
          <w:trHeight w:val="296"/>
        </w:trPr>
        <w:tc>
          <w:tcPr>
            <w:tcW w:w="3255" w:type="dxa"/>
            <w:shd w:val="clear" w:color="000000" w:fill="D9D9D9"/>
            <w:noWrap/>
            <w:vAlign w:val="bottom"/>
            <w:hideMark/>
          </w:tcPr>
          <w:p w14:paraId="1F8A9751" w14:textId="77777777" w:rsidR="003564F0" w:rsidRPr="00406991" w:rsidRDefault="003564F0" w:rsidP="00B0145F">
            <w:pPr>
              <w:spacing w:before="0" w:after="0" w:line="276" w:lineRule="auto"/>
              <w:jc w:val="left"/>
              <w:rPr>
                <w:rFonts w:ascii="Calibri" w:eastAsia="Times New Roman" w:hAnsi="Calibri" w:cs="Calibri"/>
                <w:b/>
                <w:bCs/>
                <w:sz w:val="18"/>
                <w:szCs w:val="18"/>
              </w:rPr>
            </w:pPr>
            <w:r w:rsidRPr="00406991">
              <w:rPr>
                <w:rFonts w:ascii="Calibri" w:eastAsia="Times New Roman" w:hAnsi="Calibri" w:cs="Calibri"/>
                <w:b/>
                <w:bCs/>
                <w:sz w:val="18"/>
                <w:szCs w:val="18"/>
              </w:rPr>
              <w:t>Τελική Κατανάλωση Ενέργειας (</w:t>
            </w:r>
            <w:r w:rsidRPr="00406991">
              <w:rPr>
                <w:rFonts w:ascii="Calibri" w:eastAsia="Times New Roman" w:hAnsi="Calibri" w:cs="Calibri"/>
                <w:b/>
                <w:bCs/>
                <w:sz w:val="18"/>
                <w:szCs w:val="18"/>
                <w:lang w:val="en-US"/>
              </w:rPr>
              <w:t>ktoe)</w:t>
            </w:r>
          </w:p>
        </w:tc>
        <w:tc>
          <w:tcPr>
            <w:tcW w:w="828" w:type="dxa"/>
            <w:shd w:val="clear" w:color="000000" w:fill="D9D9D9"/>
            <w:noWrap/>
            <w:vAlign w:val="center"/>
            <w:hideMark/>
          </w:tcPr>
          <w:p w14:paraId="22DBC95B"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2078</w:t>
            </w:r>
          </w:p>
        </w:tc>
        <w:tc>
          <w:tcPr>
            <w:tcW w:w="828" w:type="dxa"/>
            <w:shd w:val="clear" w:color="000000" w:fill="D9D9D9"/>
            <w:noWrap/>
            <w:vAlign w:val="center"/>
            <w:hideMark/>
          </w:tcPr>
          <w:p w14:paraId="64C8741C"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2242</w:t>
            </w:r>
          </w:p>
        </w:tc>
        <w:tc>
          <w:tcPr>
            <w:tcW w:w="828" w:type="dxa"/>
            <w:shd w:val="clear" w:color="000000" w:fill="D9D9D9"/>
            <w:noWrap/>
            <w:vAlign w:val="center"/>
            <w:hideMark/>
          </w:tcPr>
          <w:p w14:paraId="791B3E05"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 xml:space="preserve"> 2331</w:t>
            </w:r>
          </w:p>
        </w:tc>
        <w:tc>
          <w:tcPr>
            <w:tcW w:w="828" w:type="dxa"/>
            <w:shd w:val="clear" w:color="000000" w:fill="D9D9D9"/>
            <w:vAlign w:val="center"/>
          </w:tcPr>
          <w:p w14:paraId="25273C94"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2436</w:t>
            </w:r>
          </w:p>
        </w:tc>
        <w:tc>
          <w:tcPr>
            <w:tcW w:w="828" w:type="dxa"/>
            <w:shd w:val="clear" w:color="000000" w:fill="D9D9D9"/>
            <w:vAlign w:val="center"/>
          </w:tcPr>
          <w:p w14:paraId="6D4BCFDB"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2512</w:t>
            </w:r>
          </w:p>
        </w:tc>
        <w:tc>
          <w:tcPr>
            <w:tcW w:w="828" w:type="dxa"/>
            <w:shd w:val="clear" w:color="000000" w:fill="D9D9D9"/>
            <w:vAlign w:val="center"/>
          </w:tcPr>
          <w:p w14:paraId="1071F973"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2607</w:t>
            </w:r>
          </w:p>
        </w:tc>
        <w:tc>
          <w:tcPr>
            <w:tcW w:w="828" w:type="dxa"/>
            <w:shd w:val="clear" w:color="000000" w:fill="D9D9D9"/>
            <w:vAlign w:val="center"/>
          </w:tcPr>
          <w:p w14:paraId="7F7B7209" w14:textId="77777777" w:rsidR="003564F0" w:rsidRPr="00406991" w:rsidRDefault="003564F0" w:rsidP="00B0145F">
            <w:pPr>
              <w:spacing w:before="0" w:after="0" w:line="276" w:lineRule="auto"/>
              <w:jc w:val="center"/>
              <w:rPr>
                <w:rFonts w:ascii="Calibri" w:eastAsia="Times New Roman" w:hAnsi="Calibri" w:cs="Calibri"/>
                <w:b/>
                <w:bCs/>
                <w:color w:val="000000" w:themeColor="text1"/>
                <w:sz w:val="18"/>
                <w:szCs w:val="18"/>
              </w:rPr>
            </w:pPr>
            <w:r w:rsidRPr="00406991">
              <w:rPr>
                <w:rFonts w:ascii="Calibri" w:hAnsi="Calibri" w:cs="Calibri"/>
                <w:b/>
                <w:sz w:val="18"/>
                <w:szCs w:val="18"/>
              </w:rPr>
              <w:t xml:space="preserve"> 2700</w:t>
            </w:r>
          </w:p>
        </w:tc>
      </w:tr>
      <w:tr w:rsidR="003564F0" w:rsidRPr="00406991" w14:paraId="21A5C118" w14:textId="77777777" w:rsidTr="00B0145F">
        <w:trPr>
          <w:trHeight w:val="296"/>
        </w:trPr>
        <w:tc>
          <w:tcPr>
            <w:tcW w:w="3255" w:type="dxa"/>
            <w:noWrap/>
            <w:vAlign w:val="bottom"/>
            <w:hideMark/>
          </w:tcPr>
          <w:p w14:paraId="5AD55CF1" w14:textId="77777777" w:rsidR="003564F0" w:rsidRPr="00406991" w:rsidRDefault="003564F0" w:rsidP="00B0145F">
            <w:pPr>
              <w:spacing w:before="0" w:after="0" w:line="276" w:lineRule="auto"/>
              <w:jc w:val="left"/>
              <w:rPr>
                <w:rFonts w:ascii="Calibri" w:eastAsia="Times New Roman" w:hAnsi="Calibri" w:cs="Calibri"/>
                <w:sz w:val="18"/>
                <w:szCs w:val="18"/>
              </w:rPr>
            </w:pPr>
            <w:r w:rsidRPr="00406991">
              <w:rPr>
                <w:rFonts w:ascii="Calibri" w:eastAsia="Times New Roman" w:hAnsi="Calibri" w:cs="Calibri"/>
                <w:sz w:val="18"/>
                <w:szCs w:val="18"/>
              </w:rPr>
              <w:t>Κατανάλωση ανά καύσιμο</w:t>
            </w:r>
          </w:p>
        </w:tc>
        <w:tc>
          <w:tcPr>
            <w:tcW w:w="828" w:type="dxa"/>
            <w:noWrap/>
            <w:vAlign w:val="bottom"/>
            <w:hideMark/>
          </w:tcPr>
          <w:p w14:paraId="465B5DE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c>
          <w:tcPr>
            <w:tcW w:w="828" w:type="dxa"/>
            <w:noWrap/>
            <w:vAlign w:val="bottom"/>
            <w:hideMark/>
          </w:tcPr>
          <w:p w14:paraId="3A2EEE71"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c>
          <w:tcPr>
            <w:tcW w:w="828" w:type="dxa"/>
            <w:noWrap/>
            <w:vAlign w:val="bottom"/>
            <w:hideMark/>
          </w:tcPr>
          <w:p w14:paraId="357E385F"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c>
          <w:tcPr>
            <w:tcW w:w="828" w:type="dxa"/>
          </w:tcPr>
          <w:p w14:paraId="46456DC0"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c>
          <w:tcPr>
            <w:tcW w:w="828" w:type="dxa"/>
          </w:tcPr>
          <w:p w14:paraId="70904566"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c>
          <w:tcPr>
            <w:tcW w:w="828" w:type="dxa"/>
          </w:tcPr>
          <w:p w14:paraId="69C35469"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c>
          <w:tcPr>
            <w:tcW w:w="828" w:type="dxa"/>
          </w:tcPr>
          <w:p w14:paraId="058A31D1"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p>
        </w:tc>
      </w:tr>
      <w:tr w:rsidR="003564F0" w:rsidRPr="00406991" w14:paraId="6416F18D" w14:textId="77777777" w:rsidTr="00B0145F">
        <w:trPr>
          <w:trHeight w:val="296"/>
        </w:trPr>
        <w:tc>
          <w:tcPr>
            <w:tcW w:w="3255" w:type="dxa"/>
            <w:noWrap/>
            <w:vAlign w:val="bottom"/>
            <w:hideMark/>
          </w:tcPr>
          <w:p w14:paraId="6EED88F6"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Πετρελαϊκά</w:t>
            </w:r>
          </w:p>
        </w:tc>
        <w:tc>
          <w:tcPr>
            <w:tcW w:w="828" w:type="dxa"/>
            <w:noWrap/>
            <w:vAlign w:val="center"/>
            <w:hideMark/>
          </w:tcPr>
          <w:p w14:paraId="29AC3E01"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121</w:t>
            </w:r>
          </w:p>
        </w:tc>
        <w:tc>
          <w:tcPr>
            <w:tcW w:w="828" w:type="dxa"/>
            <w:noWrap/>
            <w:vAlign w:val="center"/>
            <w:hideMark/>
          </w:tcPr>
          <w:p w14:paraId="4FD370E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113</w:t>
            </w:r>
          </w:p>
        </w:tc>
        <w:tc>
          <w:tcPr>
            <w:tcW w:w="828" w:type="dxa"/>
            <w:noWrap/>
            <w:vAlign w:val="center"/>
            <w:hideMark/>
          </w:tcPr>
          <w:p w14:paraId="7D9FEF4A"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62</w:t>
            </w:r>
          </w:p>
        </w:tc>
        <w:tc>
          <w:tcPr>
            <w:tcW w:w="828" w:type="dxa"/>
            <w:vAlign w:val="center"/>
          </w:tcPr>
          <w:p w14:paraId="7BABD6C0"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40</w:t>
            </w:r>
          </w:p>
        </w:tc>
        <w:tc>
          <w:tcPr>
            <w:tcW w:w="828" w:type="dxa"/>
            <w:vAlign w:val="center"/>
          </w:tcPr>
          <w:p w14:paraId="0A5A811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20</w:t>
            </w:r>
          </w:p>
        </w:tc>
        <w:tc>
          <w:tcPr>
            <w:tcW w:w="828" w:type="dxa"/>
            <w:vAlign w:val="center"/>
          </w:tcPr>
          <w:p w14:paraId="4D17BE4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c>
          <w:tcPr>
            <w:tcW w:w="828" w:type="dxa"/>
            <w:vAlign w:val="center"/>
          </w:tcPr>
          <w:p w14:paraId="22EC737B"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r>
      <w:tr w:rsidR="003564F0" w:rsidRPr="00406991" w14:paraId="5C6AFAF1" w14:textId="77777777" w:rsidTr="00B0145F">
        <w:trPr>
          <w:trHeight w:val="296"/>
        </w:trPr>
        <w:tc>
          <w:tcPr>
            <w:tcW w:w="3255" w:type="dxa"/>
            <w:noWrap/>
            <w:vAlign w:val="bottom"/>
            <w:hideMark/>
          </w:tcPr>
          <w:p w14:paraId="5F3D8D15"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Φ. Αέριο</w:t>
            </w:r>
          </w:p>
        </w:tc>
        <w:tc>
          <w:tcPr>
            <w:tcW w:w="828" w:type="dxa"/>
            <w:noWrap/>
            <w:vAlign w:val="center"/>
            <w:hideMark/>
          </w:tcPr>
          <w:p w14:paraId="575A36D2"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109</w:t>
            </w:r>
          </w:p>
        </w:tc>
        <w:tc>
          <w:tcPr>
            <w:tcW w:w="828" w:type="dxa"/>
            <w:noWrap/>
            <w:vAlign w:val="center"/>
            <w:hideMark/>
          </w:tcPr>
          <w:p w14:paraId="3AF5E81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146</w:t>
            </w:r>
          </w:p>
        </w:tc>
        <w:tc>
          <w:tcPr>
            <w:tcW w:w="828" w:type="dxa"/>
            <w:noWrap/>
            <w:vAlign w:val="center"/>
            <w:hideMark/>
          </w:tcPr>
          <w:p w14:paraId="06D66180"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117</w:t>
            </w:r>
          </w:p>
        </w:tc>
        <w:tc>
          <w:tcPr>
            <w:tcW w:w="828" w:type="dxa"/>
            <w:vAlign w:val="center"/>
          </w:tcPr>
          <w:p w14:paraId="6967317B"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 xml:space="preserve"> 61</w:t>
            </w:r>
          </w:p>
        </w:tc>
        <w:tc>
          <w:tcPr>
            <w:tcW w:w="828" w:type="dxa"/>
            <w:vAlign w:val="center"/>
          </w:tcPr>
          <w:p w14:paraId="36E22E8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12</w:t>
            </w:r>
          </w:p>
        </w:tc>
        <w:tc>
          <w:tcPr>
            <w:tcW w:w="828" w:type="dxa"/>
            <w:vAlign w:val="center"/>
          </w:tcPr>
          <w:p w14:paraId="1E209C29"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10</w:t>
            </w:r>
          </w:p>
        </w:tc>
        <w:tc>
          <w:tcPr>
            <w:tcW w:w="828" w:type="dxa"/>
            <w:vAlign w:val="center"/>
          </w:tcPr>
          <w:p w14:paraId="64138890"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16</w:t>
            </w:r>
          </w:p>
        </w:tc>
      </w:tr>
      <w:tr w:rsidR="003564F0" w:rsidRPr="00406991" w14:paraId="03EE3B26" w14:textId="77777777" w:rsidTr="00B0145F">
        <w:trPr>
          <w:trHeight w:val="296"/>
        </w:trPr>
        <w:tc>
          <w:tcPr>
            <w:tcW w:w="3255" w:type="dxa"/>
            <w:noWrap/>
            <w:vAlign w:val="bottom"/>
          </w:tcPr>
          <w:p w14:paraId="0F29C858"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Βιοενέργεια</w:t>
            </w:r>
          </w:p>
        </w:tc>
        <w:tc>
          <w:tcPr>
            <w:tcW w:w="828" w:type="dxa"/>
            <w:noWrap/>
            <w:vAlign w:val="center"/>
          </w:tcPr>
          <w:p w14:paraId="50F794CF"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8</w:t>
            </w:r>
          </w:p>
        </w:tc>
        <w:tc>
          <w:tcPr>
            <w:tcW w:w="828" w:type="dxa"/>
            <w:noWrap/>
            <w:vAlign w:val="center"/>
          </w:tcPr>
          <w:p w14:paraId="4514B5E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8</w:t>
            </w:r>
          </w:p>
        </w:tc>
        <w:tc>
          <w:tcPr>
            <w:tcW w:w="828" w:type="dxa"/>
            <w:noWrap/>
            <w:vAlign w:val="center"/>
          </w:tcPr>
          <w:p w14:paraId="4693E7B7"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27</w:t>
            </w:r>
          </w:p>
        </w:tc>
        <w:tc>
          <w:tcPr>
            <w:tcW w:w="828" w:type="dxa"/>
            <w:vAlign w:val="center"/>
          </w:tcPr>
          <w:p w14:paraId="332D2E2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35</w:t>
            </w:r>
          </w:p>
        </w:tc>
        <w:tc>
          <w:tcPr>
            <w:tcW w:w="828" w:type="dxa"/>
            <w:vAlign w:val="center"/>
          </w:tcPr>
          <w:p w14:paraId="67512DE4"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33</w:t>
            </w:r>
          </w:p>
        </w:tc>
        <w:tc>
          <w:tcPr>
            <w:tcW w:w="828" w:type="dxa"/>
            <w:vAlign w:val="center"/>
          </w:tcPr>
          <w:p w14:paraId="305A70DA"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 xml:space="preserve"> 30</w:t>
            </w:r>
          </w:p>
        </w:tc>
        <w:tc>
          <w:tcPr>
            <w:tcW w:w="828" w:type="dxa"/>
            <w:vAlign w:val="center"/>
          </w:tcPr>
          <w:p w14:paraId="18A819B0"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22</w:t>
            </w:r>
          </w:p>
        </w:tc>
      </w:tr>
      <w:tr w:rsidR="003564F0" w:rsidRPr="00406991" w14:paraId="32BB86A8" w14:textId="77777777" w:rsidTr="00B0145F">
        <w:trPr>
          <w:trHeight w:val="296"/>
        </w:trPr>
        <w:tc>
          <w:tcPr>
            <w:tcW w:w="3255" w:type="dxa"/>
            <w:noWrap/>
          </w:tcPr>
          <w:p w14:paraId="655FDBD9"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hAnsi="Calibri" w:cs="Calibri"/>
                <w:sz w:val="18"/>
                <w:szCs w:val="18"/>
              </w:rPr>
              <w:t>Βιοντήζελ (ανάμιξη με πετρέλαιο)</w:t>
            </w:r>
          </w:p>
        </w:tc>
        <w:tc>
          <w:tcPr>
            <w:tcW w:w="828" w:type="dxa"/>
            <w:noWrap/>
            <w:vAlign w:val="center"/>
          </w:tcPr>
          <w:p w14:paraId="2981F2C5"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c>
          <w:tcPr>
            <w:tcW w:w="828" w:type="dxa"/>
            <w:noWrap/>
            <w:vAlign w:val="center"/>
          </w:tcPr>
          <w:p w14:paraId="794B285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6</w:t>
            </w:r>
          </w:p>
        </w:tc>
        <w:tc>
          <w:tcPr>
            <w:tcW w:w="828" w:type="dxa"/>
            <w:noWrap/>
            <w:vAlign w:val="center"/>
          </w:tcPr>
          <w:p w14:paraId="5358457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26</w:t>
            </w:r>
          </w:p>
        </w:tc>
        <w:tc>
          <w:tcPr>
            <w:tcW w:w="828" w:type="dxa"/>
            <w:vAlign w:val="center"/>
          </w:tcPr>
          <w:p w14:paraId="7C6E8DD2"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17</w:t>
            </w:r>
          </w:p>
        </w:tc>
        <w:tc>
          <w:tcPr>
            <w:tcW w:w="828" w:type="dxa"/>
            <w:vAlign w:val="center"/>
          </w:tcPr>
          <w:p w14:paraId="3843A115"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9</w:t>
            </w:r>
          </w:p>
        </w:tc>
        <w:tc>
          <w:tcPr>
            <w:tcW w:w="828" w:type="dxa"/>
            <w:vAlign w:val="center"/>
          </w:tcPr>
          <w:p w14:paraId="15877CC5"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c>
          <w:tcPr>
            <w:tcW w:w="828" w:type="dxa"/>
            <w:vAlign w:val="center"/>
          </w:tcPr>
          <w:p w14:paraId="09CA58C0"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r>
      <w:tr w:rsidR="003564F0" w:rsidRPr="00406991" w14:paraId="080F3535" w14:textId="77777777" w:rsidTr="00B0145F">
        <w:trPr>
          <w:trHeight w:val="296"/>
        </w:trPr>
        <w:tc>
          <w:tcPr>
            <w:tcW w:w="3255" w:type="dxa"/>
            <w:noWrap/>
          </w:tcPr>
          <w:p w14:paraId="5F29AAC1"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hAnsi="Calibri" w:cs="Calibri"/>
                <w:sz w:val="18"/>
                <w:szCs w:val="18"/>
              </w:rPr>
              <w:t>Βιομεθάνιο (δίκτυα διανομής ΦΑ)</w:t>
            </w:r>
          </w:p>
        </w:tc>
        <w:tc>
          <w:tcPr>
            <w:tcW w:w="828" w:type="dxa"/>
            <w:noWrap/>
            <w:vAlign w:val="center"/>
            <w:hideMark/>
          </w:tcPr>
          <w:p w14:paraId="5C889224"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c>
          <w:tcPr>
            <w:tcW w:w="828" w:type="dxa"/>
            <w:noWrap/>
            <w:vAlign w:val="center"/>
            <w:hideMark/>
          </w:tcPr>
          <w:p w14:paraId="7E5B5BB8"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c>
          <w:tcPr>
            <w:tcW w:w="828" w:type="dxa"/>
            <w:noWrap/>
            <w:vAlign w:val="center"/>
            <w:hideMark/>
          </w:tcPr>
          <w:p w14:paraId="11DAB096"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 xml:space="preserve"> 15</w:t>
            </w:r>
          </w:p>
        </w:tc>
        <w:tc>
          <w:tcPr>
            <w:tcW w:w="828" w:type="dxa"/>
            <w:vAlign w:val="center"/>
          </w:tcPr>
          <w:p w14:paraId="0DB51F05"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24</w:t>
            </w:r>
          </w:p>
        </w:tc>
        <w:tc>
          <w:tcPr>
            <w:tcW w:w="828" w:type="dxa"/>
            <w:vAlign w:val="center"/>
          </w:tcPr>
          <w:p w14:paraId="7873C2F4"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17</w:t>
            </w:r>
          </w:p>
        </w:tc>
        <w:tc>
          <w:tcPr>
            <w:tcW w:w="828" w:type="dxa"/>
            <w:vAlign w:val="center"/>
          </w:tcPr>
          <w:p w14:paraId="0C0AF711"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 xml:space="preserve"> 19</w:t>
            </w:r>
          </w:p>
        </w:tc>
        <w:tc>
          <w:tcPr>
            <w:tcW w:w="828" w:type="dxa"/>
            <w:vAlign w:val="center"/>
          </w:tcPr>
          <w:p w14:paraId="1BB4F45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 xml:space="preserve"> 37</w:t>
            </w:r>
          </w:p>
        </w:tc>
      </w:tr>
      <w:tr w:rsidR="003564F0" w:rsidRPr="00406991" w14:paraId="5E65BA18" w14:textId="77777777" w:rsidTr="00B0145F">
        <w:trPr>
          <w:trHeight w:val="296"/>
        </w:trPr>
        <w:tc>
          <w:tcPr>
            <w:tcW w:w="3255" w:type="dxa"/>
            <w:noWrap/>
            <w:vAlign w:val="bottom"/>
          </w:tcPr>
          <w:p w14:paraId="4A78E62E"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Θερμότητα περιβάλλοντος (αντλίες θερμότητας)</w:t>
            </w:r>
          </w:p>
        </w:tc>
        <w:tc>
          <w:tcPr>
            <w:tcW w:w="828" w:type="dxa"/>
            <w:noWrap/>
            <w:vAlign w:val="center"/>
          </w:tcPr>
          <w:p w14:paraId="1B2347D5"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348</w:t>
            </w:r>
          </w:p>
        </w:tc>
        <w:tc>
          <w:tcPr>
            <w:tcW w:w="828" w:type="dxa"/>
            <w:noWrap/>
            <w:vAlign w:val="center"/>
          </w:tcPr>
          <w:p w14:paraId="3387770B"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364</w:t>
            </w:r>
          </w:p>
        </w:tc>
        <w:tc>
          <w:tcPr>
            <w:tcW w:w="828" w:type="dxa"/>
            <w:noWrap/>
            <w:vAlign w:val="center"/>
          </w:tcPr>
          <w:p w14:paraId="6EEEB177"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499</w:t>
            </w:r>
          </w:p>
        </w:tc>
        <w:tc>
          <w:tcPr>
            <w:tcW w:w="828" w:type="dxa"/>
            <w:vAlign w:val="center"/>
          </w:tcPr>
          <w:p w14:paraId="561B2594"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597</w:t>
            </w:r>
          </w:p>
        </w:tc>
        <w:tc>
          <w:tcPr>
            <w:tcW w:w="828" w:type="dxa"/>
            <w:vAlign w:val="center"/>
          </w:tcPr>
          <w:p w14:paraId="6A7D88A3"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664</w:t>
            </w:r>
          </w:p>
        </w:tc>
        <w:tc>
          <w:tcPr>
            <w:tcW w:w="828" w:type="dxa"/>
            <w:vAlign w:val="center"/>
          </w:tcPr>
          <w:p w14:paraId="6CEFC84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733</w:t>
            </w:r>
          </w:p>
        </w:tc>
        <w:tc>
          <w:tcPr>
            <w:tcW w:w="828" w:type="dxa"/>
            <w:vAlign w:val="center"/>
          </w:tcPr>
          <w:p w14:paraId="45E4322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794</w:t>
            </w:r>
          </w:p>
        </w:tc>
      </w:tr>
      <w:tr w:rsidR="003564F0" w:rsidRPr="00406991" w14:paraId="378522ED" w14:textId="77777777" w:rsidTr="00B0145F">
        <w:trPr>
          <w:trHeight w:val="296"/>
        </w:trPr>
        <w:tc>
          <w:tcPr>
            <w:tcW w:w="3255" w:type="dxa"/>
            <w:noWrap/>
            <w:vAlign w:val="bottom"/>
            <w:hideMark/>
          </w:tcPr>
          <w:p w14:paraId="7FA10B13"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 xml:space="preserve">Τηλεθέρμανση </w:t>
            </w:r>
          </w:p>
        </w:tc>
        <w:tc>
          <w:tcPr>
            <w:tcW w:w="828" w:type="dxa"/>
            <w:noWrap/>
            <w:vAlign w:val="center"/>
            <w:hideMark/>
          </w:tcPr>
          <w:p w14:paraId="6032C85E"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c>
          <w:tcPr>
            <w:tcW w:w="828" w:type="dxa"/>
            <w:noWrap/>
            <w:vAlign w:val="center"/>
            <w:hideMark/>
          </w:tcPr>
          <w:p w14:paraId="173DB0B7"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w:t>
            </w:r>
          </w:p>
        </w:tc>
        <w:tc>
          <w:tcPr>
            <w:tcW w:w="828" w:type="dxa"/>
            <w:noWrap/>
            <w:vAlign w:val="center"/>
            <w:hideMark/>
          </w:tcPr>
          <w:p w14:paraId="34B12BE8"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w:t>
            </w:r>
          </w:p>
        </w:tc>
        <w:tc>
          <w:tcPr>
            <w:tcW w:w="828" w:type="dxa"/>
            <w:vAlign w:val="center"/>
          </w:tcPr>
          <w:p w14:paraId="0BEE2B71"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4</w:t>
            </w:r>
          </w:p>
        </w:tc>
        <w:tc>
          <w:tcPr>
            <w:tcW w:w="828" w:type="dxa"/>
            <w:vAlign w:val="center"/>
          </w:tcPr>
          <w:p w14:paraId="4B053E74"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5</w:t>
            </w:r>
          </w:p>
        </w:tc>
        <w:tc>
          <w:tcPr>
            <w:tcW w:w="828" w:type="dxa"/>
            <w:vAlign w:val="center"/>
          </w:tcPr>
          <w:p w14:paraId="2339CF05"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3</w:t>
            </w:r>
          </w:p>
        </w:tc>
        <w:tc>
          <w:tcPr>
            <w:tcW w:w="828" w:type="dxa"/>
            <w:vAlign w:val="center"/>
          </w:tcPr>
          <w:p w14:paraId="7BC7B559"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0</w:t>
            </w:r>
          </w:p>
        </w:tc>
      </w:tr>
      <w:tr w:rsidR="003564F0" w:rsidRPr="00406991" w14:paraId="45B081A5" w14:textId="77777777" w:rsidTr="00B0145F">
        <w:trPr>
          <w:trHeight w:val="296"/>
        </w:trPr>
        <w:tc>
          <w:tcPr>
            <w:tcW w:w="3255" w:type="dxa"/>
            <w:noWrap/>
            <w:vAlign w:val="bottom"/>
          </w:tcPr>
          <w:p w14:paraId="0999A0DD"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Ηλεκτρισμός (αντλίες θερμότητας, ηλεκτρ. αντιστάσεις)</w:t>
            </w:r>
          </w:p>
        </w:tc>
        <w:tc>
          <w:tcPr>
            <w:tcW w:w="828" w:type="dxa"/>
            <w:noWrap/>
            <w:vAlign w:val="center"/>
            <w:hideMark/>
          </w:tcPr>
          <w:p w14:paraId="65BCEBB1"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1480</w:t>
            </w:r>
          </w:p>
        </w:tc>
        <w:tc>
          <w:tcPr>
            <w:tcW w:w="828" w:type="dxa"/>
            <w:noWrap/>
            <w:vAlign w:val="center"/>
            <w:hideMark/>
          </w:tcPr>
          <w:p w14:paraId="1BAAC1F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1563</w:t>
            </w:r>
          </w:p>
        </w:tc>
        <w:tc>
          <w:tcPr>
            <w:tcW w:w="828" w:type="dxa"/>
            <w:noWrap/>
            <w:vAlign w:val="center"/>
            <w:hideMark/>
          </w:tcPr>
          <w:p w14:paraId="00E0D4D7"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1539</w:t>
            </w:r>
          </w:p>
        </w:tc>
        <w:tc>
          <w:tcPr>
            <w:tcW w:w="828" w:type="dxa"/>
            <w:vAlign w:val="center"/>
          </w:tcPr>
          <w:p w14:paraId="4C51EBFC"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1598</w:t>
            </w:r>
          </w:p>
        </w:tc>
        <w:tc>
          <w:tcPr>
            <w:tcW w:w="828" w:type="dxa"/>
            <w:vAlign w:val="center"/>
          </w:tcPr>
          <w:p w14:paraId="7DD6FF02"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1680</w:t>
            </w:r>
          </w:p>
        </w:tc>
        <w:tc>
          <w:tcPr>
            <w:tcW w:w="828" w:type="dxa"/>
            <w:vAlign w:val="center"/>
          </w:tcPr>
          <w:p w14:paraId="3C01DA93"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1723</w:t>
            </w:r>
          </w:p>
        </w:tc>
        <w:tc>
          <w:tcPr>
            <w:tcW w:w="828" w:type="dxa"/>
            <w:vAlign w:val="center"/>
          </w:tcPr>
          <w:p w14:paraId="2E2B1424"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1728</w:t>
            </w:r>
          </w:p>
        </w:tc>
      </w:tr>
      <w:tr w:rsidR="003564F0" w:rsidRPr="00406991" w14:paraId="481693EE" w14:textId="77777777" w:rsidTr="00B0145F">
        <w:trPr>
          <w:trHeight w:val="296"/>
        </w:trPr>
        <w:tc>
          <w:tcPr>
            <w:tcW w:w="3255" w:type="dxa"/>
            <w:noWrap/>
            <w:vAlign w:val="bottom"/>
            <w:hideMark/>
          </w:tcPr>
          <w:p w14:paraId="1F6A653E" w14:textId="77777777" w:rsidR="003564F0" w:rsidRPr="00406991" w:rsidRDefault="003564F0" w:rsidP="00B0145F">
            <w:pPr>
              <w:spacing w:before="0" w:after="0" w:line="276" w:lineRule="auto"/>
              <w:ind w:firstLineChars="200" w:firstLine="360"/>
              <w:jc w:val="left"/>
              <w:rPr>
                <w:rFonts w:ascii="Calibri" w:eastAsia="Times New Roman" w:hAnsi="Calibri" w:cs="Calibri"/>
                <w:sz w:val="18"/>
                <w:szCs w:val="18"/>
              </w:rPr>
            </w:pPr>
            <w:r w:rsidRPr="00406991">
              <w:rPr>
                <w:rFonts w:ascii="Calibri" w:eastAsia="Times New Roman" w:hAnsi="Calibri" w:cs="Calibri"/>
                <w:sz w:val="18"/>
                <w:szCs w:val="18"/>
              </w:rPr>
              <w:t>Ηλιακή ενέργεια (ηλιοθερμικά)</w:t>
            </w:r>
          </w:p>
        </w:tc>
        <w:tc>
          <w:tcPr>
            <w:tcW w:w="828" w:type="dxa"/>
            <w:noWrap/>
            <w:vAlign w:val="center"/>
            <w:hideMark/>
          </w:tcPr>
          <w:p w14:paraId="4FBACE3E"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12</w:t>
            </w:r>
          </w:p>
        </w:tc>
        <w:tc>
          <w:tcPr>
            <w:tcW w:w="828" w:type="dxa"/>
            <w:noWrap/>
            <w:vAlign w:val="center"/>
            <w:hideMark/>
          </w:tcPr>
          <w:p w14:paraId="4C870EBE"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29</w:t>
            </w:r>
          </w:p>
        </w:tc>
        <w:tc>
          <w:tcPr>
            <w:tcW w:w="828" w:type="dxa"/>
            <w:noWrap/>
            <w:vAlign w:val="center"/>
            <w:hideMark/>
          </w:tcPr>
          <w:p w14:paraId="744D7047"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44</w:t>
            </w:r>
          </w:p>
        </w:tc>
        <w:tc>
          <w:tcPr>
            <w:tcW w:w="828" w:type="dxa"/>
            <w:vAlign w:val="center"/>
          </w:tcPr>
          <w:p w14:paraId="59D94B27"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58</w:t>
            </w:r>
          </w:p>
        </w:tc>
        <w:tc>
          <w:tcPr>
            <w:tcW w:w="828" w:type="dxa"/>
            <w:vAlign w:val="center"/>
          </w:tcPr>
          <w:p w14:paraId="0024FEA6"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73</w:t>
            </w:r>
          </w:p>
        </w:tc>
        <w:tc>
          <w:tcPr>
            <w:tcW w:w="828" w:type="dxa"/>
            <w:vAlign w:val="center"/>
          </w:tcPr>
          <w:p w14:paraId="2649D3DD"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88</w:t>
            </w:r>
          </w:p>
        </w:tc>
        <w:tc>
          <w:tcPr>
            <w:tcW w:w="828" w:type="dxa"/>
            <w:vAlign w:val="center"/>
          </w:tcPr>
          <w:p w14:paraId="7951898B" w14:textId="77777777" w:rsidR="003564F0" w:rsidRPr="00406991" w:rsidRDefault="003564F0" w:rsidP="00B0145F">
            <w:pPr>
              <w:spacing w:before="0" w:after="0" w:line="276" w:lineRule="auto"/>
              <w:jc w:val="center"/>
              <w:rPr>
                <w:rFonts w:ascii="Calibri" w:eastAsia="Times New Roman" w:hAnsi="Calibri" w:cs="Calibri"/>
                <w:bCs/>
                <w:color w:val="000000" w:themeColor="text1"/>
                <w:sz w:val="18"/>
                <w:szCs w:val="18"/>
              </w:rPr>
            </w:pPr>
            <w:r w:rsidRPr="00406991">
              <w:rPr>
                <w:rFonts w:ascii="Calibri" w:hAnsi="Calibri" w:cs="Calibri"/>
                <w:sz w:val="18"/>
                <w:szCs w:val="18"/>
              </w:rPr>
              <w:t>102</w:t>
            </w:r>
          </w:p>
        </w:tc>
      </w:tr>
      <w:tr w:rsidR="003564F0" w:rsidRPr="00406991" w14:paraId="73444444" w14:textId="77777777" w:rsidTr="00B0145F">
        <w:trPr>
          <w:trHeight w:val="296"/>
        </w:trPr>
        <w:tc>
          <w:tcPr>
            <w:tcW w:w="3255" w:type="dxa"/>
            <w:shd w:val="clear" w:color="auto" w:fill="D9D9D9" w:themeFill="background1" w:themeFillShade="D9"/>
            <w:noWrap/>
            <w:vAlign w:val="center"/>
          </w:tcPr>
          <w:p w14:paraId="2535E3CF" w14:textId="77777777" w:rsidR="003564F0" w:rsidRPr="00406991" w:rsidRDefault="003564F0" w:rsidP="00406991">
            <w:pPr>
              <w:spacing w:before="0" w:after="0" w:line="276" w:lineRule="auto"/>
              <w:jc w:val="left"/>
              <w:rPr>
                <w:rFonts w:ascii="Calibri" w:eastAsia="Times New Roman" w:hAnsi="Calibri" w:cs="Calibri"/>
                <w:sz w:val="18"/>
                <w:szCs w:val="18"/>
              </w:rPr>
            </w:pPr>
            <w:r w:rsidRPr="00406991">
              <w:rPr>
                <w:rFonts w:ascii="Calibri" w:eastAsia="Times New Roman" w:hAnsi="Calibri" w:cs="Calibri"/>
                <w:b/>
                <w:bCs/>
                <w:sz w:val="18"/>
                <w:szCs w:val="18"/>
              </w:rPr>
              <w:t xml:space="preserve">Εκπομπές </w:t>
            </w:r>
            <w:r w:rsidRPr="00406991">
              <w:rPr>
                <w:rFonts w:ascii="Calibri" w:eastAsia="Times New Roman" w:hAnsi="Calibri" w:cs="Calibri"/>
                <w:b/>
                <w:bCs/>
                <w:sz w:val="18"/>
                <w:szCs w:val="18"/>
                <w:lang w:val="en-US"/>
              </w:rPr>
              <w:t>CO</w:t>
            </w:r>
            <w:r w:rsidRPr="00406991">
              <w:rPr>
                <w:rFonts w:ascii="Calibri" w:hAnsi="Calibri" w:cs="Calibri"/>
                <w:b/>
                <w:sz w:val="18"/>
                <w:szCs w:val="18"/>
                <w:vertAlign w:val="subscript"/>
              </w:rPr>
              <w:t>2</w:t>
            </w:r>
            <w:r w:rsidRPr="00406991">
              <w:rPr>
                <w:rFonts w:ascii="Calibri" w:eastAsia="Times New Roman" w:hAnsi="Calibri" w:cs="Calibri"/>
                <w:b/>
                <w:bCs/>
                <w:sz w:val="18"/>
                <w:szCs w:val="18"/>
                <w:vertAlign w:val="subscript"/>
              </w:rPr>
              <w:t xml:space="preserve"> </w:t>
            </w:r>
            <w:r w:rsidRPr="00406991">
              <w:rPr>
                <w:rFonts w:ascii="Calibri" w:eastAsia="Times New Roman" w:hAnsi="Calibri" w:cs="Calibri"/>
                <w:b/>
                <w:bCs/>
                <w:sz w:val="18"/>
                <w:szCs w:val="18"/>
              </w:rPr>
              <w:t>από τον τριτογενή τομέα (MtCO</w:t>
            </w:r>
            <w:r w:rsidRPr="00406991">
              <w:rPr>
                <w:rFonts w:ascii="Calibri" w:hAnsi="Calibri" w:cs="Calibri"/>
                <w:b/>
                <w:sz w:val="18"/>
                <w:szCs w:val="18"/>
                <w:vertAlign w:val="subscript"/>
              </w:rPr>
              <w:t>2</w:t>
            </w:r>
            <w:r w:rsidRPr="00406991">
              <w:rPr>
                <w:rFonts w:ascii="Calibri" w:eastAsia="Times New Roman" w:hAnsi="Calibri" w:cs="Calibri"/>
                <w:b/>
                <w:bCs/>
                <w:sz w:val="18"/>
                <w:szCs w:val="18"/>
              </w:rPr>
              <w:t>)</w:t>
            </w:r>
          </w:p>
        </w:tc>
        <w:tc>
          <w:tcPr>
            <w:tcW w:w="828" w:type="dxa"/>
            <w:shd w:val="clear" w:color="auto" w:fill="D9D9D9" w:themeFill="background1" w:themeFillShade="D9"/>
            <w:noWrap/>
            <w:vAlign w:val="center"/>
          </w:tcPr>
          <w:p w14:paraId="1F714794" w14:textId="77777777" w:rsidR="003564F0" w:rsidRPr="00406991" w:rsidRDefault="003564F0" w:rsidP="00B0145F">
            <w:pPr>
              <w:spacing w:before="0" w:after="0" w:line="276" w:lineRule="auto"/>
              <w:jc w:val="center"/>
              <w:rPr>
                <w:rFonts w:ascii="Calibri" w:hAnsi="Calibri" w:cs="Calibri"/>
                <w:b/>
                <w:bCs/>
                <w:sz w:val="18"/>
                <w:szCs w:val="18"/>
              </w:rPr>
            </w:pPr>
            <w:r w:rsidRPr="00406991">
              <w:rPr>
                <w:rFonts w:ascii="Calibri" w:hAnsi="Calibri" w:cs="Calibri"/>
                <w:b/>
                <w:bCs/>
                <w:sz w:val="18"/>
                <w:szCs w:val="18"/>
              </w:rPr>
              <w:t>0,9</w:t>
            </w:r>
          </w:p>
        </w:tc>
        <w:tc>
          <w:tcPr>
            <w:tcW w:w="828" w:type="dxa"/>
            <w:shd w:val="clear" w:color="auto" w:fill="D9D9D9" w:themeFill="background1" w:themeFillShade="D9"/>
            <w:noWrap/>
            <w:vAlign w:val="center"/>
          </w:tcPr>
          <w:p w14:paraId="57D3C843" w14:textId="77777777" w:rsidR="003564F0" w:rsidRPr="00406991" w:rsidRDefault="003564F0" w:rsidP="00B0145F">
            <w:pPr>
              <w:spacing w:before="0" w:after="0" w:line="276" w:lineRule="auto"/>
              <w:jc w:val="center"/>
              <w:rPr>
                <w:rFonts w:ascii="Calibri" w:hAnsi="Calibri" w:cs="Calibri"/>
                <w:b/>
                <w:bCs/>
                <w:sz w:val="18"/>
                <w:szCs w:val="18"/>
              </w:rPr>
            </w:pPr>
            <w:r w:rsidRPr="00406991">
              <w:rPr>
                <w:rFonts w:ascii="Calibri" w:hAnsi="Calibri" w:cs="Calibri"/>
                <w:b/>
                <w:bCs/>
                <w:sz w:val="18"/>
                <w:szCs w:val="18"/>
              </w:rPr>
              <w:t>0,7</w:t>
            </w:r>
          </w:p>
        </w:tc>
        <w:tc>
          <w:tcPr>
            <w:tcW w:w="828" w:type="dxa"/>
            <w:shd w:val="clear" w:color="auto" w:fill="D9D9D9" w:themeFill="background1" w:themeFillShade="D9"/>
            <w:noWrap/>
            <w:vAlign w:val="center"/>
          </w:tcPr>
          <w:p w14:paraId="72B6A7D3" w14:textId="77777777" w:rsidR="003564F0" w:rsidRPr="00406991" w:rsidRDefault="003564F0" w:rsidP="00B0145F">
            <w:pPr>
              <w:spacing w:before="0" w:after="0" w:line="276" w:lineRule="auto"/>
              <w:jc w:val="center"/>
              <w:rPr>
                <w:rFonts w:ascii="Calibri" w:hAnsi="Calibri" w:cs="Calibri"/>
                <w:b/>
                <w:bCs/>
                <w:sz w:val="18"/>
                <w:szCs w:val="18"/>
                <w:lang w:val="en-GB"/>
              </w:rPr>
            </w:pPr>
            <w:r w:rsidRPr="00406991">
              <w:rPr>
                <w:rFonts w:ascii="Calibri" w:hAnsi="Calibri" w:cs="Calibri"/>
                <w:b/>
                <w:bCs/>
                <w:sz w:val="18"/>
                <w:szCs w:val="18"/>
              </w:rPr>
              <w:t>0,</w:t>
            </w:r>
            <w:r w:rsidRPr="00406991">
              <w:rPr>
                <w:rFonts w:ascii="Calibri" w:hAnsi="Calibri" w:cs="Calibri"/>
                <w:b/>
                <w:bCs/>
                <w:sz w:val="18"/>
                <w:szCs w:val="18"/>
                <w:lang w:val="en-GB"/>
              </w:rPr>
              <w:t>5</w:t>
            </w:r>
          </w:p>
        </w:tc>
        <w:tc>
          <w:tcPr>
            <w:tcW w:w="828" w:type="dxa"/>
            <w:shd w:val="clear" w:color="auto" w:fill="D9D9D9" w:themeFill="background1" w:themeFillShade="D9"/>
            <w:vAlign w:val="center"/>
          </w:tcPr>
          <w:p w14:paraId="645142A9" w14:textId="77777777" w:rsidR="003564F0" w:rsidRPr="00406991" w:rsidRDefault="003564F0" w:rsidP="00B0145F">
            <w:pPr>
              <w:spacing w:before="0" w:after="0" w:line="276" w:lineRule="auto"/>
              <w:jc w:val="center"/>
              <w:rPr>
                <w:rFonts w:ascii="Calibri" w:hAnsi="Calibri" w:cs="Calibri"/>
                <w:b/>
                <w:bCs/>
                <w:sz w:val="18"/>
                <w:szCs w:val="18"/>
              </w:rPr>
            </w:pPr>
            <w:r w:rsidRPr="00406991">
              <w:rPr>
                <w:rFonts w:ascii="Calibri" w:hAnsi="Calibri" w:cs="Calibri"/>
                <w:b/>
                <w:bCs/>
                <w:sz w:val="18"/>
                <w:szCs w:val="18"/>
              </w:rPr>
              <w:t>0,3</w:t>
            </w:r>
          </w:p>
        </w:tc>
        <w:tc>
          <w:tcPr>
            <w:tcW w:w="828" w:type="dxa"/>
            <w:shd w:val="clear" w:color="auto" w:fill="D9D9D9" w:themeFill="background1" w:themeFillShade="D9"/>
            <w:vAlign w:val="center"/>
          </w:tcPr>
          <w:p w14:paraId="1C7734B9" w14:textId="77777777" w:rsidR="003564F0" w:rsidRPr="00406991" w:rsidRDefault="003564F0" w:rsidP="00B0145F">
            <w:pPr>
              <w:spacing w:before="0" w:after="0" w:line="276" w:lineRule="auto"/>
              <w:jc w:val="center"/>
              <w:rPr>
                <w:rFonts w:ascii="Calibri" w:hAnsi="Calibri" w:cs="Calibri"/>
                <w:b/>
                <w:bCs/>
                <w:sz w:val="18"/>
                <w:szCs w:val="18"/>
              </w:rPr>
            </w:pPr>
            <w:r w:rsidRPr="00406991">
              <w:rPr>
                <w:rFonts w:ascii="Calibri" w:hAnsi="Calibri" w:cs="Calibri"/>
                <w:b/>
                <w:bCs/>
                <w:sz w:val="18"/>
                <w:szCs w:val="18"/>
              </w:rPr>
              <w:t>0,1</w:t>
            </w:r>
          </w:p>
        </w:tc>
        <w:tc>
          <w:tcPr>
            <w:tcW w:w="828" w:type="dxa"/>
            <w:shd w:val="clear" w:color="auto" w:fill="D9D9D9" w:themeFill="background1" w:themeFillShade="D9"/>
            <w:vAlign w:val="center"/>
          </w:tcPr>
          <w:p w14:paraId="242E6331" w14:textId="77777777" w:rsidR="003564F0" w:rsidRPr="00406991" w:rsidRDefault="003564F0" w:rsidP="00B0145F">
            <w:pPr>
              <w:spacing w:before="0" w:after="0" w:line="276" w:lineRule="auto"/>
              <w:jc w:val="center"/>
              <w:rPr>
                <w:rFonts w:ascii="Calibri" w:hAnsi="Calibri" w:cs="Calibri"/>
                <w:b/>
                <w:bCs/>
                <w:sz w:val="18"/>
                <w:szCs w:val="18"/>
              </w:rPr>
            </w:pPr>
            <w:r w:rsidRPr="00406991">
              <w:rPr>
                <w:rFonts w:ascii="Calibri" w:hAnsi="Calibri" w:cs="Calibri"/>
                <w:b/>
                <w:bCs/>
                <w:sz w:val="18"/>
                <w:szCs w:val="18"/>
              </w:rPr>
              <w:t>0,0</w:t>
            </w:r>
          </w:p>
        </w:tc>
        <w:tc>
          <w:tcPr>
            <w:tcW w:w="828" w:type="dxa"/>
            <w:shd w:val="clear" w:color="auto" w:fill="D9D9D9" w:themeFill="background1" w:themeFillShade="D9"/>
            <w:vAlign w:val="center"/>
          </w:tcPr>
          <w:p w14:paraId="22A01B4E" w14:textId="77777777" w:rsidR="003564F0" w:rsidRPr="00406991" w:rsidRDefault="003564F0" w:rsidP="00B0145F">
            <w:pPr>
              <w:spacing w:before="0" w:after="0" w:line="276" w:lineRule="auto"/>
              <w:jc w:val="center"/>
              <w:rPr>
                <w:rFonts w:ascii="Calibri" w:hAnsi="Calibri" w:cs="Calibri"/>
                <w:b/>
                <w:bCs/>
                <w:sz w:val="18"/>
                <w:szCs w:val="18"/>
              </w:rPr>
            </w:pPr>
            <w:r w:rsidRPr="00406991">
              <w:rPr>
                <w:rFonts w:ascii="Calibri" w:hAnsi="Calibri" w:cs="Calibri"/>
                <w:b/>
                <w:bCs/>
                <w:sz w:val="18"/>
                <w:szCs w:val="18"/>
              </w:rPr>
              <w:t>0,0</w:t>
            </w:r>
          </w:p>
        </w:tc>
      </w:tr>
    </w:tbl>
    <w:p w14:paraId="1CFBE91B" w14:textId="77777777" w:rsidR="003564F0" w:rsidRPr="00F22351" w:rsidRDefault="003564F0" w:rsidP="003564F0">
      <w:pPr>
        <w:spacing w:line="276" w:lineRule="auto"/>
        <w:jc w:val="center"/>
        <w:rPr>
          <w:rFonts w:ascii="Calibri" w:eastAsia="Calibri" w:hAnsi="Calibri" w:cs="Times New Roman"/>
        </w:rPr>
      </w:pPr>
      <w:r w:rsidRPr="00F22351">
        <w:rPr>
          <w:rFonts w:ascii="Calibri" w:eastAsia="Calibri" w:hAnsi="Calibri" w:cs="Times New Roman"/>
          <w:noProof/>
        </w:rPr>
        <w:drawing>
          <wp:inline distT="0" distB="0" distL="0" distR="0" wp14:anchorId="5DFD55CA" wp14:editId="4D0B6653">
            <wp:extent cx="4603841" cy="3009900"/>
            <wp:effectExtent l="0" t="0" r="6350" b="0"/>
            <wp:docPr id="11313591" name="Picture 11313591" descr="A graph with numbers and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3591" name="Picture 11313591" descr="A graph with numbers and text&#10;&#10;AI-generated content may be incorrect."/>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4614970" cy="3017176"/>
                    </a:xfrm>
                    <a:prstGeom prst="rect">
                      <a:avLst/>
                    </a:prstGeom>
                    <a:noFill/>
                  </pic:spPr>
                </pic:pic>
              </a:graphicData>
            </a:graphic>
          </wp:inline>
        </w:drawing>
      </w:r>
    </w:p>
    <w:p w14:paraId="072A62CA" w14:textId="1A1C43B6" w:rsidR="003564F0" w:rsidRDefault="005B42D9" w:rsidP="003564F0">
      <w:pPr>
        <w:keepNext/>
        <w:spacing w:line="276" w:lineRule="auto"/>
        <w:jc w:val="center"/>
      </w:pPr>
      <w:r w:rsidRPr="00F22351">
        <w:rPr>
          <w:rFonts w:ascii="Calibri" w:eastAsia="Calibri" w:hAnsi="Calibri" w:cs="Times New Roman"/>
          <w:noProof/>
        </w:rPr>
        <w:lastRenderedPageBreak/>
        <w:drawing>
          <wp:inline distT="0" distB="0" distL="0" distR="0" wp14:anchorId="495E6AE4" wp14:editId="67AC0367">
            <wp:extent cx="4616450" cy="3018144"/>
            <wp:effectExtent l="0" t="0" r="0" b="0"/>
            <wp:docPr id="11313592" name="Picture 11313592" descr="A graph with different colored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3592" name="Picture 11313592" descr="A graph with different colored bars&#10;&#10;AI-generated content may be incorrect."/>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4628267" cy="3025870"/>
                    </a:xfrm>
                    <a:prstGeom prst="rect">
                      <a:avLst/>
                    </a:prstGeom>
                    <a:noFill/>
                  </pic:spPr>
                </pic:pic>
              </a:graphicData>
            </a:graphic>
          </wp:inline>
        </w:drawing>
      </w:r>
    </w:p>
    <w:p w14:paraId="4A1A222D" w14:textId="6E95C9BF" w:rsidR="000F3ADF" w:rsidRDefault="002546E7" w:rsidP="00406991">
      <w:pPr>
        <w:spacing w:before="0" w:after="0" w:line="276" w:lineRule="auto"/>
        <w:jc w:val="center"/>
        <w:rPr>
          <w:rFonts w:ascii="Calibri" w:hAnsi="Calibri" w:cs="Calibri"/>
          <w:b/>
          <w:bCs/>
          <w:i/>
          <w:iCs/>
          <w:sz w:val="20"/>
        </w:rPr>
      </w:pPr>
      <w:bookmarkStart w:id="74" w:name="_Toc202800754"/>
      <w:bookmarkStart w:id="75" w:name="_Toc215486335"/>
      <w:bookmarkStart w:id="76" w:name="_Toc173883020"/>
      <w:bookmarkStart w:id="77" w:name="_Toc183531843"/>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8</w:t>
      </w:r>
      <w:r w:rsidRPr="00923F38">
        <w:rPr>
          <w:rFonts w:ascii="Calibri" w:hAnsi="Calibri" w:cs="Calibri"/>
          <w:b/>
          <w:bCs/>
          <w:i/>
          <w:iCs/>
          <w:sz w:val="20"/>
          <w:szCs w:val="18"/>
        </w:rPr>
        <w:fldChar w:fldCharType="end"/>
      </w:r>
      <w:r w:rsidRPr="00BD17C9">
        <w:rPr>
          <w:rFonts w:ascii="Calibri" w:hAnsi="Calibri" w:cs="Calibri"/>
          <w:b/>
          <w:bCs/>
          <w:i/>
          <w:iCs/>
          <w:sz w:val="20"/>
          <w:szCs w:val="18"/>
        </w:rPr>
        <w:t xml:space="preserve">. </w:t>
      </w:r>
      <w:r w:rsidR="003564F0" w:rsidRPr="00923F38">
        <w:rPr>
          <w:rFonts w:ascii="Calibri" w:hAnsi="Calibri" w:cs="Calibri"/>
          <w:b/>
          <w:bCs/>
          <w:i/>
          <w:iCs/>
          <w:sz w:val="20"/>
        </w:rPr>
        <w:t>Εξέλιξη τελικής κατανάλωσης ενέργειας στον τριτογενή τομέα έως το 2050</w:t>
      </w:r>
      <w:bookmarkEnd w:id="74"/>
      <w:bookmarkEnd w:id="75"/>
      <w:r w:rsidR="000F3ADF">
        <w:rPr>
          <w:rFonts w:ascii="Calibri" w:hAnsi="Calibri" w:cs="Calibri"/>
          <w:b/>
          <w:bCs/>
          <w:i/>
          <w:iCs/>
          <w:sz w:val="20"/>
        </w:rPr>
        <w:t xml:space="preserve"> </w:t>
      </w:r>
    </w:p>
    <w:p w14:paraId="001C98C8" w14:textId="4EF1B85E" w:rsidR="003564F0" w:rsidRDefault="000F3ADF" w:rsidP="00406991">
      <w:pPr>
        <w:spacing w:before="0" w:after="0" w:line="276" w:lineRule="auto"/>
        <w:jc w:val="center"/>
        <w:rPr>
          <w:rFonts w:ascii="Calibri" w:hAnsi="Calibri" w:cs="Calibri"/>
          <w:b/>
          <w:bCs/>
          <w:i/>
          <w:iCs/>
          <w:sz w:val="20"/>
        </w:rPr>
      </w:pPr>
      <w:r w:rsidRPr="00543E16">
        <w:rPr>
          <w:rFonts w:ascii="Calibri" w:hAnsi="Calibri" w:cs="Calibri"/>
          <w:b/>
          <w:bCs/>
          <w:i/>
          <w:iCs/>
          <w:sz w:val="20"/>
          <w:szCs w:val="20"/>
        </w:rPr>
        <w:t xml:space="preserve">(Πηγή: </w:t>
      </w:r>
      <w:r>
        <w:rPr>
          <w:rFonts w:ascii="Calibri" w:hAnsi="Calibri" w:cs="Calibri"/>
          <w:b/>
          <w:bCs/>
          <w:i/>
          <w:iCs/>
          <w:sz w:val="20"/>
          <w:szCs w:val="20"/>
        </w:rPr>
        <w:t>ΕΣΕΚ 2024</w:t>
      </w:r>
      <w:r w:rsidRPr="00543E16">
        <w:rPr>
          <w:rFonts w:ascii="Calibri" w:hAnsi="Calibri" w:cs="Calibri"/>
          <w:b/>
          <w:bCs/>
          <w:i/>
          <w:iCs/>
          <w:sz w:val="20"/>
          <w:szCs w:val="20"/>
        </w:rPr>
        <w:t>)</w:t>
      </w:r>
      <w:bookmarkEnd w:id="76"/>
      <w:bookmarkEnd w:id="77"/>
    </w:p>
    <w:p w14:paraId="2A844840" w14:textId="77777777" w:rsidR="00BD17C9" w:rsidRPr="00923F38" w:rsidRDefault="00BD17C9" w:rsidP="00406991">
      <w:pPr>
        <w:spacing w:before="0" w:after="0" w:line="276" w:lineRule="auto"/>
        <w:jc w:val="center"/>
        <w:rPr>
          <w:b/>
          <w:bCs/>
        </w:rPr>
      </w:pPr>
    </w:p>
    <w:p w14:paraId="1511F881" w14:textId="77777777" w:rsidR="005B42D9" w:rsidRPr="00720C2B" w:rsidRDefault="005B42D9" w:rsidP="005B42D9">
      <w:pPr>
        <w:pStyle w:val="1"/>
        <w:numPr>
          <w:ilvl w:val="1"/>
          <w:numId w:val="1"/>
        </w:numPr>
        <w:spacing w:before="0" w:after="120" w:line="360" w:lineRule="auto"/>
        <w:rPr>
          <w:rFonts w:ascii="Calibri" w:hAnsi="Calibri" w:cs="Calibri"/>
          <w:b/>
          <w:bCs/>
          <w:sz w:val="24"/>
          <w:szCs w:val="24"/>
        </w:rPr>
      </w:pPr>
      <w:bookmarkStart w:id="78" w:name="_Toc202187586"/>
      <w:bookmarkStart w:id="79" w:name="_Toc202187697"/>
      <w:bookmarkStart w:id="80" w:name="_Toc202800717"/>
      <w:bookmarkStart w:id="81" w:name="_Toc215486298"/>
      <w:bookmarkEnd w:id="78"/>
      <w:bookmarkEnd w:id="79"/>
      <w:r w:rsidRPr="00720C2B">
        <w:rPr>
          <w:rFonts w:ascii="Calibri" w:hAnsi="Calibri" w:cs="Calibri"/>
          <w:b/>
          <w:bCs/>
          <w:sz w:val="24"/>
          <w:szCs w:val="24"/>
        </w:rPr>
        <w:t>Ρυθμός ανακαίνισης</w:t>
      </w:r>
      <w:bookmarkEnd w:id="80"/>
      <w:bookmarkEnd w:id="81"/>
    </w:p>
    <w:p w14:paraId="6D773551" w14:textId="1B083C1E" w:rsidR="005B42D9" w:rsidRPr="00720C2B" w:rsidRDefault="005B42D9" w:rsidP="00406991">
      <w:pPr>
        <w:spacing w:before="60" w:after="60" w:line="276" w:lineRule="auto"/>
        <w:rPr>
          <w:rFonts w:ascii="Calibri" w:eastAsia="Calibri" w:hAnsi="Calibri" w:cs="Calibri"/>
        </w:rPr>
      </w:pPr>
      <w:r w:rsidRPr="00720C2B">
        <w:rPr>
          <w:rFonts w:ascii="Calibri" w:eastAsia="Calibri" w:hAnsi="Calibri" w:cs="Calibri"/>
        </w:rPr>
        <w:t xml:space="preserve">Κομβικό ρόλο στην εξέλιξη της τελικής κατανάλωσης ενέργειας στον οικιακό τομέα θα διαδραματίσει η αύξηση του ρυθμού ανακαίνισης του </w:t>
      </w:r>
      <w:r w:rsidR="005F622D">
        <w:rPr>
          <w:rFonts w:ascii="Calibri" w:eastAsia="Calibri" w:hAnsi="Calibri" w:cs="Calibri"/>
        </w:rPr>
        <w:t>κτι</w:t>
      </w:r>
      <w:r w:rsidRPr="00720C2B">
        <w:rPr>
          <w:rFonts w:ascii="Calibri" w:eastAsia="Calibri" w:hAnsi="Calibri" w:cs="Calibri"/>
        </w:rPr>
        <w:t>ριακού αποθέματος</w:t>
      </w:r>
      <w:r w:rsidR="00406991">
        <w:rPr>
          <w:rFonts w:ascii="Calibri" w:eastAsia="Calibri" w:hAnsi="Calibri" w:cs="Calibri"/>
        </w:rPr>
        <w:t>.</w:t>
      </w:r>
      <w:r w:rsidRPr="00720C2B">
        <w:rPr>
          <w:rFonts w:ascii="Calibri" w:eastAsia="Calibri" w:hAnsi="Calibri" w:cs="Calibri"/>
        </w:rPr>
        <w:t xml:space="preserve"> Πιο συγκεκριμένα, ο ετήσιος ρυθμός ανακαίνισης </w:t>
      </w:r>
      <w:r w:rsidR="005F622D">
        <w:rPr>
          <w:rFonts w:ascii="Calibri" w:eastAsia="Calibri" w:hAnsi="Calibri" w:cs="Calibri"/>
        </w:rPr>
        <w:t>κτι</w:t>
      </w:r>
      <w:r w:rsidRPr="00720C2B">
        <w:rPr>
          <w:rFonts w:ascii="Calibri" w:eastAsia="Calibri" w:hAnsi="Calibri" w:cs="Calibri"/>
        </w:rPr>
        <w:t>ρίων κατοικίας την περίοδο 2025-2030 θα ανέλθει σε 68 χιλιάδες ανακαινίσεις. Αντίστοιχα, την περίοδο 2031-2040 ο ετήσιος ρυθμός ανακαίνισης θα μειωθεί σε 64 χιλιάδες ανακαινίσεις, ενώ σημαντική αύξηση αναμένεται τη χρονική περίοδο 2041-2050 στις 83 χιλιάδες για την απανθρακοποίηση του οικιακού τομέα.</w:t>
      </w:r>
    </w:p>
    <w:p w14:paraId="11455712" w14:textId="77777777" w:rsidR="005B42D9" w:rsidRDefault="005B42D9" w:rsidP="00406991">
      <w:pPr>
        <w:spacing w:line="276" w:lineRule="auto"/>
        <w:jc w:val="center"/>
        <w:rPr>
          <w:rFonts w:ascii="Calibri" w:hAnsi="Calibri" w:cs="Calibri"/>
          <w:i/>
          <w:iCs/>
          <w:sz w:val="20"/>
          <w:szCs w:val="20"/>
        </w:rPr>
      </w:pPr>
      <w:r w:rsidRPr="00F22351">
        <w:rPr>
          <w:rFonts w:ascii="Calibri" w:eastAsia="Calibri" w:hAnsi="Calibri" w:cs="Times New Roman"/>
          <w:noProof/>
        </w:rPr>
        <w:drawing>
          <wp:inline distT="0" distB="0" distL="0" distR="0" wp14:anchorId="06EB76B2" wp14:editId="1262C9B2">
            <wp:extent cx="4297680" cy="2809029"/>
            <wp:effectExtent l="0" t="0" r="7620" b="0"/>
            <wp:docPr id="23" name="Picture 23" descr="A graph with blue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A graph with blue bars&#10;&#10;AI-generated content may be incorrect."/>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4297680" cy="2809029"/>
                    </a:xfrm>
                    <a:prstGeom prst="rect">
                      <a:avLst/>
                    </a:prstGeom>
                    <a:noFill/>
                  </pic:spPr>
                </pic:pic>
              </a:graphicData>
            </a:graphic>
          </wp:inline>
        </w:drawing>
      </w:r>
    </w:p>
    <w:p w14:paraId="05C62D50" w14:textId="45A76E19" w:rsidR="000F3ADF" w:rsidRDefault="002546E7" w:rsidP="000F3ADF">
      <w:pPr>
        <w:spacing w:before="0" w:after="0" w:line="240" w:lineRule="auto"/>
        <w:jc w:val="center"/>
        <w:rPr>
          <w:rFonts w:ascii="Calibri" w:hAnsi="Calibri" w:cs="Calibri"/>
          <w:b/>
          <w:bCs/>
          <w:i/>
          <w:iCs/>
          <w:sz w:val="20"/>
        </w:rPr>
      </w:pPr>
      <w:bookmarkStart w:id="82" w:name="_Toc202800755"/>
      <w:bookmarkStart w:id="83" w:name="_Toc215486336"/>
      <w:r w:rsidRPr="00923F38">
        <w:rPr>
          <w:rFonts w:ascii="Calibri" w:hAnsi="Calibri" w:cs="Calibri"/>
          <w:b/>
          <w:bCs/>
          <w:i/>
          <w:iCs/>
          <w:sz w:val="20"/>
          <w:szCs w:val="18"/>
        </w:rPr>
        <w:lastRenderedPageBreak/>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9</w:t>
      </w:r>
      <w:r w:rsidRPr="00923F38">
        <w:rPr>
          <w:rFonts w:ascii="Calibri" w:hAnsi="Calibri" w:cs="Calibri"/>
          <w:b/>
          <w:bCs/>
          <w:i/>
          <w:iCs/>
          <w:sz w:val="20"/>
          <w:szCs w:val="18"/>
        </w:rPr>
        <w:fldChar w:fldCharType="end"/>
      </w:r>
      <w:r w:rsidRPr="009602BF">
        <w:rPr>
          <w:rFonts w:ascii="Calibri" w:hAnsi="Calibri" w:cs="Calibri"/>
          <w:b/>
          <w:bCs/>
          <w:i/>
          <w:iCs/>
          <w:sz w:val="20"/>
          <w:szCs w:val="18"/>
        </w:rPr>
        <w:t xml:space="preserve">. </w:t>
      </w:r>
      <w:bookmarkStart w:id="84" w:name="_Toc173883018"/>
      <w:bookmarkStart w:id="85" w:name="_Toc183531841"/>
      <w:r w:rsidR="00406991" w:rsidRPr="00923F38">
        <w:rPr>
          <w:rFonts w:ascii="Calibri" w:hAnsi="Calibri" w:cs="Calibri"/>
          <w:b/>
          <w:bCs/>
          <w:i/>
          <w:iCs/>
          <w:sz w:val="20"/>
        </w:rPr>
        <w:t>Εξέλιξη συνολικών παρεμβάσεων ανά περίοδο στον οικιακό τομέα έως το 2050</w:t>
      </w:r>
      <w:bookmarkEnd w:id="82"/>
      <w:bookmarkEnd w:id="83"/>
      <w:r w:rsidR="000F3ADF">
        <w:rPr>
          <w:rFonts w:ascii="Calibri" w:hAnsi="Calibri" w:cs="Calibri"/>
          <w:b/>
          <w:bCs/>
          <w:i/>
          <w:iCs/>
          <w:sz w:val="20"/>
        </w:rPr>
        <w:t xml:space="preserve"> </w:t>
      </w:r>
    </w:p>
    <w:p w14:paraId="19B1F68D" w14:textId="42CE775E" w:rsidR="000F3ADF" w:rsidRPr="00923F38" w:rsidRDefault="000F3ADF" w:rsidP="000F3ADF">
      <w:pPr>
        <w:spacing w:before="0" w:after="0" w:line="240" w:lineRule="auto"/>
        <w:jc w:val="center"/>
        <w:rPr>
          <w:rFonts w:ascii="Calibri" w:hAnsi="Calibri" w:cs="Calibri"/>
          <w:b/>
          <w:bCs/>
          <w:i/>
          <w:iCs/>
          <w:sz w:val="20"/>
          <w:szCs w:val="20"/>
        </w:rPr>
      </w:pPr>
      <w:r w:rsidRPr="00543E16">
        <w:rPr>
          <w:rFonts w:ascii="Calibri" w:hAnsi="Calibri" w:cs="Calibri"/>
          <w:b/>
          <w:bCs/>
          <w:i/>
          <w:iCs/>
          <w:sz w:val="20"/>
          <w:szCs w:val="20"/>
        </w:rPr>
        <w:t xml:space="preserve">(Πηγή: </w:t>
      </w:r>
      <w:r>
        <w:rPr>
          <w:rFonts w:ascii="Calibri" w:hAnsi="Calibri" w:cs="Calibri"/>
          <w:b/>
          <w:bCs/>
          <w:i/>
          <w:iCs/>
          <w:sz w:val="20"/>
          <w:szCs w:val="20"/>
        </w:rPr>
        <w:t>ΕΣΕΚ 2024</w:t>
      </w:r>
      <w:r w:rsidRPr="00543E16">
        <w:rPr>
          <w:rFonts w:ascii="Calibri" w:hAnsi="Calibri" w:cs="Calibri"/>
          <w:b/>
          <w:bCs/>
          <w:i/>
          <w:iCs/>
          <w:sz w:val="20"/>
          <w:szCs w:val="20"/>
        </w:rPr>
        <w:t>)</w:t>
      </w:r>
    </w:p>
    <w:bookmarkEnd w:id="84"/>
    <w:bookmarkEnd w:id="85"/>
    <w:p w14:paraId="71015964" w14:textId="244A20EF" w:rsidR="00406991" w:rsidRPr="00923F38" w:rsidRDefault="00406991" w:rsidP="00406991">
      <w:pPr>
        <w:spacing w:before="0" w:after="0" w:line="276" w:lineRule="auto"/>
        <w:jc w:val="center"/>
        <w:rPr>
          <w:rFonts w:ascii="Calibri" w:hAnsi="Calibri" w:cs="Calibri"/>
          <w:b/>
          <w:bCs/>
          <w:i/>
          <w:iCs/>
          <w:sz w:val="20"/>
        </w:rPr>
      </w:pPr>
    </w:p>
    <w:p w14:paraId="0C8ACE91" w14:textId="77777777" w:rsidR="004C4C28" w:rsidRDefault="004C4C28" w:rsidP="004C4C28">
      <w:pPr>
        <w:spacing w:before="0" w:after="0" w:line="276" w:lineRule="auto"/>
        <w:rPr>
          <w:rFonts w:ascii="Calibri" w:hAnsi="Calibri" w:cs="Calibri"/>
          <w:i/>
          <w:iCs/>
          <w:sz w:val="20"/>
        </w:rPr>
      </w:pPr>
    </w:p>
    <w:p w14:paraId="0CC78DB7" w14:textId="4DCA05CB" w:rsidR="004C4C28" w:rsidRPr="00923F38" w:rsidRDefault="004C4C28" w:rsidP="004C4C28">
      <w:pPr>
        <w:spacing w:beforeLines="60" w:before="144" w:after="60" w:line="276" w:lineRule="auto"/>
        <w:rPr>
          <w:rFonts w:ascii="Calibri" w:hAnsi="Calibri" w:cs="Calibri"/>
        </w:rPr>
      </w:pPr>
      <w:r w:rsidRPr="00923F38">
        <w:rPr>
          <w:rFonts w:ascii="Calibri" w:hAnsi="Calibri" w:cs="Calibri"/>
        </w:rPr>
        <w:t>Η μέση δαπάνη για μια ανακαίνιση στην Ελλάδα ανέρχεται σε 10.075 ευρώ, σύμφωνα με την </w:t>
      </w:r>
      <w:hyperlink r:id="rId30" w:history="1">
        <w:r w:rsidRPr="00923F38">
          <w:rPr>
            <w:rFonts w:ascii="Calibri" w:hAnsi="Calibri" w:cs="Calibri"/>
          </w:rPr>
          <w:t>έρευνα της Focus Bari</w:t>
        </w:r>
      </w:hyperlink>
      <w:r w:rsidRPr="00923F38">
        <w:rPr>
          <w:rFonts w:ascii="Calibri" w:hAnsi="Calibri" w:cs="Calibri"/>
        </w:rPr>
        <w:t>.</w:t>
      </w:r>
      <w:r w:rsidRPr="00923F38">
        <w:rPr>
          <w:rStyle w:val="af3"/>
          <w:rFonts w:ascii="Calibri" w:hAnsi="Calibri" w:cs="Calibri"/>
        </w:rPr>
        <w:footnoteReference w:id="15"/>
      </w:r>
      <w:r w:rsidRPr="00923F38">
        <w:rPr>
          <w:rFonts w:ascii="Calibri" w:hAnsi="Calibri" w:cs="Calibri"/>
        </w:rPr>
        <w:t xml:space="preserve"> Ένας στους τρεις (31%) επενδύει μεταξύ 10.000 και 20.000 ευρώ, ενώ άλλο ένα 29% ξοδεύει από 5.001 έως 10.000 ευρώ. Μόλις το 4% προχωράει σε ανακαινίσεις άνω των 50.000 ευρώ, στοιχείο που υποδηλώνει πως οι πολύ μεγάλες εργασίες παραμένουν σπάνιες. Αντίθετα, το 12% περιορίζεται σε μικρές επεμβάσεις κάτω των 2.000 ευρώ.</w:t>
      </w:r>
    </w:p>
    <w:p w14:paraId="5E945AFA" w14:textId="77777777" w:rsidR="004C4C28" w:rsidRPr="00923F38" w:rsidRDefault="004C4C28" w:rsidP="004C4C28">
      <w:pPr>
        <w:spacing w:beforeLines="60" w:before="144" w:after="60" w:line="276" w:lineRule="auto"/>
        <w:rPr>
          <w:rFonts w:ascii="Calibri" w:hAnsi="Calibri" w:cs="Calibri"/>
        </w:rPr>
      </w:pPr>
      <w:r w:rsidRPr="00923F38">
        <w:rPr>
          <w:rFonts w:ascii="Calibri" w:hAnsi="Calibri" w:cs="Calibri"/>
        </w:rPr>
        <w:t>Το εισόδημα αποτελεί τον πιο καθοριστικό παράγοντα για την έκταση της επένδυσης. Στα νοικοκυριά με εισόδημα έως 9.999 ευρώ κυριαρχούν οι μεσαίες και μικρές επενδύσεις:</w:t>
      </w:r>
    </w:p>
    <w:p w14:paraId="7C731D2E" w14:textId="77777777" w:rsidR="004C4C28" w:rsidRPr="00923F38" w:rsidRDefault="004C4C28" w:rsidP="00FF6F1B">
      <w:pPr>
        <w:pStyle w:val="a6"/>
        <w:numPr>
          <w:ilvl w:val="0"/>
          <w:numId w:val="31"/>
        </w:numPr>
        <w:spacing w:beforeLines="60" w:before="144" w:after="60" w:line="276" w:lineRule="auto"/>
        <w:rPr>
          <w:rFonts w:ascii="Calibri" w:hAnsi="Calibri" w:cs="Calibri"/>
        </w:rPr>
      </w:pPr>
      <w:r w:rsidRPr="00923F38">
        <w:rPr>
          <w:rFonts w:ascii="Calibri" w:hAnsi="Calibri" w:cs="Calibri"/>
        </w:rPr>
        <w:t>33% δαπανά 5.001-10.000 ευρώ και</w:t>
      </w:r>
    </w:p>
    <w:p w14:paraId="67337148" w14:textId="77777777" w:rsidR="004C4C28" w:rsidRPr="00923F38" w:rsidRDefault="004C4C28" w:rsidP="00FF6F1B">
      <w:pPr>
        <w:pStyle w:val="a6"/>
        <w:numPr>
          <w:ilvl w:val="0"/>
          <w:numId w:val="31"/>
        </w:numPr>
        <w:spacing w:beforeLines="60" w:before="144" w:after="60" w:line="276" w:lineRule="auto"/>
        <w:rPr>
          <w:rFonts w:ascii="Calibri" w:hAnsi="Calibri" w:cs="Calibri"/>
        </w:rPr>
      </w:pPr>
      <w:r w:rsidRPr="00923F38">
        <w:rPr>
          <w:rFonts w:ascii="Calibri" w:hAnsi="Calibri" w:cs="Calibri"/>
        </w:rPr>
        <w:t>26% λιγότερα από 5.000 ευρώ.</w:t>
      </w:r>
    </w:p>
    <w:p w14:paraId="3B8DD5DC" w14:textId="77777777" w:rsidR="004C4C28" w:rsidRPr="00923F38" w:rsidRDefault="004C4C28" w:rsidP="00FF6F1B">
      <w:pPr>
        <w:pStyle w:val="a6"/>
        <w:numPr>
          <w:ilvl w:val="0"/>
          <w:numId w:val="31"/>
        </w:numPr>
        <w:spacing w:beforeLines="60" w:before="144" w:after="60" w:line="276" w:lineRule="auto"/>
        <w:rPr>
          <w:rFonts w:ascii="Calibri" w:hAnsi="Calibri" w:cs="Calibri"/>
        </w:rPr>
      </w:pPr>
      <w:r w:rsidRPr="00923F38">
        <w:rPr>
          <w:rFonts w:ascii="Calibri" w:hAnsi="Calibri" w:cs="Calibri"/>
        </w:rPr>
        <w:t>Στον αντίποδα, μόλις 6% φτάνει ή ξεπερνά τις 20.000 ευρώ.</w:t>
      </w:r>
    </w:p>
    <w:p w14:paraId="4B5238AE" w14:textId="6A8A8878" w:rsidR="004C4C28" w:rsidRPr="00923F38" w:rsidRDefault="004C4C28" w:rsidP="004C4C28">
      <w:pPr>
        <w:spacing w:beforeLines="60" w:before="144" w:after="60" w:line="276" w:lineRule="auto"/>
        <w:rPr>
          <w:rFonts w:ascii="Calibri" w:hAnsi="Calibri" w:cs="Calibri"/>
        </w:rPr>
      </w:pPr>
      <w:r w:rsidRPr="00923F38">
        <w:rPr>
          <w:rFonts w:ascii="Calibri" w:hAnsi="Calibri" w:cs="Calibri"/>
        </w:rPr>
        <w:t xml:space="preserve">Σε υψηλότερες εισοδηματικές κατηγορίες, η εικόνα αλλάζει δραματικά. Στα νοικοκυριά με εισόδημα 20.000 - 29.999 ευρώ, πάνω από το 59% ξοδεύει περισσότερα από 10.000 ευρώ, ενώ το 42% όσων διαθέτουν εισόδημα άνω των 30.000 ευρώ επενδύει 20.000 έως 50.000 ευρώ, με το 12% να ξεπερνά και το όριο των 50.000 ευρώ. </w:t>
      </w:r>
    </w:p>
    <w:p w14:paraId="173CA661" w14:textId="5FA25A94" w:rsidR="004C4C28" w:rsidRDefault="004C4C28" w:rsidP="004C4C28">
      <w:pPr>
        <w:spacing w:beforeLines="60" w:before="144" w:after="60" w:line="276" w:lineRule="auto"/>
        <w:rPr>
          <w:rFonts w:ascii="Calibri" w:hAnsi="Calibri" w:cs="Calibri"/>
        </w:rPr>
      </w:pPr>
      <w:r w:rsidRPr="00923F38">
        <w:rPr>
          <w:rFonts w:ascii="Calibri" w:hAnsi="Calibri" w:cs="Calibri"/>
        </w:rPr>
        <w:t>Ωστόσο, για να αλλάξει η υφιστάμενη εικόνα, απαιτείται στοχευμένη πολιτική στήριξης, ενίσχυση της προσβασιμότητας σε χρηματοδότηση, αλλά και αλλαγή στη νοοτροπία των ιδιοκτητών, με έμφαση στη μακροπρόθεσμη αξία της συντήρησης και όχι μόνο στην κατοχή.</w:t>
      </w:r>
    </w:p>
    <w:p w14:paraId="0EF2932E" w14:textId="5BB22142" w:rsidR="00425A12" w:rsidRDefault="00425A12" w:rsidP="004C4C28">
      <w:pPr>
        <w:spacing w:beforeLines="60" w:before="144" w:after="60" w:line="276" w:lineRule="auto"/>
        <w:rPr>
          <w:rFonts w:ascii="Calibri" w:hAnsi="Calibri" w:cs="Calibri"/>
        </w:rPr>
      </w:pPr>
      <w:r>
        <w:rPr>
          <w:rFonts w:ascii="Calibri" w:hAnsi="Calibri" w:cs="Calibri"/>
        </w:rPr>
        <w:t xml:space="preserve">Επίσης, σύμφωνα με έρευνα της </w:t>
      </w:r>
      <w:r w:rsidRPr="00425A12">
        <w:rPr>
          <w:rFonts w:ascii="Calibri" w:hAnsi="Calibri" w:cs="Calibri"/>
          <w:i/>
          <w:iCs/>
        </w:rPr>
        <w:t>Καπα</w:t>
      </w:r>
      <w:r w:rsidRPr="00425A12">
        <w:rPr>
          <w:rFonts w:ascii="Calibri" w:hAnsi="Calibri" w:cs="Calibri"/>
          <w:i/>
          <w:iCs/>
          <w:lang w:val="en-GB"/>
        </w:rPr>
        <w:t>Research</w:t>
      </w:r>
      <w:r>
        <w:rPr>
          <w:rFonts w:ascii="Calibri" w:hAnsi="Calibri" w:cs="Calibri"/>
        </w:rPr>
        <w:t>:</w:t>
      </w:r>
      <w:r w:rsidRPr="00425A12">
        <w:rPr>
          <w:rFonts w:ascii="Calibri" w:hAnsi="Calibri" w:cs="Calibri"/>
        </w:rPr>
        <w:t xml:space="preserve"> </w:t>
      </w:r>
      <w:r>
        <w:rPr>
          <w:rFonts w:ascii="Calibri" w:hAnsi="Calibri" w:cs="Calibri"/>
        </w:rPr>
        <w:t>«</w:t>
      </w:r>
      <w:r w:rsidRPr="00425A12">
        <w:rPr>
          <w:rFonts w:ascii="Calibri" w:hAnsi="Calibri" w:cs="Calibri"/>
          <w:i/>
          <w:iCs/>
        </w:rPr>
        <w:t>Προβλήματα, πρακτικές και αντιλήψεις σε σχέση με την κατανάλωση ενέργειας στην κατοικία (Μάιος 2022) σε 1.061 νοικοκυριά</w:t>
      </w:r>
      <w:r>
        <w:rPr>
          <w:rFonts w:ascii="Calibri" w:hAnsi="Calibri" w:cs="Calibri"/>
          <w:i/>
          <w:iCs/>
        </w:rPr>
        <w:t>»</w:t>
      </w:r>
      <w:r w:rsidRPr="00425A12">
        <w:rPr>
          <w:rFonts w:ascii="Calibri" w:hAnsi="Calibri" w:cs="Calibri"/>
        </w:rPr>
        <w:t>,</w:t>
      </w:r>
      <w:r>
        <w:rPr>
          <w:rStyle w:val="af3"/>
          <w:rFonts w:ascii="Calibri" w:hAnsi="Calibri" w:cs="Calibri"/>
        </w:rPr>
        <w:footnoteReference w:id="16"/>
      </w:r>
      <w:r>
        <w:rPr>
          <w:rFonts w:ascii="Calibri" w:hAnsi="Calibri" w:cs="Calibri"/>
        </w:rPr>
        <w:t xml:space="preserve"> προκύπτουν τα ακόλουθα συμπεράσματα:</w:t>
      </w:r>
    </w:p>
    <w:p w14:paraId="53849F5E" w14:textId="5539A874" w:rsidR="00425A12" w:rsidRDefault="00425A12" w:rsidP="00425A12">
      <w:pPr>
        <w:spacing w:beforeLines="60" w:before="144" w:after="60" w:line="276" w:lineRule="auto"/>
        <w:jc w:val="center"/>
        <w:rPr>
          <w:rFonts w:ascii="Calibri" w:hAnsi="Calibri" w:cs="Calibri"/>
        </w:rPr>
      </w:pPr>
      <w:r w:rsidRPr="00425A12">
        <w:rPr>
          <w:rFonts w:ascii="Calibri" w:hAnsi="Calibri" w:cs="Calibri"/>
          <w:noProof/>
        </w:rPr>
        <w:lastRenderedPageBreak/>
        <w:drawing>
          <wp:inline distT="0" distB="0" distL="0" distR="0" wp14:anchorId="20003EBD" wp14:editId="18A47685">
            <wp:extent cx="5943600" cy="2730500"/>
            <wp:effectExtent l="0" t="0" r="0" b="0"/>
            <wp:docPr id="841789744" name="Picture 1" descr="A graph with red and blue ba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1789744" name="Picture 1" descr="A graph with red and blue bars&#10;&#10;AI-generated content may be incorrect."/>
                    <pic:cNvPicPr/>
                  </pic:nvPicPr>
                  <pic:blipFill rotWithShape="1">
                    <a:blip r:embed="rId31"/>
                    <a:srcRect b="10154"/>
                    <a:stretch>
                      <a:fillRect/>
                    </a:stretch>
                  </pic:blipFill>
                  <pic:spPr bwMode="auto">
                    <a:xfrm>
                      <a:off x="0" y="0"/>
                      <a:ext cx="5943600" cy="2730500"/>
                    </a:xfrm>
                    <a:prstGeom prst="rect">
                      <a:avLst/>
                    </a:prstGeom>
                    <a:ln>
                      <a:noFill/>
                    </a:ln>
                    <a:extLst>
                      <a:ext uri="{53640926-AAD7-44D8-BBD7-CCE9431645EC}">
                        <a14:shadowObscured xmlns:a14="http://schemas.microsoft.com/office/drawing/2010/main"/>
                      </a:ext>
                    </a:extLst>
                  </pic:spPr>
                </pic:pic>
              </a:graphicData>
            </a:graphic>
          </wp:inline>
        </w:drawing>
      </w:r>
    </w:p>
    <w:p w14:paraId="3583BD48" w14:textId="4EAB4AF6" w:rsidR="00425A12" w:rsidRDefault="00425A12" w:rsidP="00425A12">
      <w:pPr>
        <w:spacing w:beforeLines="60" w:before="144" w:after="60" w:line="276" w:lineRule="auto"/>
        <w:jc w:val="center"/>
        <w:rPr>
          <w:rFonts w:ascii="Calibri" w:hAnsi="Calibri" w:cs="Calibri"/>
        </w:rPr>
      </w:pPr>
      <w:r w:rsidRPr="00425A12">
        <w:rPr>
          <w:rFonts w:ascii="Calibri" w:hAnsi="Calibri" w:cs="Calibri"/>
          <w:noProof/>
        </w:rPr>
        <w:drawing>
          <wp:inline distT="0" distB="0" distL="0" distR="0" wp14:anchorId="1C679889" wp14:editId="14B8230B">
            <wp:extent cx="5035550" cy="2824871"/>
            <wp:effectExtent l="0" t="0" r="0" b="0"/>
            <wp:docPr id="633169921" name="Picture 1" descr="A pie chart with a blue triangl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3169921" name="Picture 1" descr="A pie chart with a blue triangle&#10;&#10;AI-generated content may be incorrect."/>
                    <pic:cNvPicPr/>
                  </pic:nvPicPr>
                  <pic:blipFill rotWithShape="1">
                    <a:blip r:embed="rId32"/>
                    <a:srcRect r="24145"/>
                    <a:stretch>
                      <a:fillRect/>
                    </a:stretch>
                  </pic:blipFill>
                  <pic:spPr bwMode="auto">
                    <a:xfrm>
                      <a:off x="0" y="0"/>
                      <a:ext cx="5057896" cy="2837407"/>
                    </a:xfrm>
                    <a:prstGeom prst="rect">
                      <a:avLst/>
                    </a:prstGeom>
                    <a:ln>
                      <a:noFill/>
                    </a:ln>
                    <a:extLst>
                      <a:ext uri="{53640926-AAD7-44D8-BBD7-CCE9431645EC}">
                        <a14:shadowObscured xmlns:a14="http://schemas.microsoft.com/office/drawing/2010/main"/>
                      </a:ext>
                    </a:extLst>
                  </pic:spPr>
                </pic:pic>
              </a:graphicData>
            </a:graphic>
          </wp:inline>
        </w:drawing>
      </w:r>
    </w:p>
    <w:p w14:paraId="7C7ECCDE" w14:textId="77777777" w:rsidR="00425A12" w:rsidRDefault="00425A12" w:rsidP="004C4C28">
      <w:pPr>
        <w:spacing w:beforeLines="60" w:before="144" w:after="60" w:line="276" w:lineRule="auto"/>
        <w:rPr>
          <w:rFonts w:ascii="Calibri" w:hAnsi="Calibri" w:cs="Calibri"/>
        </w:rPr>
      </w:pPr>
    </w:p>
    <w:p w14:paraId="6AA88CA5" w14:textId="67418D7F" w:rsidR="00425A12" w:rsidRDefault="00425A12" w:rsidP="004C4C28">
      <w:pPr>
        <w:spacing w:beforeLines="60" w:before="144" w:after="60" w:line="276" w:lineRule="auto"/>
        <w:rPr>
          <w:rFonts w:ascii="Calibri" w:hAnsi="Calibri" w:cs="Calibri"/>
        </w:rPr>
      </w:pPr>
      <w:r w:rsidRPr="00425A12">
        <w:rPr>
          <w:rFonts w:ascii="Calibri" w:hAnsi="Calibri" w:cs="Calibri"/>
          <w:noProof/>
        </w:rPr>
        <w:lastRenderedPageBreak/>
        <w:drawing>
          <wp:inline distT="0" distB="0" distL="0" distR="0" wp14:anchorId="58DE3FD7" wp14:editId="6363C27B">
            <wp:extent cx="5943600" cy="3174365"/>
            <wp:effectExtent l="0" t="0" r="0" b="6985"/>
            <wp:docPr id="1002068682" name="Picture 1" descr="A graph with a bar and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2068682" name="Picture 1" descr="A graph with a bar and text&#10;&#10;AI-generated content may be incorrect."/>
                    <pic:cNvPicPr/>
                  </pic:nvPicPr>
                  <pic:blipFill>
                    <a:blip r:embed="rId33"/>
                    <a:stretch>
                      <a:fillRect/>
                    </a:stretch>
                  </pic:blipFill>
                  <pic:spPr>
                    <a:xfrm>
                      <a:off x="0" y="0"/>
                      <a:ext cx="5943600" cy="3174365"/>
                    </a:xfrm>
                    <a:prstGeom prst="rect">
                      <a:avLst/>
                    </a:prstGeom>
                  </pic:spPr>
                </pic:pic>
              </a:graphicData>
            </a:graphic>
          </wp:inline>
        </w:drawing>
      </w:r>
    </w:p>
    <w:p w14:paraId="1FE4B57C" w14:textId="103D0B85" w:rsidR="00425A12" w:rsidRDefault="00425A12" w:rsidP="00425A12">
      <w:pPr>
        <w:spacing w:beforeLines="60" w:before="144" w:after="60" w:line="276" w:lineRule="auto"/>
        <w:jc w:val="center"/>
        <w:rPr>
          <w:rFonts w:ascii="Calibri" w:hAnsi="Calibri" w:cs="Calibri"/>
        </w:rPr>
      </w:pPr>
      <w:r w:rsidRPr="00425A12">
        <w:rPr>
          <w:rFonts w:ascii="Calibri" w:hAnsi="Calibri" w:cs="Calibri"/>
          <w:noProof/>
        </w:rPr>
        <w:drawing>
          <wp:inline distT="0" distB="0" distL="0" distR="0" wp14:anchorId="10EFB15B" wp14:editId="3168C575">
            <wp:extent cx="5943600" cy="2692400"/>
            <wp:effectExtent l="0" t="0" r="0" b="0"/>
            <wp:docPr id="115821237" name="Picture 1" descr="A close-up of a pie 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821237" name="Picture 1" descr="A close-up of a pie chart&#10;&#10;AI-generated content may be incorrect."/>
                    <pic:cNvPicPr/>
                  </pic:nvPicPr>
                  <pic:blipFill>
                    <a:blip r:embed="rId34"/>
                    <a:stretch>
                      <a:fillRect/>
                    </a:stretch>
                  </pic:blipFill>
                  <pic:spPr>
                    <a:xfrm>
                      <a:off x="0" y="0"/>
                      <a:ext cx="5943600" cy="2692400"/>
                    </a:xfrm>
                    <a:prstGeom prst="rect">
                      <a:avLst/>
                    </a:prstGeom>
                  </pic:spPr>
                </pic:pic>
              </a:graphicData>
            </a:graphic>
          </wp:inline>
        </w:drawing>
      </w:r>
    </w:p>
    <w:p w14:paraId="1535A1BC" w14:textId="433D2EBD" w:rsidR="00425A12" w:rsidRDefault="00425A12" w:rsidP="00425A12">
      <w:pPr>
        <w:spacing w:beforeLines="60" w:before="144" w:after="60" w:line="276" w:lineRule="auto"/>
        <w:jc w:val="center"/>
        <w:rPr>
          <w:rFonts w:ascii="Calibri" w:hAnsi="Calibri" w:cs="Calibri"/>
        </w:rPr>
      </w:pPr>
      <w:r w:rsidRPr="00425A12">
        <w:rPr>
          <w:rFonts w:ascii="Calibri" w:hAnsi="Calibri" w:cs="Calibri"/>
          <w:noProof/>
        </w:rPr>
        <w:lastRenderedPageBreak/>
        <w:drawing>
          <wp:inline distT="0" distB="0" distL="0" distR="0" wp14:anchorId="1D36E786" wp14:editId="4F6C213D">
            <wp:extent cx="5943600" cy="2571750"/>
            <wp:effectExtent l="0" t="0" r="0" b="0"/>
            <wp:docPr id="1877729714" name="Picture 1" descr="A graph with text and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7729714" name="Picture 1" descr="A graph with text and numbers&#10;&#10;AI-generated content may be incorrect."/>
                    <pic:cNvPicPr/>
                  </pic:nvPicPr>
                  <pic:blipFill rotWithShape="1">
                    <a:blip r:embed="rId35"/>
                    <a:srcRect b="4728"/>
                    <a:stretch>
                      <a:fillRect/>
                    </a:stretch>
                  </pic:blipFill>
                  <pic:spPr bwMode="auto">
                    <a:xfrm>
                      <a:off x="0" y="0"/>
                      <a:ext cx="5943600" cy="2571750"/>
                    </a:xfrm>
                    <a:prstGeom prst="rect">
                      <a:avLst/>
                    </a:prstGeom>
                    <a:ln>
                      <a:noFill/>
                    </a:ln>
                    <a:extLst>
                      <a:ext uri="{53640926-AAD7-44D8-BBD7-CCE9431645EC}">
                        <a14:shadowObscured xmlns:a14="http://schemas.microsoft.com/office/drawing/2010/main"/>
                      </a:ext>
                    </a:extLst>
                  </pic:spPr>
                </pic:pic>
              </a:graphicData>
            </a:graphic>
          </wp:inline>
        </w:drawing>
      </w:r>
    </w:p>
    <w:p w14:paraId="123B7244" w14:textId="5AC65512" w:rsidR="0024735F" w:rsidRDefault="0024735F" w:rsidP="00425A12">
      <w:pPr>
        <w:spacing w:beforeLines="60" w:before="144" w:after="60" w:line="276" w:lineRule="auto"/>
        <w:jc w:val="center"/>
        <w:rPr>
          <w:rFonts w:ascii="Calibri" w:hAnsi="Calibri" w:cs="Calibri"/>
        </w:rPr>
      </w:pPr>
      <w:r w:rsidRPr="0024735F">
        <w:rPr>
          <w:rFonts w:ascii="Calibri" w:hAnsi="Calibri" w:cs="Calibri"/>
          <w:noProof/>
        </w:rPr>
        <w:drawing>
          <wp:inline distT="0" distB="0" distL="0" distR="0" wp14:anchorId="05BA7E51" wp14:editId="7B9D299F">
            <wp:extent cx="5943600" cy="2637790"/>
            <wp:effectExtent l="0" t="0" r="0" b="0"/>
            <wp:docPr id="2120567123" name="Picture 1" descr="A graph with a bar and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567123" name="Picture 1" descr="A graph with a bar and text&#10;&#10;AI-generated content may be incorrect."/>
                    <pic:cNvPicPr/>
                  </pic:nvPicPr>
                  <pic:blipFill>
                    <a:blip r:embed="rId36"/>
                    <a:stretch>
                      <a:fillRect/>
                    </a:stretch>
                  </pic:blipFill>
                  <pic:spPr>
                    <a:xfrm>
                      <a:off x="0" y="0"/>
                      <a:ext cx="5943600" cy="2637790"/>
                    </a:xfrm>
                    <a:prstGeom prst="rect">
                      <a:avLst/>
                    </a:prstGeom>
                  </pic:spPr>
                </pic:pic>
              </a:graphicData>
            </a:graphic>
          </wp:inline>
        </w:drawing>
      </w:r>
    </w:p>
    <w:p w14:paraId="07D28037" w14:textId="2641AF9A" w:rsidR="0024735F" w:rsidRPr="004C4C28" w:rsidRDefault="0024735F" w:rsidP="00425A12">
      <w:pPr>
        <w:spacing w:beforeLines="60" w:before="144" w:after="60" w:line="276" w:lineRule="auto"/>
        <w:jc w:val="center"/>
        <w:rPr>
          <w:rFonts w:ascii="Calibri" w:hAnsi="Calibri" w:cs="Calibri"/>
        </w:rPr>
      </w:pPr>
      <w:r w:rsidRPr="0024735F">
        <w:rPr>
          <w:rFonts w:ascii="Calibri" w:hAnsi="Calibri" w:cs="Calibri"/>
          <w:noProof/>
        </w:rPr>
        <w:lastRenderedPageBreak/>
        <w:drawing>
          <wp:inline distT="0" distB="0" distL="0" distR="0" wp14:anchorId="40FA770B" wp14:editId="20D057CC">
            <wp:extent cx="5943600" cy="2949575"/>
            <wp:effectExtent l="0" t="0" r="0" b="3175"/>
            <wp:docPr id="676502337" name="Picture 1" descr="A screenshot of a grap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6502337" name="Picture 1" descr="A screenshot of a graph&#10;&#10;AI-generated content may be incorrect."/>
                    <pic:cNvPicPr/>
                  </pic:nvPicPr>
                  <pic:blipFill>
                    <a:blip r:embed="rId37"/>
                    <a:stretch>
                      <a:fillRect/>
                    </a:stretch>
                  </pic:blipFill>
                  <pic:spPr>
                    <a:xfrm>
                      <a:off x="0" y="0"/>
                      <a:ext cx="5943600" cy="2949575"/>
                    </a:xfrm>
                    <a:prstGeom prst="rect">
                      <a:avLst/>
                    </a:prstGeom>
                  </pic:spPr>
                </pic:pic>
              </a:graphicData>
            </a:graphic>
          </wp:inline>
        </w:drawing>
      </w:r>
    </w:p>
    <w:p w14:paraId="3A83435A" w14:textId="77777777" w:rsidR="00406991" w:rsidRPr="00923F38" w:rsidRDefault="00406991" w:rsidP="00406991">
      <w:pPr>
        <w:spacing w:before="0" w:after="0" w:line="276" w:lineRule="auto"/>
        <w:rPr>
          <w:rFonts w:ascii="Calibri" w:hAnsi="Calibri" w:cs="Calibri"/>
        </w:rPr>
      </w:pPr>
    </w:p>
    <w:p w14:paraId="5F07990C" w14:textId="4A7379C6" w:rsidR="009602BF" w:rsidRPr="00923F38" w:rsidRDefault="009602BF" w:rsidP="00406991">
      <w:pPr>
        <w:spacing w:before="0" w:after="0" w:line="276" w:lineRule="auto"/>
        <w:rPr>
          <w:rFonts w:ascii="Calibri" w:hAnsi="Calibri" w:cs="Calibri"/>
        </w:rPr>
      </w:pPr>
      <w:r>
        <w:rPr>
          <w:rFonts w:ascii="Calibri" w:hAnsi="Calibri" w:cs="Calibri"/>
        </w:rPr>
        <w:t xml:space="preserve">Τέλος, σύμφωνα με έρευνα </w:t>
      </w:r>
      <w:r w:rsidR="00220B6C">
        <w:rPr>
          <w:rFonts w:ascii="Calibri" w:hAnsi="Calibri" w:cs="Calibri"/>
        </w:rPr>
        <w:t>που διενεργήθηκε από το ΚΑΠΕ</w:t>
      </w:r>
      <w:r w:rsidR="00220B6C">
        <w:rPr>
          <w:rStyle w:val="af3"/>
          <w:rFonts w:ascii="Calibri" w:hAnsi="Calibri" w:cs="Calibri"/>
        </w:rPr>
        <w:footnoteReference w:id="17"/>
      </w:r>
      <w:r w:rsidR="00220B6C">
        <w:rPr>
          <w:rFonts w:ascii="Calibri" w:hAnsi="Calibri" w:cs="Calibri"/>
        </w:rPr>
        <w:t xml:space="preserve"> το 57% των συμμετεχόντων δήλωσε ότι δεν υφίσταται </w:t>
      </w:r>
      <w:r w:rsidR="00220B6C" w:rsidRPr="00220B6C">
        <w:rPr>
          <w:rFonts w:ascii="Calibri" w:hAnsi="Calibri" w:cs="Calibri"/>
        </w:rPr>
        <w:t xml:space="preserve">πιθανότητα </w:t>
      </w:r>
      <w:r w:rsidR="00220B6C">
        <w:rPr>
          <w:rFonts w:ascii="Calibri" w:hAnsi="Calibri" w:cs="Calibri"/>
        </w:rPr>
        <w:t>ενεργειακής αναβάθμισης της κατοικίας τους</w:t>
      </w:r>
      <w:r w:rsidR="00220B6C" w:rsidRPr="00220B6C">
        <w:rPr>
          <w:rFonts w:ascii="Calibri" w:hAnsi="Calibri" w:cs="Calibri"/>
        </w:rPr>
        <w:t xml:space="preserve"> χωρίς να σ</w:t>
      </w:r>
      <w:r w:rsidR="00220B6C">
        <w:rPr>
          <w:rFonts w:ascii="Calibri" w:hAnsi="Calibri" w:cs="Calibri"/>
        </w:rPr>
        <w:t>υμμετάσχουν</w:t>
      </w:r>
      <w:r w:rsidR="00220B6C" w:rsidRPr="00220B6C">
        <w:rPr>
          <w:rFonts w:ascii="Calibri" w:hAnsi="Calibri" w:cs="Calibri"/>
        </w:rPr>
        <w:t xml:space="preserve"> στα εθνικά προγράμματα τύπου Εξοικονομώ</w:t>
      </w:r>
      <w:r w:rsidR="00220B6C">
        <w:rPr>
          <w:rFonts w:ascii="Calibri" w:hAnsi="Calibri" w:cs="Calibri"/>
        </w:rPr>
        <w:t>. Το 13% των νοικοκυριών δήλωσε πιθανότητα</w:t>
      </w:r>
      <w:r w:rsidR="00E4648A" w:rsidRPr="00775230">
        <w:rPr>
          <w:rFonts w:ascii="Calibri" w:hAnsi="Calibri" w:cs="Calibri"/>
        </w:rPr>
        <w:t xml:space="preserve"> </w:t>
      </w:r>
      <w:r w:rsidR="00E4648A">
        <w:rPr>
          <w:rFonts w:ascii="Calibri" w:hAnsi="Calibri" w:cs="Calibri"/>
        </w:rPr>
        <w:t>υλοποίησης</w:t>
      </w:r>
      <w:r w:rsidR="00220B6C">
        <w:rPr>
          <w:rFonts w:ascii="Calibri" w:hAnsi="Calibri" w:cs="Calibri"/>
        </w:rPr>
        <w:t xml:space="preserve"> έως </w:t>
      </w:r>
      <w:r w:rsidR="00E4648A">
        <w:rPr>
          <w:rFonts w:ascii="Calibri" w:hAnsi="Calibri" w:cs="Calibri"/>
        </w:rPr>
        <w:t>20</w:t>
      </w:r>
      <w:r w:rsidR="00220B6C">
        <w:rPr>
          <w:rFonts w:ascii="Calibri" w:hAnsi="Calibri" w:cs="Calibri"/>
        </w:rPr>
        <w:t>%, ενώ υψηλότερη διάθεση έδειξε το 16% (πιθανότητα υλοποίησης 21%-60%) και το 11% (πιθανότητα υλοποίησης 61%-100%) του δείγματος.</w:t>
      </w:r>
    </w:p>
    <w:p w14:paraId="150FD568" w14:textId="77777777" w:rsidR="009602BF" w:rsidRPr="00923F38" w:rsidRDefault="009602BF" w:rsidP="00406991">
      <w:pPr>
        <w:spacing w:before="0" w:after="0" w:line="276" w:lineRule="auto"/>
        <w:rPr>
          <w:rFonts w:ascii="Calibri" w:hAnsi="Calibri" w:cs="Calibri"/>
        </w:rPr>
      </w:pPr>
    </w:p>
    <w:p w14:paraId="73E8D68E" w14:textId="77777777" w:rsidR="00406991" w:rsidRDefault="00406991" w:rsidP="00406991">
      <w:pPr>
        <w:pStyle w:val="1"/>
        <w:numPr>
          <w:ilvl w:val="1"/>
          <w:numId w:val="1"/>
        </w:numPr>
        <w:spacing w:before="0" w:after="120" w:line="360" w:lineRule="auto"/>
        <w:rPr>
          <w:rFonts w:ascii="Calibri" w:hAnsi="Calibri" w:cs="Calibri"/>
          <w:b/>
          <w:bCs/>
          <w:sz w:val="24"/>
          <w:szCs w:val="24"/>
        </w:rPr>
      </w:pPr>
      <w:bookmarkStart w:id="86" w:name="_Toc202800718"/>
      <w:bookmarkStart w:id="87" w:name="_Toc215486299"/>
      <w:r>
        <w:rPr>
          <w:rFonts w:ascii="Calibri" w:hAnsi="Calibri" w:cs="Calibri"/>
          <w:b/>
          <w:bCs/>
          <w:sz w:val="24"/>
          <w:szCs w:val="24"/>
        </w:rPr>
        <w:t>Συνεισφορά ΑΠΕ</w:t>
      </w:r>
      <w:bookmarkEnd w:id="86"/>
      <w:bookmarkEnd w:id="87"/>
      <w:r>
        <w:rPr>
          <w:rFonts w:ascii="Calibri" w:hAnsi="Calibri" w:cs="Calibri"/>
          <w:b/>
          <w:bCs/>
          <w:sz w:val="24"/>
          <w:szCs w:val="24"/>
        </w:rPr>
        <w:t xml:space="preserve"> </w:t>
      </w:r>
    </w:p>
    <w:p w14:paraId="74486697" w14:textId="23F598A3" w:rsidR="004C1943" w:rsidRPr="00923F38" w:rsidRDefault="000F3ADF" w:rsidP="00923F38">
      <w:pPr>
        <w:spacing w:before="0" w:after="0" w:line="276" w:lineRule="auto"/>
        <w:rPr>
          <w:rFonts w:ascii="Calibri" w:hAnsi="Calibri" w:cs="Calibri"/>
        </w:rPr>
      </w:pPr>
      <w:r>
        <w:rPr>
          <w:rFonts w:ascii="Calibri" w:hAnsi="Calibri" w:cs="Calibri"/>
        </w:rPr>
        <w:t>Το ΕΣΕΚ προβλέπει ιδιαίτερα σημαντική διείσδυση των ΑΠΕ στα</w:t>
      </w:r>
      <w:r w:rsidR="005F622D">
        <w:rPr>
          <w:rFonts w:ascii="Calibri" w:hAnsi="Calibri" w:cs="Calibri"/>
        </w:rPr>
        <w:t xml:space="preserve"> κτίρια</w:t>
      </w:r>
      <w:r>
        <w:rPr>
          <w:rFonts w:ascii="Calibri" w:hAnsi="Calibri" w:cs="Calibri"/>
        </w:rPr>
        <w:t xml:space="preserve"> σύμφωνα με την εξέλιξη, η οποία απεικονίζεται στο Διάγραμμα 10. Ενδεικτικά αναφέρεται ότι το μερίδιο των ΑΠΕ στα</w:t>
      </w:r>
      <w:r w:rsidR="005F622D">
        <w:rPr>
          <w:rFonts w:ascii="Calibri" w:hAnsi="Calibri" w:cs="Calibri"/>
        </w:rPr>
        <w:t xml:space="preserve"> κτίρια</w:t>
      </w:r>
      <w:r>
        <w:rPr>
          <w:rFonts w:ascii="Calibri" w:hAnsi="Calibri" w:cs="Calibri"/>
        </w:rPr>
        <w:t xml:space="preserve"> αναμένεται να αυξηθεί από περίπου 50% το 2025 σε επίπεδα υψηλότερα του 90% το 2050 αναδεικνύοντας τον σημαντικό ρόλο που θα διαδραματίσουν οι ΑΠΕ.</w:t>
      </w:r>
    </w:p>
    <w:p w14:paraId="27F01C0E" w14:textId="77777777" w:rsidR="004C1943" w:rsidRPr="00923F38" w:rsidRDefault="004C1943" w:rsidP="00923F38">
      <w:pPr>
        <w:spacing w:before="0" w:after="0" w:line="276" w:lineRule="auto"/>
        <w:rPr>
          <w:rFonts w:ascii="Calibri" w:hAnsi="Calibri" w:cs="Calibri"/>
        </w:rPr>
      </w:pPr>
    </w:p>
    <w:p w14:paraId="1E644EA7" w14:textId="77777777" w:rsidR="00406991" w:rsidRDefault="00406991" w:rsidP="00406991">
      <w:pPr>
        <w:spacing w:before="0" w:line="360" w:lineRule="auto"/>
        <w:jc w:val="center"/>
        <w:rPr>
          <w:rFonts w:ascii="Calibri" w:hAnsi="Calibri" w:cs="Calibri"/>
          <w:b/>
          <w:bCs/>
          <w:sz w:val="24"/>
          <w:szCs w:val="24"/>
        </w:rPr>
      </w:pPr>
      <w:r w:rsidRPr="00F22351">
        <w:rPr>
          <w:noProof/>
        </w:rPr>
        <w:lastRenderedPageBreak/>
        <w:drawing>
          <wp:inline distT="0" distB="0" distL="0" distR="0" wp14:anchorId="4E1E66CB" wp14:editId="7B70A7B7">
            <wp:extent cx="4114800" cy="2689502"/>
            <wp:effectExtent l="0" t="0" r="0" b="0"/>
            <wp:docPr id="1145343299" name="Picture 1145343299" descr="A graph with a l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5343299" name="Picture 1145343299" descr="A graph with a line&#10;&#10;AI-generated content may be incorrect."/>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4114800" cy="2689502"/>
                    </a:xfrm>
                    <a:prstGeom prst="rect">
                      <a:avLst/>
                    </a:prstGeom>
                    <a:noFill/>
                  </pic:spPr>
                </pic:pic>
              </a:graphicData>
            </a:graphic>
          </wp:inline>
        </w:drawing>
      </w:r>
    </w:p>
    <w:p w14:paraId="092A220E" w14:textId="708CE32B" w:rsidR="00406991" w:rsidRPr="00923F38" w:rsidRDefault="002546E7" w:rsidP="00406991">
      <w:pPr>
        <w:spacing w:before="0" w:after="0" w:line="240" w:lineRule="auto"/>
        <w:jc w:val="center"/>
        <w:rPr>
          <w:rFonts w:ascii="Calibri" w:hAnsi="Calibri" w:cs="Calibri"/>
          <w:b/>
          <w:bCs/>
          <w:i/>
          <w:iCs/>
          <w:sz w:val="20"/>
          <w:szCs w:val="20"/>
        </w:rPr>
      </w:pPr>
      <w:bookmarkStart w:id="88" w:name="_Toc202800756"/>
      <w:bookmarkStart w:id="89" w:name="_Toc215486337"/>
      <w:r w:rsidRPr="00923F38">
        <w:rPr>
          <w:rFonts w:ascii="Calibri" w:hAnsi="Calibri" w:cs="Calibri"/>
          <w:b/>
          <w:bCs/>
          <w:i/>
          <w:iCs/>
          <w:sz w:val="20"/>
          <w:szCs w:val="18"/>
        </w:rPr>
        <w:t xml:space="preserve">Διάγραμμα </w:t>
      </w:r>
      <w:r w:rsidRPr="00923F38">
        <w:rPr>
          <w:rFonts w:ascii="Calibri" w:hAnsi="Calibri" w:cs="Calibri"/>
          <w:b/>
          <w:bCs/>
          <w:i/>
          <w:iCs/>
          <w:sz w:val="20"/>
          <w:szCs w:val="18"/>
        </w:rPr>
        <w:fldChar w:fldCharType="begin"/>
      </w:r>
      <w:r w:rsidRPr="00923F38">
        <w:rPr>
          <w:rFonts w:ascii="Calibri" w:hAnsi="Calibri" w:cs="Calibri"/>
          <w:b/>
          <w:bCs/>
          <w:i/>
          <w:iCs/>
          <w:sz w:val="20"/>
          <w:szCs w:val="18"/>
        </w:rPr>
        <w:instrText xml:space="preserve"> SEQ Διάγραμμα \* ARABIC </w:instrText>
      </w:r>
      <w:r w:rsidRPr="00923F38">
        <w:rPr>
          <w:rFonts w:ascii="Calibri" w:hAnsi="Calibri" w:cs="Calibri"/>
          <w:b/>
          <w:bCs/>
          <w:i/>
          <w:iCs/>
          <w:sz w:val="20"/>
          <w:szCs w:val="18"/>
        </w:rPr>
        <w:fldChar w:fldCharType="separate"/>
      </w:r>
      <w:r w:rsidR="00AD0D08">
        <w:rPr>
          <w:rFonts w:ascii="Calibri" w:hAnsi="Calibri" w:cs="Calibri"/>
          <w:b/>
          <w:bCs/>
          <w:i/>
          <w:iCs/>
          <w:noProof/>
          <w:sz w:val="20"/>
          <w:szCs w:val="18"/>
        </w:rPr>
        <w:t>10</w:t>
      </w:r>
      <w:r w:rsidRPr="00923F38">
        <w:rPr>
          <w:rFonts w:ascii="Calibri" w:hAnsi="Calibri" w:cs="Calibri"/>
          <w:b/>
          <w:bCs/>
          <w:i/>
          <w:iCs/>
          <w:sz w:val="20"/>
          <w:szCs w:val="18"/>
        </w:rPr>
        <w:fldChar w:fldCharType="end"/>
      </w:r>
      <w:r w:rsidRPr="009602BF">
        <w:rPr>
          <w:rFonts w:ascii="Calibri" w:hAnsi="Calibri" w:cs="Calibri"/>
          <w:b/>
          <w:bCs/>
          <w:i/>
          <w:iCs/>
          <w:sz w:val="20"/>
          <w:szCs w:val="18"/>
        </w:rPr>
        <w:t>.</w:t>
      </w:r>
      <w:r w:rsidRPr="00923F38">
        <w:rPr>
          <w:rFonts w:ascii="Calibri" w:hAnsi="Calibri" w:cs="Calibri"/>
          <w:b/>
          <w:bCs/>
          <w:i/>
          <w:iCs/>
          <w:sz w:val="20"/>
          <w:szCs w:val="20"/>
        </w:rPr>
        <w:t xml:space="preserve"> </w:t>
      </w:r>
      <w:r w:rsidR="00406991" w:rsidRPr="00923F38">
        <w:rPr>
          <w:rFonts w:ascii="Calibri" w:hAnsi="Calibri" w:cs="Calibri"/>
          <w:b/>
          <w:bCs/>
          <w:i/>
          <w:iCs/>
          <w:sz w:val="20"/>
          <w:szCs w:val="20"/>
        </w:rPr>
        <w:t>Εξέλιξη διείσδυσης ΑΠΕ στην Τελική Κατανάλωση Ενέργειας για</w:t>
      </w:r>
      <w:r w:rsidR="005F622D">
        <w:rPr>
          <w:rFonts w:ascii="Calibri" w:hAnsi="Calibri" w:cs="Calibri"/>
          <w:b/>
          <w:bCs/>
          <w:i/>
          <w:iCs/>
          <w:sz w:val="20"/>
          <w:szCs w:val="20"/>
        </w:rPr>
        <w:t xml:space="preserve"> κτίρια</w:t>
      </w:r>
      <w:r w:rsidR="00406991" w:rsidRPr="00923F38">
        <w:rPr>
          <w:rFonts w:ascii="Calibri" w:hAnsi="Calibri" w:cs="Calibri"/>
          <w:b/>
          <w:bCs/>
          <w:i/>
          <w:iCs/>
          <w:sz w:val="20"/>
          <w:szCs w:val="20"/>
        </w:rPr>
        <w:t xml:space="preserve"> έως το 2050</w:t>
      </w:r>
      <w:bookmarkEnd w:id="88"/>
      <w:bookmarkEnd w:id="89"/>
      <w:r w:rsidR="00406991" w:rsidRPr="00923F38">
        <w:rPr>
          <w:rFonts w:ascii="Calibri" w:hAnsi="Calibri" w:cs="Calibri"/>
          <w:b/>
          <w:bCs/>
          <w:i/>
          <w:iCs/>
          <w:sz w:val="20"/>
          <w:szCs w:val="20"/>
        </w:rPr>
        <w:t xml:space="preserve"> </w:t>
      </w:r>
    </w:p>
    <w:p w14:paraId="30692E35" w14:textId="5D492577" w:rsidR="00406991" w:rsidRDefault="00406991" w:rsidP="00406991">
      <w:pPr>
        <w:spacing w:before="0" w:after="0" w:line="240" w:lineRule="auto"/>
        <w:jc w:val="center"/>
        <w:rPr>
          <w:rFonts w:ascii="Calibri" w:hAnsi="Calibri" w:cs="Calibri"/>
          <w:b/>
          <w:bCs/>
          <w:i/>
          <w:iCs/>
          <w:sz w:val="20"/>
          <w:szCs w:val="20"/>
          <w:lang w:val="en-US"/>
        </w:rPr>
      </w:pPr>
      <w:r w:rsidRPr="00923F38">
        <w:rPr>
          <w:rFonts w:ascii="Calibri" w:hAnsi="Calibri" w:cs="Calibri"/>
          <w:b/>
          <w:bCs/>
          <w:i/>
          <w:iCs/>
          <w:sz w:val="20"/>
          <w:szCs w:val="20"/>
        </w:rPr>
        <w:t xml:space="preserve">(Πηγή: </w:t>
      </w:r>
      <w:r w:rsidR="000F3ADF">
        <w:rPr>
          <w:rFonts w:ascii="Calibri" w:hAnsi="Calibri" w:cs="Calibri"/>
          <w:b/>
          <w:bCs/>
          <w:i/>
          <w:iCs/>
          <w:sz w:val="20"/>
          <w:szCs w:val="20"/>
        </w:rPr>
        <w:t>ΕΣΕΚ</w:t>
      </w:r>
      <w:r w:rsidRPr="00923F38">
        <w:rPr>
          <w:rFonts w:ascii="Calibri" w:hAnsi="Calibri" w:cs="Calibri"/>
          <w:b/>
          <w:bCs/>
          <w:i/>
          <w:iCs/>
          <w:sz w:val="20"/>
          <w:szCs w:val="20"/>
        </w:rPr>
        <w:t>)</w:t>
      </w:r>
    </w:p>
    <w:p w14:paraId="75AE337C" w14:textId="77777777" w:rsidR="009867A9" w:rsidRPr="00923F38" w:rsidRDefault="009867A9" w:rsidP="00406991">
      <w:pPr>
        <w:spacing w:before="0" w:after="0" w:line="240" w:lineRule="auto"/>
        <w:jc w:val="center"/>
        <w:rPr>
          <w:rFonts w:ascii="Calibri" w:hAnsi="Calibri" w:cs="Calibri"/>
          <w:b/>
          <w:bCs/>
          <w:i/>
          <w:iCs/>
          <w:sz w:val="20"/>
          <w:szCs w:val="20"/>
          <w:lang w:val="en-US"/>
        </w:rPr>
      </w:pPr>
    </w:p>
    <w:p w14:paraId="78F897C1" w14:textId="015C3D9F" w:rsidR="005B42D9" w:rsidRPr="007B64DD" w:rsidRDefault="005B42D9" w:rsidP="00406991">
      <w:pPr>
        <w:pStyle w:val="1"/>
        <w:numPr>
          <w:ilvl w:val="1"/>
          <w:numId w:val="1"/>
        </w:numPr>
        <w:spacing w:before="0" w:after="120" w:line="360" w:lineRule="auto"/>
        <w:rPr>
          <w:rFonts w:ascii="Calibri" w:hAnsi="Calibri" w:cs="Calibri"/>
          <w:b/>
          <w:bCs/>
          <w:sz w:val="24"/>
          <w:szCs w:val="24"/>
        </w:rPr>
      </w:pPr>
      <w:bookmarkStart w:id="90" w:name="_Toc202187589"/>
      <w:bookmarkStart w:id="91" w:name="_Toc202187700"/>
      <w:bookmarkStart w:id="92" w:name="_Toc202800719"/>
      <w:bookmarkStart w:id="93" w:name="_Toc215486300"/>
      <w:bookmarkEnd w:id="90"/>
      <w:bookmarkEnd w:id="91"/>
      <w:r w:rsidRPr="007B64DD">
        <w:rPr>
          <w:rFonts w:ascii="Calibri" w:hAnsi="Calibri" w:cs="Calibri"/>
          <w:b/>
          <w:bCs/>
          <w:sz w:val="24"/>
          <w:szCs w:val="24"/>
        </w:rPr>
        <w:t xml:space="preserve">Μέση </w:t>
      </w:r>
      <w:r>
        <w:rPr>
          <w:rFonts w:ascii="Calibri" w:hAnsi="Calibri" w:cs="Calibri"/>
          <w:b/>
          <w:bCs/>
          <w:sz w:val="24"/>
          <w:szCs w:val="24"/>
        </w:rPr>
        <w:t xml:space="preserve">ετήσια </w:t>
      </w:r>
      <w:r w:rsidRPr="007B64DD">
        <w:rPr>
          <w:rFonts w:ascii="Calibri" w:hAnsi="Calibri" w:cs="Calibri"/>
          <w:b/>
          <w:bCs/>
          <w:sz w:val="24"/>
          <w:szCs w:val="24"/>
        </w:rPr>
        <w:t>κατανάλωση με βάση τα Π.Ε.Α</w:t>
      </w:r>
      <w:r w:rsidR="00B8691D">
        <w:rPr>
          <w:rFonts w:ascii="Calibri" w:hAnsi="Calibri" w:cs="Calibri"/>
          <w:b/>
          <w:bCs/>
          <w:sz w:val="24"/>
          <w:szCs w:val="24"/>
        </w:rPr>
        <w:t>.</w:t>
      </w:r>
      <w:bookmarkEnd w:id="92"/>
      <w:bookmarkEnd w:id="93"/>
    </w:p>
    <w:p w14:paraId="3BD37E7B" w14:textId="501389FB" w:rsidR="00957325" w:rsidRPr="009F3BA4" w:rsidRDefault="005B42D9" w:rsidP="005B42D9">
      <w:pPr>
        <w:spacing w:before="60" w:after="60" w:line="276" w:lineRule="auto"/>
        <w:rPr>
          <w:rFonts w:ascii="Calibri" w:hAnsi="Calibri" w:cs="Calibri"/>
        </w:rPr>
      </w:pPr>
      <w:r w:rsidRPr="00981D6A">
        <w:rPr>
          <w:rFonts w:ascii="Calibri" w:hAnsi="Calibri" w:cs="Calibri"/>
        </w:rPr>
        <w:t xml:space="preserve">Σύμφωνα με το αποτυπωμένο </w:t>
      </w:r>
      <w:r w:rsidR="005F622D">
        <w:rPr>
          <w:rFonts w:ascii="Calibri" w:hAnsi="Calibri" w:cs="Calibri"/>
        </w:rPr>
        <w:t>κτι</w:t>
      </w:r>
      <w:r w:rsidRPr="00981D6A">
        <w:rPr>
          <w:rFonts w:ascii="Calibri" w:hAnsi="Calibri" w:cs="Calibri"/>
        </w:rPr>
        <w:t xml:space="preserve">ριακό απόθεμα στο ηλεκτρονικό Αρχείο Επιθεώρησης </w:t>
      </w:r>
      <w:r w:rsidR="005F622D">
        <w:rPr>
          <w:rFonts w:ascii="Calibri" w:hAnsi="Calibri" w:cs="Calibri"/>
        </w:rPr>
        <w:t>Κτι</w:t>
      </w:r>
      <w:r w:rsidRPr="00981D6A">
        <w:rPr>
          <w:rFonts w:ascii="Calibri" w:hAnsi="Calibri" w:cs="Calibri"/>
        </w:rPr>
        <w:t>ρίων,</w:t>
      </w:r>
      <w:r>
        <w:rPr>
          <w:rStyle w:val="af3"/>
          <w:rFonts w:ascii="Calibri" w:hAnsi="Calibri" w:cs="Calibri"/>
        </w:rPr>
        <w:footnoteReference w:id="18"/>
      </w:r>
      <w:r w:rsidRPr="00981D6A">
        <w:rPr>
          <w:rFonts w:ascii="Calibri" w:hAnsi="Calibri" w:cs="Calibri"/>
        </w:rPr>
        <w:t xml:space="preserve"> η υπολογιζόμενη ετήσια κατανάλωση πρωτογενούς ενέργειας ανά κατηγορία </w:t>
      </w:r>
      <w:r w:rsidR="005F622D">
        <w:rPr>
          <w:rFonts w:ascii="Calibri" w:hAnsi="Calibri" w:cs="Calibri"/>
        </w:rPr>
        <w:t>κτι</w:t>
      </w:r>
      <w:r w:rsidRPr="00981D6A">
        <w:rPr>
          <w:rFonts w:ascii="Calibri" w:hAnsi="Calibri" w:cs="Calibri"/>
        </w:rPr>
        <w:t>ρίων και ανά κλιματική ζώνη, καθώς και το αντίστοιχο ποσοστό εξοικονόμησης ενέργειας εάν ήταν κατασκευασμένα με προδιαγραφές Κ</w:t>
      </w:r>
      <w:r>
        <w:rPr>
          <w:rFonts w:ascii="Calibri" w:hAnsi="Calibri" w:cs="Calibri"/>
        </w:rPr>
        <w:t>ΕΝΑΚ</w:t>
      </w:r>
      <w:r w:rsidRPr="00981D6A">
        <w:rPr>
          <w:rFonts w:ascii="Calibri" w:hAnsi="Calibri" w:cs="Calibri"/>
        </w:rPr>
        <w:t xml:space="preserve"> παρουσιάζονται αναλυτικά στον </w:t>
      </w:r>
      <w:r>
        <w:rPr>
          <w:rFonts w:ascii="Calibri" w:hAnsi="Calibri" w:cs="Calibri"/>
        </w:rPr>
        <w:t>παρακάτ</w:t>
      </w:r>
      <w:r w:rsidRPr="00295E7F">
        <w:rPr>
          <w:rFonts w:ascii="Calibri" w:hAnsi="Calibri" w:cs="Calibri"/>
        </w:rPr>
        <w:t>ω πίνακα</w:t>
      </w:r>
      <w:r w:rsidRPr="00981D6A">
        <w:rPr>
          <w:rFonts w:ascii="Calibri" w:hAnsi="Calibri" w:cs="Calibri"/>
        </w:rPr>
        <w:t>.</w:t>
      </w:r>
    </w:p>
    <w:p w14:paraId="399278BB" w14:textId="77777777" w:rsidR="00957325" w:rsidRPr="009F3BA4" w:rsidRDefault="00957325" w:rsidP="005B42D9">
      <w:pPr>
        <w:spacing w:before="60" w:after="60" w:line="276" w:lineRule="auto"/>
        <w:rPr>
          <w:rFonts w:ascii="Calibri" w:hAnsi="Calibri" w:cs="Calibri"/>
        </w:rPr>
      </w:pPr>
    </w:p>
    <w:p w14:paraId="73E2BABA" w14:textId="3BA8109F" w:rsidR="000F3ADF" w:rsidRDefault="000F3ADF" w:rsidP="005B42D9">
      <w:pPr>
        <w:spacing w:before="60" w:after="60" w:line="276" w:lineRule="auto"/>
        <w:rPr>
          <w:rFonts w:ascii="Calibri" w:hAnsi="Calibri" w:cs="Calibri"/>
        </w:rPr>
      </w:pPr>
      <w:r>
        <w:rPr>
          <w:rFonts w:ascii="Calibri" w:hAnsi="Calibri" w:cs="Calibri"/>
        </w:rPr>
        <w:br w:type="page"/>
      </w:r>
    </w:p>
    <w:p w14:paraId="385E54B2" w14:textId="77777777" w:rsidR="005B42D9" w:rsidRDefault="005B42D9" w:rsidP="005B42D9">
      <w:pPr>
        <w:spacing w:before="60" w:after="60" w:line="276" w:lineRule="auto"/>
        <w:rPr>
          <w:rFonts w:ascii="Calibri" w:hAnsi="Calibri" w:cs="Calibri"/>
        </w:rPr>
      </w:pPr>
    </w:p>
    <w:p w14:paraId="2C463ACA" w14:textId="7E0F7242" w:rsidR="005B42D9" w:rsidRPr="00923F38" w:rsidRDefault="005B42D9" w:rsidP="005B42D9">
      <w:pPr>
        <w:spacing w:before="0" w:after="0" w:line="240" w:lineRule="auto"/>
        <w:jc w:val="center"/>
        <w:rPr>
          <w:rFonts w:ascii="Calibri" w:hAnsi="Calibri" w:cs="Calibri"/>
          <w:b/>
          <w:bCs/>
          <w:i/>
          <w:iCs/>
          <w:sz w:val="20"/>
          <w:szCs w:val="20"/>
        </w:rPr>
      </w:pPr>
      <w:bookmarkStart w:id="94" w:name="_Toc202800787"/>
      <w:bookmarkStart w:id="95" w:name="_Toc215486368"/>
      <w:r w:rsidRPr="00923F38">
        <w:rPr>
          <w:rFonts w:ascii="Calibri" w:hAnsi="Calibri" w:cs="Calibri"/>
          <w:b/>
          <w:bCs/>
          <w:i/>
          <w:iCs/>
          <w:sz w:val="20"/>
          <w:szCs w:val="20"/>
        </w:rPr>
        <w:t>Πίνακας</w:t>
      </w:r>
      <w:r w:rsidRPr="00923F38">
        <w:rPr>
          <w:rFonts w:ascii="Calibri" w:hAnsi="Calibri" w:cs="Calibri"/>
          <w:b/>
          <w:bCs/>
          <w:sz w:val="20"/>
          <w:szCs w:val="20"/>
        </w:rPr>
        <w:t xml:space="preserve">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9</w:t>
      </w:r>
      <w:r w:rsidRPr="00923F38">
        <w:rPr>
          <w:rFonts w:ascii="Calibri" w:hAnsi="Calibri" w:cs="Calibri"/>
          <w:b/>
          <w:bCs/>
          <w:i/>
          <w:iCs/>
          <w:sz w:val="20"/>
          <w:szCs w:val="20"/>
        </w:rPr>
        <w:fldChar w:fldCharType="end"/>
      </w:r>
      <w:r w:rsidRPr="00923F38">
        <w:rPr>
          <w:rFonts w:ascii="Calibri" w:hAnsi="Calibri" w:cs="Calibri"/>
          <w:b/>
          <w:bCs/>
          <w:i/>
          <w:iCs/>
          <w:sz w:val="20"/>
          <w:szCs w:val="20"/>
        </w:rPr>
        <w:t xml:space="preserve">. Εκτιμώμενο ποσοστό εξοικονόμησης ενέργειας ανά κατηγορία χρήσης </w:t>
      </w:r>
      <w:r w:rsidR="005F622D">
        <w:rPr>
          <w:rFonts w:ascii="Calibri" w:hAnsi="Calibri" w:cs="Calibri"/>
          <w:b/>
          <w:bCs/>
          <w:i/>
          <w:iCs/>
          <w:sz w:val="20"/>
          <w:szCs w:val="20"/>
        </w:rPr>
        <w:t>κτι</w:t>
      </w:r>
      <w:r w:rsidRPr="00923F38">
        <w:rPr>
          <w:rFonts w:ascii="Calibri" w:hAnsi="Calibri" w:cs="Calibri"/>
          <w:b/>
          <w:bCs/>
          <w:i/>
          <w:iCs/>
          <w:sz w:val="20"/>
          <w:szCs w:val="20"/>
        </w:rPr>
        <w:t>ρίων</w:t>
      </w:r>
      <w:bookmarkEnd w:id="94"/>
      <w:bookmarkEnd w:id="95"/>
    </w:p>
    <w:p w14:paraId="1D4A0FE2" w14:textId="03C52F22" w:rsidR="005B42D9" w:rsidRDefault="004C1943" w:rsidP="005B42D9">
      <w:pPr>
        <w:jc w:val="center"/>
        <w:rPr>
          <w:rFonts w:ascii="Calibri" w:hAnsi="Calibri" w:cs="Calibri"/>
        </w:rPr>
      </w:pPr>
      <w:r w:rsidRPr="001768CA">
        <w:rPr>
          <w:rFonts w:ascii="Calibri" w:hAnsi="Calibri" w:cs="Calibri"/>
          <w:noProof/>
        </w:rPr>
        <w:drawing>
          <wp:inline distT="0" distB="0" distL="0" distR="0" wp14:anchorId="3EADDCCE" wp14:editId="2EFCA02E">
            <wp:extent cx="3752850" cy="5226685"/>
            <wp:effectExtent l="0" t="0" r="0" b="0"/>
            <wp:docPr id="1437226264" name="Picture 1" descr="A colorful chart with number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4590669" name="Picture 1" descr="A colorful chart with numbers&#10;&#10;AI-generated content may be incorrect."/>
                    <pic:cNvPicPr/>
                  </pic:nvPicPr>
                  <pic:blipFill rotWithShape="1">
                    <a:blip r:embed="rId39">
                      <a:extLst>
                        <a:ext uri="{28A0092B-C50C-407E-A947-70E740481C1C}">
                          <a14:useLocalDpi xmlns:a14="http://schemas.microsoft.com/office/drawing/2010/main" val="0"/>
                        </a:ext>
                      </a:extLst>
                    </a:blip>
                    <a:srcRect l="1838" t="2191" r="1502" b="1523"/>
                    <a:stretch>
                      <a:fillRect/>
                    </a:stretch>
                  </pic:blipFill>
                  <pic:spPr bwMode="auto">
                    <a:xfrm>
                      <a:off x="0" y="0"/>
                      <a:ext cx="3752850" cy="5226685"/>
                    </a:xfrm>
                    <a:prstGeom prst="rect">
                      <a:avLst/>
                    </a:prstGeom>
                    <a:ln>
                      <a:noFill/>
                    </a:ln>
                    <a:extLst>
                      <a:ext uri="{53640926-AAD7-44D8-BBD7-CCE9431645EC}">
                        <a14:shadowObscured xmlns:a14="http://schemas.microsoft.com/office/drawing/2010/main"/>
                      </a:ext>
                    </a:extLst>
                  </pic:spPr>
                </pic:pic>
              </a:graphicData>
            </a:graphic>
          </wp:inline>
        </w:drawing>
      </w:r>
    </w:p>
    <w:p w14:paraId="08C3EB71" w14:textId="77777777" w:rsidR="005B42D9" w:rsidRDefault="005B42D9" w:rsidP="005B42D9">
      <w:pPr>
        <w:spacing w:line="276" w:lineRule="auto"/>
      </w:pPr>
    </w:p>
    <w:p w14:paraId="1A8C3030" w14:textId="473822C5" w:rsidR="003555B3" w:rsidRPr="00232E60" w:rsidRDefault="003555B3" w:rsidP="00406991">
      <w:pPr>
        <w:pStyle w:val="1"/>
        <w:numPr>
          <w:ilvl w:val="1"/>
          <w:numId w:val="1"/>
        </w:numPr>
        <w:spacing w:before="0" w:after="120" w:line="360" w:lineRule="auto"/>
        <w:rPr>
          <w:rFonts w:ascii="Calibri" w:hAnsi="Calibri" w:cs="Calibri"/>
          <w:b/>
          <w:bCs/>
          <w:sz w:val="24"/>
          <w:szCs w:val="24"/>
        </w:rPr>
      </w:pPr>
      <w:bookmarkStart w:id="96" w:name="_Toc202800720"/>
      <w:bookmarkStart w:id="97" w:name="_Toc215486301"/>
      <w:r w:rsidRPr="00232E60">
        <w:rPr>
          <w:rFonts w:ascii="Calibri" w:hAnsi="Calibri" w:cs="Calibri"/>
          <w:b/>
          <w:bCs/>
          <w:sz w:val="24"/>
          <w:szCs w:val="24"/>
        </w:rPr>
        <w:t>Κτ</w:t>
      </w:r>
      <w:r w:rsidR="00C3106D" w:rsidRPr="00C3106D">
        <w:rPr>
          <w:rFonts w:ascii="Calibri" w:hAnsi="Calibri" w:cs="Calibri"/>
          <w:b/>
          <w:bCs/>
          <w:sz w:val="24"/>
          <w:szCs w:val="24"/>
        </w:rPr>
        <w:t>ή</w:t>
      </w:r>
      <w:r w:rsidRPr="00232E60">
        <w:rPr>
          <w:rFonts w:ascii="Calibri" w:hAnsi="Calibri" w:cs="Calibri"/>
          <w:b/>
          <w:bCs/>
          <w:sz w:val="24"/>
          <w:szCs w:val="24"/>
        </w:rPr>
        <w:t>ρια με τις χειρότερες επιδόσεις</w:t>
      </w:r>
      <w:bookmarkEnd w:id="96"/>
      <w:bookmarkEnd w:id="97"/>
      <w:r w:rsidRPr="00232E60">
        <w:rPr>
          <w:rFonts w:ascii="Calibri" w:hAnsi="Calibri" w:cs="Calibri"/>
          <w:b/>
          <w:bCs/>
          <w:sz w:val="24"/>
          <w:szCs w:val="24"/>
        </w:rPr>
        <w:t xml:space="preserve"> </w:t>
      </w:r>
    </w:p>
    <w:p w14:paraId="4D27E2F1" w14:textId="49B4B35E" w:rsidR="008F297E" w:rsidRDefault="008F297E" w:rsidP="008F297E">
      <w:pPr>
        <w:spacing w:before="60" w:after="60" w:line="276" w:lineRule="auto"/>
      </w:pPr>
      <w:r w:rsidRPr="008F297E">
        <w:rPr>
          <w:rFonts w:ascii="Calibri" w:hAnsi="Calibri" w:cs="Calibri"/>
        </w:rPr>
        <w:t>Σύμφωνα με την στατιστική ανάλυση των Πιστοποιητικών Ενεργειακής Απόδοσης (Π.Ε.Α.) που τηρούνται στην εθνική βάση δεδομένων (buildingcert.gr),</w:t>
      </w:r>
      <w:r>
        <w:rPr>
          <w:rStyle w:val="af3"/>
          <w:rFonts w:ascii="Calibri" w:hAnsi="Calibri" w:cs="Calibri"/>
        </w:rPr>
        <w:footnoteReference w:id="19"/>
      </w:r>
      <w:r w:rsidRPr="008F297E">
        <w:rPr>
          <w:rFonts w:ascii="Calibri" w:hAnsi="Calibri" w:cs="Calibri"/>
        </w:rPr>
        <w:t xml:space="preserve"> και με βάση την Στατιστική Ανάλυση των Ενεργειακών Επιθεωρήσεων </w:t>
      </w:r>
      <w:r w:rsidR="005F622D">
        <w:rPr>
          <w:rFonts w:ascii="Calibri" w:hAnsi="Calibri" w:cs="Calibri"/>
        </w:rPr>
        <w:t>Κτι</w:t>
      </w:r>
      <w:r w:rsidRPr="008F297E">
        <w:rPr>
          <w:rFonts w:ascii="Calibri" w:hAnsi="Calibri" w:cs="Calibri"/>
        </w:rPr>
        <w:t>ρίων, Συστημάτων Θέρμανσης και Συστημάτων Κλιματισμού</w:t>
      </w:r>
      <w:r>
        <w:rPr>
          <w:rFonts w:ascii="Calibri" w:hAnsi="Calibri" w:cs="Calibri"/>
        </w:rPr>
        <w:t>:</w:t>
      </w:r>
    </w:p>
    <w:p w14:paraId="0724004C" w14:textId="0F804322" w:rsidR="008F297E" w:rsidRDefault="008F297E" w:rsidP="008F297E">
      <w:pPr>
        <w:spacing w:before="60" w:after="60" w:line="276" w:lineRule="auto"/>
        <w:rPr>
          <w:rFonts w:ascii="Calibri" w:hAnsi="Calibri" w:cs="Calibri"/>
          <w:b/>
          <w:bCs/>
        </w:rPr>
      </w:pPr>
      <w:r w:rsidRPr="008F297E">
        <w:rPr>
          <w:rFonts w:ascii="Calibri" w:hAnsi="Calibri" w:cs="Calibri"/>
          <w:b/>
          <w:bCs/>
        </w:rPr>
        <w:t>Τα</w:t>
      </w:r>
      <w:r w:rsidR="005F622D">
        <w:rPr>
          <w:rFonts w:ascii="Calibri" w:hAnsi="Calibri" w:cs="Calibri"/>
          <w:b/>
          <w:bCs/>
        </w:rPr>
        <w:t xml:space="preserve"> κτίρια</w:t>
      </w:r>
      <w:r w:rsidRPr="008F297E">
        <w:rPr>
          <w:rFonts w:ascii="Calibri" w:hAnsi="Calibri" w:cs="Calibri"/>
          <w:b/>
          <w:bCs/>
        </w:rPr>
        <w:t xml:space="preserve"> με τις χειρότερες επιδόσεις (ενεργειακή κατηγορία Ε-Η) </w:t>
      </w:r>
      <w:r>
        <w:rPr>
          <w:rFonts w:ascii="Calibri" w:hAnsi="Calibri" w:cs="Calibri"/>
          <w:b/>
          <w:bCs/>
        </w:rPr>
        <w:t xml:space="preserve">για το 2023 </w:t>
      </w:r>
      <w:r w:rsidRPr="008F297E">
        <w:rPr>
          <w:rFonts w:ascii="Calibri" w:hAnsi="Calibri" w:cs="Calibri"/>
          <w:b/>
          <w:bCs/>
        </w:rPr>
        <w:t>αφορά ποσοστό 61,90%</w:t>
      </w:r>
      <w:r>
        <w:rPr>
          <w:rFonts w:ascii="Calibri" w:hAnsi="Calibri" w:cs="Calibri"/>
          <w:b/>
          <w:bCs/>
        </w:rPr>
        <w:t xml:space="preserve">. </w:t>
      </w:r>
    </w:p>
    <w:p w14:paraId="67342EC1" w14:textId="4962E3BA" w:rsidR="008F297E" w:rsidRPr="008F297E" w:rsidRDefault="008F297E" w:rsidP="00FF6F1B">
      <w:pPr>
        <w:pStyle w:val="a6"/>
        <w:numPr>
          <w:ilvl w:val="0"/>
          <w:numId w:val="28"/>
        </w:numPr>
        <w:spacing w:before="60" w:after="60" w:line="276" w:lineRule="auto"/>
        <w:rPr>
          <w:rFonts w:ascii="Calibri" w:hAnsi="Calibri" w:cs="Calibri"/>
        </w:rPr>
      </w:pPr>
      <w:r w:rsidRPr="008F297E">
        <w:rPr>
          <w:rFonts w:ascii="Calibri" w:hAnsi="Calibri" w:cs="Calibri"/>
          <w:b/>
          <w:bCs/>
        </w:rPr>
        <w:t xml:space="preserve">το ποσοστό των </w:t>
      </w:r>
      <w:r w:rsidR="005F622D">
        <w:rPr>
          <w:rFonts w:ascii="Calibri" w:hAnsi="Calibri" w:cs="Calibri"/>
          <w:b/>
          <w:bCs/>
        </w:rPr>
        <w:t>κτι</w:t>
      </w:r>
      <w:r w:rsidRPr="008F297E">
        <w:rPr>
          <w:rFonts w:ascii="Calibri" w:hAnsi="Calibri" w:cs="Calibri"/>
          <w:b/>
          <w:bCs/>
        </w:rPr>
        <w:t>ρίων κατοικιών που κατατάσσεται στις κατηγορίες Ε-Η είναι 64,96%</w:t>
      </w:r>
    </w:p>
    <w:p w14:paraId="446B00D4" w14:textId="7212EC9A" w:rsidR="008F297E" w:rsidRPr="008F297E" w:rsidRDefault="008F297E" w:rsidP="008F297E">
      <w:pPr>
        <w:spacing w:before="60" w:after="60" w:line="276" w:lineRule="auto"/>
        <w:rPr>
          <w:rFonts w:ascii="Calibri" w:hAnsi="Calibri" w:cs="Calibri"/>
          <w14:ligatures w14:val="standardContextual"/>
        </w:rPr>
      </w:pPr>
      <w:r w:rsidRPr="008F297E">
        <w:rPr>
          <w:rFonts w:ascii="Calibri" w:hAnsi="Calibri" w:cs="Calibri"/>
          <w14:ligatures w14:val="standardContextual"/>
        </w:rPr>
        <w:lastRenderedPageBreak/>
        <w:t>Τα πιο ενεργοβόρα</w:t>
      </w:r>
      <w:r w:rsidR="005F622D">
        <w:rPr>
          <w:rFonts w:ascii="Calibri" w:hAnsi="Calibri" w:cs="Calibri"/>
          <w14:ligatures w14:val="standardContextual"/>
        </w:rPr>
        <w:t xml:space="preserve"> κτίρια</w:t>
      </w:r>
      <w:r w:rsidRPr="008F297E">
        <w:rPr>
          <w:rFonts w:ascii="Calibri" w:hAnsi="Calibri" w:cs="Calibri"/>
          <w14:ligatures w14:val="standardContextual"/>
        </w:rPr>
        <w:t xml:space="preserve"> κατοικιών για το 2023 είναι οι μονοκατοικίες (μέση ετήσια κατανάλωση πρωτογενούς ενέργειας ίση με 484.71 kWh/m</w:t>
      </w:r>
      <w:r w:rsidRPr="008F297E">
        <w:rPr>
          <w:rFonts w:ascii="Calibri" w:hAnsi="Calibri" w:cs="Calibri"/>
          <w:vertAlign w:val="superscript"/>
          <w14:ligatures w14:val="standardContextual"/>
        </w:rPr>
        <w:t>2</w:t>
      </w:r>
      <w:r w:rsidRPr="008F297E">
        <w:rPr>
          <w:rFonts w:ascii="Calibri" w:hAnsi="Calibri" w:cs="Calibri"/>
          <w14:ligatures w14:val="standardContextual"/>
        </w:rPr>
        <w:t xml:space="preserve">. </w:t>
      </w:r>
    </w:p>
    <w:p w14:paraId="0E937828" w14:textId="00A4A8D0" w:rsidR="008F297E" w:rsidRDefault="008F297E" w:rsidP="00FF6F1B">
      <w:pPr>
        <w:pStyle w:val="a6"/>
        <w:numPr>
          <w:ilvl w:val="0"/>
          <w:numId w:val="28"/>
        </w:numPr>
        <w:spacing w:before="60" w:after="60" w:line="276" w:lineRule="auto"/>
        <w:rPr>
          <w:rFonts w:ascii="Calibri" w:hAnsi="Calibri" w:cs="Calibri"/>
          <w:b/>
          <w:bCs/>
        </w:rPr>
      </w:pPr>
      <w:r w:rsidRPr="008F297E">
        <w:rPr>
          <w:rFonts w:ascii="Calibri" w:hAnsi="Calibri" w:cs="Calibri"/>
          <w:b/>
          <w:bCs/>
        </w:rPr>
        <w:t xml:space="preserve">το ποσοστό των </w:t>
      </w:r>
      <w:r w:rsidR="005F622D">
        <w:rPr>
          <w:rFonts w:ascii="Calibri" w:hAnsi="Calibri" w:cs="Calibri"/>
          <w:b/>
          <w:bCs/>
        </w:rPr>
        <w:t>κτι</w:t>
      </w:r>
      <w:r w:rsidRPr="008F297E">
        <w:rPr>
          <w:rFonts w:ascii="Calibri" w:hAnsi="Calibri" w:cs="Calibri"/>
          <w:b/>
          <w:bCs/>
        </w:rPr>
        <w:t xml:space="preserve">ρίων </w:t>
      </w:r>
      <w:r>
        <w:rPr>
          <w:rFonts w:ascii="Calibri" w:hAnsi="Calibri" w:cs="Calibri"/>
          <w:b/>
          <w:bCs/>
        </w:rPr>
        <w:t>του τριτογενούς τομέα</w:t>
      </w:r>
      <w:r w:rsidRPr="008F297E">
        <w:rPr>
          <w:rFonts w:ascii="Calibri" w:hAnsi="Calibri" w:cs="Calibri"/>
          <w:b/>
          <w:bCs/>
        </w:rPr>
        <w:t xml:space="preserve"> που κατατάσσεται στις κατηγορίες Ε-Η είναι </w:t>
      </w:r>
      <w:r>
        <w:rPr>
          <w:rFonts w:ascii="Calibri" w:hAnsi="Calibri" w:cs="Calibri"/>
          <w:b/>
          <w:bCs/>
        </w:rPr>
        <w:t>49,66</w:t>
      </w:r>
      <w:r w:rsidRPr="008F297E">
        <w:rPr>
          <w:rFonts w:ascii="Calibri" w:hAnsi="Calibri" w:cs="Calibri"/>
          <w:b/>
          <w:bCs/>
        </w:rPr>
        <w:t>%</w:t>
      </w:r>
    </w:p>
    <w:p w14:paraId="29B76828" w14:textId="6F56F24F" w:rsidR="008F297E" w:rsidRPr="008F297E" w:rsidRDefault="008F297E" w:rsidP="008F297E">
      <w:pPr>
        <w:spacing w:before="60" w:after="60" w:line="276" w:lineRule="auto"/>
        <w:rPr>
          <w:rFonts w:ascii="Calibri" w:hAnsi="Calibri" w:cs="Calibri"/>
          <w14:ligatures w14:val="standardContextual"/>
        </w:rPr>
      </w:pPr>
      <w:r w:rsidRPr="008F297E">
        <w:rPr>
          <w:rFonts w:ascii="Calibri" w:hAnsi="Calibri" w:cs="Calibri"/>
          <w14:ligatures w14:val="standardContextual"/>
        </w:rPr>
        <w:t>Τα πιο ενεργοβόρα</w:t>
      </w:r>
      <w:r w:rsidR="005F622D">
        <w:rPr>
          <w:rFonts w:ascii="Calibri" w:hAnsi="Calibri" w:cs="Calibri"/>
          <w14:ligatures w14:val="standardContextual"/>
        </w:rPr>
        <w:t xml:space="preserve"> κτίρια</w:t>
      </w:r>
      <w:r w:rsidRPr="008F297E">
        <w:rPr>
          <w:rFonts w:ascii="Calibri" w:hAnsi="Calibri" w:cs="Calibri"/>
          <w14:ligatures w14:val="standardContextual"/>
        </w:rPr>
        <w:t xml:space="preserve"> τριτογενούς τομέα για το 2023 είναι τα κλειστά γυμναστήρια (μέση ετήσια κατανάλωση πρωτογενούς ενέργειας ίση με 1.065,75 kWh/m</w:t>
      </w:r>
      <w:r w:rsidRPr="008F297E">
        <w:rPr>
          <w:rFonts w:ascii="Calibri" w:hAnsi="Calibri" w:cs="Calibri"/>
          <w:vertAlign w:val="superscript"/>
          <w14:ligatures w14:val="standardContextual"/>
        </w:rPr>
        <w:t>2</w:t>
      </w:r>
      <w:r w:rsidRPr="008F297E">
        <w:rPr>
          <w:rFonts w:ascii="Calibri" w:hAnsi="Calibri" w:cs="Calibri"/>
          <w14:ligatures w14:val="standardContextual"/>
        </w:rPr>
        <w:t>), οι κοιτώνες (μέση ετήσια κατανάλωση πρωτογενούς ενέργειας ίση με 978,09 kWh/m</w:t>
      </w:r>
      <w:r w:rsidRPr="008F297E">
        <w:rPr>
          <w:rFonts w:ascii="Calibri" w:hAnsi="Calibri" w:cs="Calibri"/>
          <w:vertAlign w:val="superscript"/>
          <w14:ligatures w14:val="standardContextual"/>
        </w:rPr>
        <w:t>2</w:t>
      </w:r>
      <w:r w:rsidRPr="008F297E">
        <w:rPr>
          <w:rFonts w:ascii="Calibri" w:hAnsi="Calibri" w:cs="Calibri"/>
          <w14:ligatures w14:val="standardContextual"/>
        </w:rPr>
        <w:t>), τα καφενεία (μέση ετήσια κατανάλωση πρωτογενούς ενέργειας ίση με 939,12 kWh/m</w:t>
      </w:r>
      <w:r w:rsidRPr="008F297E">
        <w:rPr>
          <w:rFonts w:ascii="Calibri" w:hAnsi="Calibri" w:cs="Calibri"/>
          <w:vertAlign w:val="superscript"/>
          <w14:ligatures w14:val="standardContextual"/>
        </w:rPr>
        <w:t>2</w:t>
      </w:r>
      <w:r w:rsidRPr="008F297E">
        <w:rPr>
          <w:rFonts w:ascii="Calibri" w:hAnsi="Calibri" w:cs="Calibri"/>
          <w14:ligatures w14:val="standardContextual"/>
        </w:rPr>
        <w:t>) και οι φυλακές (μέση ετήσια κατανάλωση πρωτογενούς ενέργειας ίση με 909,20 kWh/m</w:t>
      </w:r>
      <w:r w:rsidRPr="008F297E">
        <w:rPr>
          <w:rFonts w:ascii="Calibri" w:hAnsi="Calibri" w:cs="Calibri"/>
          <w:vertAlign w:val="superscript"/>
          <w14:ligatures w14:val="standardContextual"/>
        </w:rPr>
        <w:t>2</w:t>
      </w:r>
      <w:r w:rsidRPr="008F297E">
        <w:rPr>
          <w:rFonts w:ascii="Calibri" w:hAnsi="Calibri" w:cs="Calibri"/>
          <w14:ligatures w14:val="standardContextual"/>
        </w:rPr>
        <w:t>).</w:t>
      </w:r>
    </w:p>
    <w:p w14:paraId="52A0F05D" w14:textId="671A7449" w:rsidR="008F297E" w:rsidRPr="008F297E" w:rsidRDefault="008F297E" w:rsidP="00FF6F1B">
      <w:pPr>
        <w:pStyle w:val="a6"/>
        <w:numPr>
          <w:ilvl w:val="0"/>
          <w:numId w:val="28"/>
        </w:numPr>
        <w:spacing w:before="60" w:after="60" w:line="276" w:lineRule="auto"/>
        <w:rPr>
          <w:rFonts w:ascii="Calibri" w:hAnsi="Calibri" w:cs="Calibri"/>
        </w:rPr>
      </w:pPr>
      <w:r w:rsidRPr="008F297E">
        <w:rPr>
          <w:rFonts w:ascii="Calibri" w:hAnsi="Calibri" w:cs="Calibri"/>
          <w:b/>
          <w:bCs/>
        </w:rPr>
        <w:t xml:space="preserve">το ποσοστό των </w:t>
      </w:r>
      <w:r>
        <w:rPr>
          <w:rFonts w:ascii="Calibri" w:hAnsi="Calibri" w:cs="Calibri"/>
          <w:b/>
          <w:bCs/>
        </w:rPr>
        <w:t xml:space="preserve">δημοσίων </w:t>
      </w:r>
      <w:r w:rsidR="005F622D">
        <w:rPr>
          <w:rFonts w:ascii="Calibri" w:hAnsi="Calibri" w:cs="Calibri"/>
          <w:b/>
          <w:bCs/>
        </w:rPr>
        <w:t>κτι</w:t>
      </w:r>
      <w:r w:rsidRPr="008F297E">
        <w:rPr>
          <w:rFonts w:ascii="Calibri" w:hAnsi="Calibri" w:cs="Calibri"/>
          <w:b/>
          <w:bCs/>
        </w:rPr>
        <w:t xml:space="preserve">ρίων κατοικιών που κατατάσσεται στις κατηγορίες Ε-Η είναι </w:t>
      </w:r>
      <w:r>
        <w:rPr>
          <w:rFonts w:ascii="Calibri" w:hAnsi="Calibri" w:cs="Calibri"/>
          <w:b/>
          <w:bCs/>
        </w:rPr>
        <w:t>39,02</w:t>
      </w:r>
      <w:r w:rsidRPr="008F297E">
        <w:rPr>
          <w:rFonts w:ascii="Calibri" w:hAnsi="Calibri" w:cs="Calibri"/>
          <w:b/>
          <w:bCs/>
        </w:rPr>
        <w:t xml:space="preserve">%. </w:t>
      </w:r>
    </w:p>
    <w:p w14:paraId="559F26D7" w14:textId="4D06CE51" w:rsidR="00C70FC5" w:rsidRDefault="008F297E" w:rsidP="004C4C28">
      <w:pPr>
        <w:spacing w:before="60" w:after="60" w:line="276" w:lineRule="auto"/>
        <w:rPr>
          <w:rFonts w:ascii="Calibri" w:hAnsi="Calibri" w:cs="Calibri"/>
          <w14:ligatures w14:val="standardContextual"/>
        </w:rPr>
      </w:pPr>
      <w:r>
        <w:rPr>
          <w:rFonts w:ascii="Calibri" w:hAnsi="Calibri" w:cs="Calibri"/>
          <w14:ligatures w14:val="standardContextual"/>
        </w:rPr>
        <w:t>Τ</w:t>
      </w:r>
      <w:r w:rsidR="00DA27AD" w:rsidRPr="00406991">
        <w:rPr>
          <w:rFonts w:ascii="Calibri" w:hAnsi="Calibri" w:cs="Calibri"/>
          <w14:ligatures w14:val="standardContextual"/>
        </w:rPr>
        <w:t>α πιο ενεργοβόρα</w:t>
      </w:r>
      <w:r w:rsidR="005F622D">
        <w:rPr>
          <w:rFonts w:ascii="Calibri" w:hAnsi="Calibri" w:cs="Calibri"/>
          <w14:ligatures w14:val="standardContextual"/>
        </w:rPr>
        <w:t xml:space="preserve"> κτίρια</w:t>
      </w:r>
      <w:r w:rsidR="00DA27AD" w:rsidRPr="00406991">
        <w:rPr>
          <w:rFonts w:ascii="Calibri" w:hAnsi="Calibri" w:cs="Calibri"/>
          <w14:ligatures w14:val="standardContextual"/>
        </w:rPr>
        <w:t xml:space="preserve"> δημόσιων υπηρεσιών για το 2023 είναι τα κλειστά γυμναστήρια (μέση ετήσια κατανάλωση πρωτογενούς ενέργειας ίση με 961</w:t>
      </w:r>
      <w:r>
        <w:rPr>
          <w:rFonts w:ascii="Calibri" w:hAnsi="Calibri" w:cs="Calibri"/>
          <w14:ligatures w14:val="standardContextual"/>
        </w:rPr>
        <w:t>,</w:t>
      </w:r>
      <w:r w:rsidR="00DA27AD" w:rsidRPr="00406991">
        <w:rPr>
          <w:rFonts w:ascii="Calibri" w:hAnsi="Calibri" w:cs="Calibri"/>
          <w14:ligatures w14:val="standardContextual"/>
        </w:rPr>
        <w:t>20 kWh/m</w:t>
      </w:r>
      <w:r w:rsidR="00DA27AD" w:rsidRPr="008F297E">
        <w:rPr>
          <w:rFonts w:ascii="Calibri" w:hAnsi="Calibri" w:cs="Calibri"/>
          <w:vertAlign w:val="superscript"/>
          <w14:ligatures w14:val="standardContextual"/>
        </w:rPr>
        <w:t>2</w:t>
      </w:r>
      <w:r w:rsidR="00DA27AD" w:rsidRPr="00406991">
        <w:rPr>
          <w:rFonts w:ascii="Calibri" w:hAnsi="Calibri" w:cs="Calibri"/>
          <w14:ligatures w14:val="standardContextual"/>
        </w:rPr>
        <w:t>) και τα οικοτροφεία (μέση ετήσια κατανάλωση πρωτογενούς ενέργειας ίση με 957</w:t>
      </w:r>
      <w:r>
        <w:rPr>
          <w:rFonts w:ascii="Calibri" w:hAnsi="Calibri" w:cs="Calibri"/>
          <w14:ligatures w14:val="standardContextual"/>
        </w:rPr>
        <w:t>,</w:t>
      </w:r>
      <w:r w:rsidR="00DA27AD" w:rsidRPr="00406991">
        <w:rPr>
          <w:rFonts w:ascii="Calibri" w:hAnsi="Calibri" w:cs="Calibri"/>
          <w14:ligatures w14:val="standardContextual"/>
        </w:rPr>
        <w:t>43 kWh/m</w:t>
      </w:r>
      <w:r w:rsidR="00DA27AD" w:rsidRPr="008F297E">
        <w:rPr>
          <w:rFonts w:ascii="Calibri" w:hAnsi="Calibri" w:cs="Calibri"/>
          <w:vertAlign w:val="superscript"/>
          <w14:ligatures w14:val="standardContextual"/>
        </w:rPr>
        <w:t>2</w:t>
      </w:r>
      <w:r w:rsidR="00DA27AD" w:rsidRPr="00406991">
        <w:rPr>
          <w:rFonts w:ascii="Calibri" w:hAnsi="Calibri" w:cs="Calibri"/>
          <w14:ligatures w14:val="standardContextual"/>
        </w:rPr>
        <w:t>).</w:t>
      </w:r>
    </w:p>
    <w:p w14:paraId="4516A1BA" w14:textId="77777777" w:rsidR="004C4C28" w:rsidRPr="00406991" w:rsidRDefault="004C4C28" w:rsidP="004C4C28">
      <w:pPr>
        <w:spacing w:before="60" w:after="60" w:line="276" w:lineRule="auto"/>
        <w:rPr>
          <w:rFonts w:ascii="Calibri" w:hAnsi="Calibri" w:cs="Calibri"/>
          <w14:ligatures w14:val="standardContextual"/>
        </w:rPr>
      </w:pPr>
    </w:p>
    <w:p w14:paraId="0AFEB509" w14:textId="05BEC796" w:rsidR="0042621B" w:rsidRPr="00232E60" w:rsidRDefault="0042621B" w:rsidP="00406991">
      <w:pPr>
        <w:pStyle w:val="1"/>
        <w:numPr>
          <w:ilvl w:val="1"/>
          <w:numId w:val="1"/>
        </w:numPr>
        <w:spacing w:before="0" w:after="120" w:line="360" w:lineRule="auto"/>
        <w:rPr>
          <w:rFonts w:ascii="Calibri" w:hAnsi="Calibri" w:cs="Calibri"/>
          <w:b/>
          <w:bCs/>
          <w:sz w:val="24"/>
          <w:szCs w:val="24"/>
        </w:rPr>
      </w:pPr>
      <w:bookmarkStart w:id="98" w:name="_Toc202800721"/>
      <w:bookmarkStart w:id="99" w:name="_Toc215486302"/>
      <w:r w:rsidRPr="00232E60">
        <w:rPr>
          <w:rFonts w:ascii="Calibri" w:hAnsi="Calibri" w:cs="Calibri"/>
          <w:b/>
          <w:bCs/>
          <w:sz w:val="24"/>
          <w:szCs w:val="24"/>
        </w:rPr>
        <w:t xml:space="preserve">Εμπόδια στη λήψη επενδυτικής απόφασης ενεργειακής  αναβάθμισης </w:t>
      </w:r>
      <w:r w:rsidR="005F622D">
        <w:rPr>
          <w:rFonts w:ascii="Calibri" w:hAnsi="Calibri" w:cs="Calibri"/>
          <w:b/>
          <w:bCs/>
          <w:sz w:val="24"/>
          <w:szCs w:val="24"/>
        </w:rPr>
        <w:t>κτι</w:t>
      </w:r>
      <w:r w:rsidRPr="00232E60">
        <w:rPr>
          <w:rFonts w:ascii="Calibri" w:hAnsi="Calibri" w:cs="Calibri"/>
          <w:b/>
          <w:bCs/>
          <w:sz w:val="24"/>
          <w:szCs w:val="24"/>
        </w:rPr>
        <w:t>ρίου</w:t>
      </w:r>
      <w:bookmarkEnd w:id="98"/>
      <w:bookmarkEnd w:id="99"/>
    </w:p>
    <w:p w14:paraId="78C441BB" w14:textId="0188345C" w:rsidR="006D0041" w:rsidRPr="004C4C28" w:rsidRDefault="006D0041" w:rsidP="004C4C28">
      <w:pPr>
        <w:autoSpaceDE w:val="0"/>
        <w:autoSpaceDN w:val="0"/>
        <w:adjustRightInd w:val="0"/>
        <w:spacing w:before="60" w:after="60" w:line="276" w:lineRule="auto"/>
        <w:jc w:val="left"/>
        <w:rPr>
          <w:rFonts w:ascii="Calibri" w:hAnsi="Calibri" w:cs="Calibri"/>
          <w14:ligatures w14:val="standardContextual"/>
        </w:rPr>
      </w:pPr>
      <w:r w:rsidRPr="004C4C28">
        <w:rPr>
          <w:rFonts w:ascii="Calibri" w:hAnsi="Calibri" w:cs="Calibri"/>
          <w14:ligatures w14:val="standardContextual"/>
        </w:rPr>
        <w:t xml:space="preserve">Η ενεργειακή αναβάθμιση του </w:t>
      </w:r>
      <w:r w:rsidR="005F622D">
        <w:rPr>
          <w:rFonts w:ascii="Calibri" w:hAnsi="Calibri" w:cs="Calibri"/>
          <w14:ligatures w14:val="standardContextual"/>
        </w:rPr>
        <w:t>κτι</w:t>
      </w:r>
      <w:r w:rsidRPr="004C4C28">
        <w:rPr>
          <w:rFonts w:ascii="Calibri" w:hAnsi="Calibri" w:cs="Calibri"/>
          <w14:ligatures w14:val="standardContextual"/>
        </w:rPr>
        <w:t>ριακού αποθέματος αποτελεί βασική προτεραιότητα για την επίτευξη των κλιματικών στόχων και τη μείωση του ενεργειακού κόστους των νοικοκυριών στην Ελλάδα. Παρά τα πολλαπλά οφέλη που συνεπάγεται, οι αποφάσεις για την υλοποίηση τέτοιων επενδύσεων παραμένουν περιορισμένες, λόγω ενός συνόλου διαρθρωτικών, οικονομικών, τεχνικών και κοινωνικών εμποδίων που επηρεάζουν αρνητικά τη λήψη επενδυτικών αποφάσεων.</w:t>
      </w:r>
    </w:p>
    <w:p w14:paraId="4411118D" w14:textId="1AAEB366" w:rsidR="006D0041" w:rsidRPr="004C4C28" w:rsidRDefault="006D0041" w:rsidP="004C4C28">
      <w:pPr>
        <w:autoSpaceDE w:val="0"/>
        <w:autoSpaceDN w:val="0"/>
        <w:adjustRightInd w:val="0"/>
        <w:spacing w:before="60" w:after="60" w:line="276" w:lineRule="auto"/>
        <w:jc w:val="left"/>
        <w:rPr>
          <w:rFonts w:ascii="Calibri" w:hAnsi="Calibri" w:cs="Calibri"/>
          <w:b/>
          <w:bCs/>
          <w14:ligatures w14:val="standardContextual"/>
        </w:rPr>
      </w:pPr>
      <w:r w:rsidRPr="004C4C28">
        <w:rPr>
          <w:rFonts w:ascii="Calibri" w:hAnsi="Calibri" w:cs="Calibri"/>
          <w:b/>
          <w:bCs/>
          <w14:ligatures w14:val="standardContextual"/>
        </w:rPr>
        <w:t>Οικονομικά και θεσμικά εμπόδια</w:t>
      </w:r>
    </w:p>
    <w:p w14:paraId="3904BD5C" w14:textId="2E490464" w:rsidR="006D0041" w:rsidRPr="004C4C28" w:rsidRDefault="006D0041" w:rsidP="00FF6F1B">
      <w:pPr>
        <w:pStyle w:val="a6"/>
        <w:numPr>
          <w:ilvl w:val="0"/>
          <w:numId w:val="26"/>
        </w:numPr>
        <w:autoSpaceDE w:val="0"/>
        <w:autoSpaceDN w:val="0"/>
        <w:adjustRightInd w:val="0"/>
        <w:spacing w:before="60" w:after="60" w:line="276" w:lineRule="auto"/>
        <w:jc w:val="left"/>
        <w:rPr>
          <w:rFonts w:ascii="Calibri" w:hAnsi="Calibri" w:cs="Calibri"/>
          <w14:ligatures w14:val="standardContextual"/>
        </w:rPr>
      </w:pPr>
      <w:r w:rsidRPr="004C4C28">
        <w:rPr>
          <w:rFonts w:ascii="Calibri" w:hAnsi="Calibri" w:cs="Calibri"/>
          <w14:ligatures w14:val="standardContextual"/>
        </w:rPr>
        <w:t xml:space="preserve">Η </w:t>
      </w:r>
      <w:r w:rsidRPr="004C4C28">
        <w:rPr>
          <w:rFonts w:ascii="Calibri" w:hAnsi="Calibri" w:cs="Calibri"/>
          <w:b/>
          <w:bCs/>
          <w14:ligatures w14:val="standardContextual"/>
        </w:rPr>
        <w:t>αύξηση του κόστους υλικών και ενέργειας</w:t>
      </w:r>
      <w:r w:rsidRPr="004C4C28">
        <w:rPr>
          <w:rFonts w:ascii="Calibri" w:hAnsi="Calibri" w:cs="Calibri"/>
          <w14:ligatures w14:val="standardContextual"/>
        </w:rPr>
        <w:t>, ως απόρροια της πρόσφατης ενεργειακής κρίσης, έχει επιδεινώσει τη βιωσιμότητα των παρεμβάσεων ενεργειακής απόδοσης. Οι ανατιμήσεις στα δομικά και ηλεκτρομηχανολογικά υλικά, αλλά και οι ασταθείς τιμές ενέργειας, καθιστούν το αρχικό επενδυτικό κόστος απαγορευτικό για μεγάλο μέρος των πολιτών.</w:t>
      </w:r>
    </w:p>
    <w:p w14:paraId="2E152513" w14:textId="7A258564" w:rsidR="006D0041" w:rsidRPr="004C4C28" w:rsidRDefault="006D0041" w:rsidP="00FF6F1B">
      <w:pPr>
        <w:pStyle w:val="a6"/>
        <w:numPr>
          <w:ilvl w:val="0"/>
          <w:numId w:val="25"/>
        </w:numPr>
        <w:autoSpaceDE w:val="0"/>
        <w:autoSpaceDN w:val="0"/>
        <w:adjustRightInd w:val="0"/>
        <w:spacing w:before="60" w:after="60" w:line="276" w:lineRule="auto"/>
        <w:jc w:val="left"/>
        <w:rPr>
          <w:rFonts w:ascii="Calibri" w:hAnsi="Calibri" w:cs="Calibri"/>
          <w14:ligatures w14:val="standardContextual"/>
        </w:rPr>
      </w:pPr>
      <w:r w:rsidRPr="004C4C28">
        <w:rPr>
          <w:rFonts w:ascii="Calibri" w:hAnsi="Calibri" w:cs="Calibri"/>
          <w14:ligatures w14:val="standardContextual"/>
        </w:rPr>
        <w:t xml:space="preserve">Ταυτόχρονα, οι </w:t>
      </w:r>
      <w:r w:rsidRPr="004C4C28">
        <w:rPr>
          <w:rFonts w:ascii="Calibri" w:hAnsi="Calibri" w:cs="Calibri"/>
          <w:b/>
          <w:bCs/>
          <w14:ligatures w14:val="standardContextual"/>
        </w:rPr>
        <w:t>μακρές περίοδοι απόσβεσης των επενδύσεων</w:t>
      </w:r>
      <w:r w:rsidRPr="004C4C28">
        <w:rPr>
          <w:rFonts w:ascii="Calibri" w:hAnsi="Calibri" w:cs="Calibri"/>
          <w14:ligatures w14:val="standardContextual"/>
        </w:rPr>
        <w:t xml:space="preserve"> σε συνδυασμό με τη </w:t>
      </w:r>
      <w:r w:rsidRPr="004C4C28">
        <w:rPr>
          <w:rFonts w:ascii="Calibri" w:hAnsi="Calibri" w:cs="Calibri"/>
          <w:b/>
          <w:bCs/>
          <w14:ligatures w14:val="standardContextual"/>
        </w:rPr>
        <w:t>μειωμένη πρόσβαση σε κεφαλαιακές ροές</w:t>
      </w:r>
      <w:r w:rsidRPr="004C4C28">
        <w:rPr>
          <w:rFonts w:ascii="Calibri" w:hAnsi="Calibri" w:cs="Calibri"/>
          <w14:ligatures w14:val="standardContextual"/>
        </w:rPr>
        <w:t xml:space="preserve">, περιορίζουν τη δυνατότητα των νοικοκυριών, ιδίως των οικονομικά ευάλωτων, να προχωρήσουν σε τέτοιες παρεμβάσεις. Επιπρόσθετα, η </w:t>
      </w:r>
      <w:r w:rsidRPr="004C4C28">
        <w:rPr>
          <w:rFonts w:ascii="Calibri" w:hAnsi="Calibri" w:cs="Calibri"/>
          <w:b/>
          <w:bCs/>
          <w14:ligatures w14:val="standardContextual"/>
        </w:rPr>
        <w:t>δυσκολία πρόσβασης σε τραπεζικό δανεισμό</w:t>
      </w:r>
      <w:r w:rsidRPr="004C4C28">
        <w:rPr>
          <w:rFonts w:ascii="Calibri" w:hAnsi="Calibri" w:cs="Calibri"/>
          <w14:ligatures w14:val="standardContextual"/>
        </w:rPr>
        <w:t xml:space="preserve"> και η απουσία εναλλακτικών χρηματοδοτικών μηχανισμών (όπως προγράμματα “pay-as-you-save”, πράσινα δάνεια ή προγράμματα απόδοσης βάσει επιδόσεων) εντείνουν το πρόβλημα.</w:t>
      </w:r>
    </w:p>
    <w:p w14:paraId="29456C6E" w14:textId="5A117AF8" w:rsidR="006D0041" w:rsidRPr="004C4C28" w:rsidRDefault="006D0041" w:rsidP="00FF6F1B">
      <w:pPr>
        <w:pStyle w:val="a6"/>
        <w:numPr>
          <w:ilvl w:val="0"/>
          <w:numId w:val="24"/>
        </w:numPr>
        <w:autoSpaceDE w:val="0"/>
        <w:autoSpaceDN w:val="0"/>
        <w:adjustRightInd w:val="0"/>
        <w:spacing w:before="60" w:after="60" w:line="276" w:lineRule="auto"/>
        <w:jc w:val="left"/>
        <w:rPr>
          <w:rFonts w:ascii="Calibri" w:hAnsi="Calibri" w:cs="Calibri"/>
          <w14:ligatures w14:val="standardContextual"/>
        </w:rPr>
      </w:pPr>
      <w:r w:rsidRPr="004C4C28">
        <w:rPr>
          <w:rFonts w:ascii="Calibri" w:hAnsi="Calibri" w:cs="Calibri"/>
          <w14:ligatures w14:val="standardContextual"/>
        </w:rPr>
        <w:t xml:space="preserve">Ένα ακόμη σημαντικό εμπόδιο είναι το λεγόμενο </w:t>
      </w:r>
      <w:r w:rsidRPr="004C4C28">
        <w:rPr>
          <w:rFonts w:ascii="Calibri" w:hAnsi="Calibri" w:cs="Calibri"/>
          <w:b/>
          <w:bCs/>
          <w14:ligatures w14:val="standardContextual"/>
        </w:rPr>
        <w:t>δίλημμα καταμερισμένων κινήτρων</w:t>
      </w:r>
      <w:r w:rsidRPr="004C4C28">
        <w:rPr>
          <w:rFonts w:ascii="Calibri" w:hAnsi="Calibri" w:cs="Calibri"/>
          <w14:ligatures w14:val="standardContextual"/>
        </w:rPr>
        <w:t xml:space="preserve"> (split-incentives dilemma), που παρατηρείται κυρίως σε μισθωμένα ακίνητα, όπου ο ιδιοκτήτης καλείται να επωμιστεί το κόστος της επένδυσης, ενώ ο ενοικιαστής απολαμβάνει τα ενεργειακά οφέλη. Η ασυμμετρία αυτή οδηγεί σε αδράνεια και αποφυγή επενδύσεων.</w:t>
      </w:r>
    </w:p>
    <w:p w14:paraId="0B253D5B" w14:textId="6BA763A4" w:rsidR="006D0041" w:rsidRPr="004C4C28" w:rsidRDefault="006D0041" w:rsidP="004C4C28">
      <w:pPr>
        <w:autoSpaceDE w:val="0"/>
        <w:autoSpaceDN w:val="0"/>
        <w:adjustRightInd w:val="0"/>
        <w:spacing w:before="60" w:after="60" w:line="276" w:lineRule="auto"/>
        <w:jc w:val="left"/>
        <w:rPr>
          <w:rFonts w:ascii="Calibri" w:hAnsi="Calibri" w:cs="Calibri"/>
          <w:b/>
          <w:bCs/>
          <w14:ligatures w14:val="standardContextual"/>
        </w:rPr>
      </w:pPr>
      <w:r w:rsidRPr="004C4C28">
        <w:rPr>
          <w:rFonts w:ascii="Calibri" w:hAnsi="Calibri" w:cs="Calibri"/>
          <w:b/>
          <w:bCs/>
          <w14:ligatures w14:val="standardContextual"/>
        </w:rPr>
        <w:t>Τεχνικά και διαχειριστικά εμπόδια</w:t>
      </w:r>
    </w:p>
    <w:p w14:paraId="1E9132E0" w14:textId="5C239DFE" w:rsidR="006D0041" w:rsidRPr="004C4C28" w:rsidRDefault="006D0041" w:rsidP="00FF6F1B">
      <w:pPr>
        <w:pStyle w:val="a6"/>
        <w:numPr>
          <w:ilvl w:val="0"/>
          <w:numId w:val="23"/>
        </w:numPr>
        <w:autoSpaceDE w:val="0"/>
        <w:autoSpaceDN w:val="0"/>
        <w:adjustRightInd w:val="0"/>
        <w:spacing w:before="60" w:after="60" w:line="276" w:lineRule="auto"/>
        <w:ind w:left="360"/>
        <w:jc w:val="left"/>
        <w:rPr>
          <w:rFonts w:ascii="Calibri" w:hAnsi="Calibri" w:cs="Calibri"/>
          <w14:ligatures w14:val="standardContextual"/>
        </w:rPr>
      </w:pPr>
      <w:r w:rsidRPr="004C4C28">
        <w:rPr>
          <w:rFonts w:ascii="Calibri" w:hAnsi="Calibri" w:cs="Calibri"/>
          <w14:ligatures w14:val="standardContextual"/>
        </w:rPr>
        <w:t xml:space="preserve">Η </w:t>
      </w:r>
      <w:r w:rsidRPr="004C4C28">
        <w:rPr>
          <w:rFonts w:ascii="Calibri" w:hAnsi="Calibri" w:cs="Calibri"/>
          <w:b/>
          <w:bCs/>
          <w14:ligatures w14:val="standardContextual"/>
        </w:rPr>
        <w:t>δυσκολία λήψης συλλογικών αποφάσεων σε πολυκατοικίες</w:t>
      </w:r>
      <w:r w:rsidRPr="004C4C28">
        <w:rPr>
          <w:rFonts w:ascii="Calibri" w:hAnsi="Calibri" w:cs="Calibri"/>
          <w14:ligatures w14:val="standardContextual"/>
        </w:rPr>
        <w:t>, ιδίως σε παλαιότερα αστικά</w:t>
      </w:r>
      <w:r w:rsidR="005F622D">
        <w:rPr>
          <w:rFonts w:ascii="Calibri" w:hAnsi="Calibri" w:cs="Calibri"/>
          <w14:ligatures w14:val="standardContextual"/>
        </w:rPr>
        <w:t xml:space="preserve"> κτίρια</w:t>
      </w:r>
      <w:r w:rsidRPr="004C4C28">
        <w:rPr>
          <w:rFonts w:ascii="Calibri" w:hAnsi="Calibri" w:cs="Calibri"/>
          <w14:ligatures w14:val="standardContextual"/>
        </w:rPr>
        <w:t xml:space="preserve"> με πολλούς συνιδιοκτήτες, αποτελεί χρόνιο ζήτημα στην Ελλάδα. Η έλλειψη ενημέρωσης, </w:t>
      </w:r>
      <w:r w:rsidRPr="004C4C28">
        <w:rPr>
          <w:rFonts w:ascii="Calibri" w:hAnsi="Calibri" w:cs="Calibri"/>
          <w14:ligatures w14:val="standardContextual"/>
        </w:rPr>
        <w:lastRenderedPageBreak/>
        <w:t>συντονισμού και νομικής καθοδήγησης στις περιπτώσεις αυτές επιβραδύνει ή αποτρέπει πλήρως την έναρξη διαδικασιών ενεργειακής αναβάθμισης.</w:t>
      </w:r>
    </w:p>
    <w:p w14:paraId="5937F048" w14:textId="12A14EFE" w:rsidR="006D0041" w:rsidRPr="004C4C28" w:rsidRDefault="006D0041" w:rsidP="00FF6F1B">
      <w:pPr>
        <w:pStyle w:val="a6"/>
        <w:numPr>
          <w:ilvl w:val="0"/>
          <w:numId w:val="23"/>
        </w:numPr>
        <w:autoSpaceDE w:val="0"/>
        <w:autoSpaceDN w:val="0"/>
        <w:adjustRightInd w:val="0"/>
        <w:spacing w:before="60" w:after="60" w:line="276" w:lineRule="auto"/>
        <w:ind w:left="360"/>
        <w:jc w:val="left"/>
        <w:rPr>
          <w:rFonts w:ascii="Calibri" w:hAnsi="Calibri" w:cs="Calibri"/>
          <w14:ligatures w14:val="standardContextual"/>
        </w:rPr>
      </w:pPr>
      <w:r w:rsidRPr="004C4C28">
        <w:rPr>
          <w:rFonts w:ascii="Calibri" w:hAnsi="Calibri" w:cs="Calibri"/>
          <w14:ligatures w14:val="standardContextual"/>
        </w:rPr>
        <w:t xml:space="preserve">Παράλληλα, </w:t>
      </w:r>
      <w:r w:rsidRPr="004C4C28">
        <w:rPr>
          <w:rFonts w:ascii="Calibri" w:hAnsi="Calibri" w:cs="Calibri"/>
          <w:b/>
          <w:bCs/>
          <w14:ligatures w14:val="standardContextual"/>
        </w:rPr>
        <w:t>η απουσία πιστοποίησης υλικών και επαγγελματικών υπηρεσιών</w:t>
      </w:r>
      <w:r w:rsidRPr="004C4C28">
        <w:rPr>
          <w:rFonts w:ascii="Calibri" w:hAnsi="Calibri" w:cs="Calibri"/>
          <w14:ligatures w14:val="standardContextual"/>
        </w:rPr>
        <w:t xml:space="preserve"> δημιουργεί αβεβαιότητα για την ποιότητα και αποτελεσματικότητα των παρεμβάσεων, γεγονός που αποθαρρύνει πιθανούς επενδυτές. Η </w:t>
      </w:r>
      <w:r w:rsidRPr="004C4C28">
        <w:rPr>
          <w:rFonts w:ascii="Calibri" w:hAnsi="Calibri" w:cs="Calibri"/>
          <w:b/>
          <w:bCs/>
          <w14:ligatures w14:val="standardContextual"/>
        </w:rPr>
        <w:t>αγορά ενεργειακών υπηρεσιών στην Ελλάδα παραμένει υποανάπτυκτη</w:t>
      </w:r>
      <w:r w:rsidRPr="004C4C28">
        <w:rPr>
          <w:rFonts w:ascii="Calibri" w:hAnsi="Calibri" w:cs="Calibri"/>
          <w14:ligatures w14:val="standardContextual"/>
        </w:rPr>
        <w:t>, με περιορισμένο αριθμό αξιόπιστων παρόχων ενεργειακών υπηρεσιών (ESCOs) και χαμηλή διείσδυση συμβάσεων ενεργειακής απόδοσης.</w:t>
      </w:r>
    </w:p>
    <w:p w14:paraId="5D2AF9E9" w14:textId="2B3775D9" w:rsidR="006D0041" w:rsidRPr="004C4C28" w:rsidRDefault="006D0041" w:rsidP="00FF6F1B">
      <w:pPr>
        <w:pStyle w:val="a6"/>
        <w:numPr>
          <w:ilvl w:val="0"/>
          <w:numId w:val="23"/>
        </w:numPr>
        <w:autoSpaceDE w:val="0"/>
        <w:autoSpaceDN w:val="0"/>
        <w:adjustRightInd w:val="0"/>
        <w:spacing w:before="60" w:after="60" w:line="276" w:lineRule="auto"/>
        <w:ind w:left="360"/>
        <w:jc w:val="left"/>
        <w:rPr>
          <w:rFonts w:ascii="Calibri" w:hAnsi="Calibri" w:cs="Calibri"/>
          <w14:ligatures w14:val="standardContextual"/>
        </w:rPr>
      </w:pPr>
      <w:r w:rsidRPr="004C4C28">
        <w:rPr>
          <w:rFonts w:ascii="Calibri" w:hAnsi="Calibri" w:cs="Calibri"/>
          <w14:ligatures w14:val="standardContextual"/>
        </w:rPr>
        <w:t xml:space="preserve">Επιπλέον, η </w:t>
      </w:r>
      <w:r w:rsidRPr="004C4C28">
        <w:rPr>
          <w:rFonts w:ascii="Calibri" w:hAnsi="Calibri" w:cs="Calibri"/>
          <w:b/>
          <w:bCs/>
          <w14:ligatures w14:val="standardContextual"/>
        </w:rPr>
        <w:t>έλλειψη επαρκούς τεχνικής υποστήριξης</w:t>
      </w:r>
      <w:r w:rsidRPr="004C4C28">
        <w:rPr>
          <w:rFonts w:ascii="Calibri" w:hAnsi="Calibri" w:cs="Calibri"/>
          <w14:ligatures w14:val="standardContextual"/>
        </w:rPr>
        <w:t xml:space="preserve"> και η </w:t>
      </w:r>
      <w:r w:rsidRPr="004C4C28">
        <w:rPr>
          <w:rFonts w:ascii="Calibri" w:hAnsi="Calibri" w:cs="Calibri"/>
          <w:b/>
          <w:bCs/>
          <w14:ligatures w14:val="standardContextual"/>
        </w:rPr>
        <w:t>ανεπάρκεια καταρτισμένου ανθρώπινου δυναμικού</w:t>
      </w:r>
      <w:r w:rsidRPr="004C4C28">
        <w:rPr>
          <w:rFonts w:ascii="Calibri" w:hAnsi="Calibri" w:cs="Calibri"/>
          <w14:ligatures w14:val="standardContextual"/>
        </w:rPr>
        <w:t xml:space="preserve"> με εξειδίκευση στον τομέα της ενεργειακής ανακαίνισης επιδρούν αρνητικά τόσο στη φάση του σχεδιασμού όσο και στην υλοποίηση των έργων. Η αδυναμία παροχής ολοκληρωμένων, ποιοτικών και προσβάσιμων τεχνικών λύσεων δημιουργεί εμπόδια σε ιδιώτες και επαγγελματίες.</w:t>
      </w:r>
    </w:p>
    <w:p w14:paraId="3EB8E6F4" w14:textId="09B0E1FF" w:rsidR="006D0041" w:rsidRPr="004C4C28" w:rsidRDefault="006D0041" w:rsidP="004C4C28">
      <w:pPr>
        <w:autoSpaceDE w:val="0"/>
        <w:autoSpaceDN w:val="0"/>
        <w:adjustRightInd w:val="0"/>
        <w:spacing w:before="60" w:after="60" w:line="276" w:lineRule="auto"/>
        <w:jc w:val="left"/>
        <w:rPr>
          <w:rFonts w:ascii="Calibri" w:hAnsi="Calibri" w:cs="Calibri"/>
          <w:b/>
          <w:bCs/>
          <w14:ligatures w14:val="standardContextual"/>
        </w:rPr>
      </w:pPr>
      <w:r w:rsidRPr="004C4C28">
        <w:rPr>
          <w:rFonts w:ascii="Calibri" w:hAnsi="Calibri" w:cs="Calibri"/>
          <w:b/>
          <w:bCs/>
          <w14:ligatures w14:val="standardContextual"/>
        </w:rPr>
        <w:t>Χωρικές ανισότητες και επιπλέον προκλήσεις</w:t>
      </w:r>
    </w:p>
    <w:p w14:paraId="2DB50DC1" w14:textId="6CB3328E" w:rsidR="006D0041" w:rsidRPr="004C4C28" w:rsidRDefault="006D0041" w:rsidP="00FF6F1B">
      <w:pPr>
        <w:pStyle w:val="a6"/>
        <w:numPr>
          <w:ilvl w:val="0"/>
          <w:numId w:val="27"/>
        </w:numPr>
        <w:autoSpaceDE w:val="0"/>
        <w:autoSpaceDN w:val="0"/>
        <w:adjustRightInd w:val="0"/>
        <w:spacing w:before="60" w:after="60" w:line="276" w:lineRule="auto"/>
        <w:jc w:val="left"/>
        <w:rPr>
          <w:rFonts w:ascii="Calibri" w:hAnsi="Calibri" w:cs="Calibri"/>
          <w14:ligatures w14:val="standardContextual"/>
        </w:rPr>
      </w:pPr>
      <w:r w:rsidRPr="004C4C28">
        <w:rPr>
          <w:rFonts w:ascii="Calibri" w:hAnsi="Calibri" w:cs="Calibri"/>
          <w14:ligatures w14:val="standardContextual"/>
        </w:rPr>
        <w:t xml:space="preserve">Σημαντικά προβλήματα καταγράφονται και σε </w:t>
      </w:r>
      <w:r w:rsidRPr="004C4C28">
        <w:rPr>
          <w:rFonts w:ascii="Calibri" w:hAnsi="Calibri" w:cs="Calibri"/>
          <w:b/>
          <w:bCs/>
          <w14:ligatures w14:val="standardContextual"/>
        </w:rPr>
        <w:t>απομακρυσμένες περιοχές</w:t>
      </w:r>
      <w:r w:rsidRPr="004C4C28">
        <w:rPr>
          <w:rFonts w:ascii="Calibri" w:hAnsi="Calibri" w:cs="Calibri"/>
          <w14:ligatures w14:val="standardContextual"/>
        </w:rPr>
        <w:t>, όπως τα νησιά και τα ορεινά χωριά, όπου το κόστος των παρεμβάσεων είναι υψηλότερο λόγω αυξημένων μεταφορικών εξόδων, περιορισμένης πρόσβασης σε τεχνικά συνεργεία και έλλειψης διαθέσιμων προμηθευτών.</w:t>
      </w:r>
    </w:p>
    <w:p w14:paraId="68A4DEA1" w14:textId="3B52CD38" w:rsidR="006D0041" w:rsidRPr="004C4C28" w:rsidRDefault="006D0041" w:rsidP="00FF6F1B">
      <w:pPr>
        <w:pStyle w:val="a6"/>
        <w:numPr>
          <w:ilvl w:val="0"/>
          <w:numId w:val="27"/>
        </w:numPr>
        <w:autoSpaceDE w:val="0"/>
        <w:autoSpaceDN w:val="0"/>
        <w:adjustRightInd w:val="0"/>
        <w:spacing w:before="60" w:after="60" w:line="276" w:lineRule="auto"/>
        <w:jc w:val="left"/>
        <w:rPr>
          <w:rFonts w:ascii="Calibri" w:hAnsi="Calibri" w:cs="Calibri"/>
          <w14:ligatures w14:val="standardContextual"/>
        </w:rPr>
      </w:pPr>
      <w:r w:rsidRPr="004C4C28">
        <w:rPr>
          <w:rFonts w:ascii="Calibri" w:hAnsi="Calibri" w:cs="Calibri"/>
          <w14:ligatures w14:val="standardContextual"/>
        </w:rPr>
        <w:t xml:space="preserve">Επιπλέον, η </w:t>
      </w:r>
      <w:r w:rsidRPr="004C4C28">
        <w:rPr>
          <w:rFonts w:ascii="Calibri" w:hAnsi="Calibri" w:cs="Calibri"/>
          <w:b/>
          <w:bCs/>
          <w14:ligatures w14:val="standardContextual"/>
        </w:rPr>
        <w:t>έλλειψη μακροπρόθεσμου εθνικού πλαισίου υποστήριξης</w:t>
      </w:r>
      <w:r w:rsidRPr="004C4C28">
        <w:rPr>
          <w:rFonts w:ascii="Calibri" w:hAnsi="Calibri" w:cs="Calibri"/>
          <w14:ligatures w14:val="standardContextual"/>
        </w:rPr>
        <w:t xml:space="preserve"> με σταθερούς και προβλέψιμους μηχανισμούς κινήτρων, σε συνδυασμό με τη γραφειοκρατία και τις συνεχείς αλλαγές στις επιδοτήσεις, εντείνουν την αβεβαιότητα των ιδιοκτητών, λειτουργώντας αποτρεπτικά στην κινητοποίηση επενδύσεων.</w:t>
      </w:r>
    </w:p>
    <w:p w14:paraId="256D9C14" w14:textId="70E17C57" w:rsidR="006D0041" w:rsidRPr="00FF4959" w:rsidRDefault="006D0041" w:rsidP="004C4C28">
      <w:pPr>
        <w:autoSpaceDE w:val="0"/>
        <w:autoSpaceDN w:val="0"/>
        <w:adjustRightInd w:val="0"/>
        <w:spacing w:before="60" w:after="60" w:line="276" w:lineRule="auto"/>
        <w:rPr>
          <w:rFonts w:ascii="Calibri" w:hAnsi="Calibri" w:cs="Calibri"/>
          <w14:ligatures w14:val="standardContextual"/>
        </w:rPr>
      </w:pPr>
      <w:r w:rsidRPr="004C4C28">
        <w:rPr>
          <w:rFonts w:ascii="Calibri" w:hAnsi="Calibri" w:cs="Calibri"/>
          <w14:ligatures w14:val="standardContextual"/>
        </w:rPr>
        <w:t xml:space="preserve">Η λήψη απόφασης για επένδυση στην ενεργειακή αναβάθμιση ενός </w:t>
      </w:r>
      <w:r w:rsidR="005F622D">
        <w:rPr>
          <w:rFonts w:ascii="Calibri" w:hAnsi="Calibri" w:cs="Calibri"/>
          <w14:ligatures w14:val="standardContextual"/>
        </w:rPr>
        <w:t>κτι</w:t>
      </w:r>
      <w:r w:rsidRPr="004C4C28">
        <w:rPr>
          <w:rFonts w:ascii="Calibri" w:hAnsi="Calibri" w:cs="Calibri"/>
          <w14:ligatures w14:val="standardContextual"/>
        </w:rPr>
        <w:t xml:space="preserve">ρίου στην Ελλάδα δεν είναι απλώς τεχνικό ή οικονομικό ζήτημα. Πρόκειται για ένα σύνθετο πρόβλημα που συνδέεται με θεσμικά, κοινωνικά, χρηματοδοτικά και διαχειριστικά εμπόδια. Η αντιμετώπιση αυτών των προκλήσεων απαιτεί έναν συνδυασμό πολιτικών μέτρων: την παροχή στοχευμένων κινήτρων, την ανάπτυξη νέων χρηματοδοτικών εργαλείων, την ενίσχυση των τοπικών αγορών ενεργειακών υπηρεσιών και την υποστήριξη των πολιτών με δομές ενημέρωσης και τεχνικής βοήθειας. </w:t>
      </w:r>
    </w:p>
    <w:p w14:paraId="0B333BBC" w14:textId="77777777" w:rsidR="00AE064D" w:rsidRPr="00FF4959" w:rsidRDefault="00AE064D" w:rsidP="004C4C28">
      <w:pPr>
        <w:autoSpaceDE w:val="0"/>
        <w:autoSpaceDN w:val="0"/>
        <w:adjustRightInd w:val="0"/>
        <w:spacing w:before="60" w:after="60" w:line="276" w:lineRule="auto"/>
        <w:rPr>
          <w:rFonts w:ascii="Calibri" w:hAnsi="Calibri" w:cs="Calibri"/>
          <w14:ligatures w14:val="standardContextual"/>
        </w:rPr>
      </w:pPr>
    </w:p>
    <w:p w14:paraId="0DEA17F2" w14:textId="77777777" w:rsidR="00433EF3" w:rsidRPr="00232E60" w:rsidRDefault="00433EF3" w:rsidP="00406991">
      <w:pPr>
        <w:pStyle w:val="1"/>
        <w:numPr>
          <w:ilvl w:val="1"/>
          <w:numId w:val="1"/>
        </w:numPr>
        <w:spacing w:before="0" w:after="120" w:line="360" w:lineRule="auto"/>
        <w:rPr>
          <w:rFonts w:ascii="Calibri" w:hAnsi="Calibri" w:cs="Calibri"/>
          <w:b/>
          <w:bCs/>
          <w:sz w:val="24"/>
          <w:szCs w:val="24"/>
        </w:rPr>
      </w:pPr>
      <w:bookmarkStart w:id="100" w:name="_Toc202800722"/>
      <w:bookmarkStart w:id="101" w:name="_Toc215486303"/>
      <w:r w:rsidRPr="00232E60">
        <w:rPr>
          <w:rFonts w:ascii="Calibri" w:hAnsi="Calibri" w:cs="Calibri"/>
          <w:b/>
          <w:bCs/>
          <w:sz w:val="24"/>
          <w:szCs w:val="24"/>
        </w:rPr>
        <w:t>Ε</w:t>
      </w:r>
      <w:r w:rsidR="007A448A" w:rsidRPr="00232E60">
        <w:rPr>
          <w:rFonts w:ascii="Calibri" w:hAnsi="Calibri" w:cs="Calibri"/>
          <w:b/>
          <w:bCs/>
          <w:sz w:val="24"/>
          <w:szCs w:val="24"/>
        </w:rPr>
        <w:t>πισκόπηση των επαγγελματικών δεξιοτήτων</w:t>
      </w:r>
      <w:bookmarkEnd w:id="100"/>
      <w:bookmarkEnd w:id="101"/>
      <w:r w:rsidR="007A448A" w:rsidRPr="00232E60">
        <w:rPr>
          <w:rFonts w:ascii="Calibri" w:hAnsi="Calibri" w:cs="Calibri"/>
          <w:b/>
          <w:bCs/>
          <w:sz w:val="24"/>
          <w:szCs w:val="24"/>
        </w:rPr>
        <w:t xml:space="preserve"> </w:t>
      </w:r>
    </w:p>
    <w:p w14:paraId="08FDEE1B" w14:textId="47031619" w:rsidR="000A5051" w:rsidRPr="004C4C28" w:rsidRDefault="000A5051" w:rsidP="007F71A0">
      <w:pPr>
        <w:autoSpaceDE w:val="0"/>
        <w:autoSpaceDN w:val="0"/>
        <w:adjustRightInd w:val="0"/>
        <w:spacing w:before="60" w:after="60" w:line="276" w:lineRule="auto"/>
        <w:rPr>
          <w:rFonts w:ascii="Calibri" w:hAnsi="Calibri" w:cs="Calibri"/>
        </w:rPr>
      </w:pPr>
      <w:r w:rsidRPr="004C4C28">
        <w:rPr>
          <w:rFonts w:ascii="Calibri" w:hAnsi="Calibri" w:cs="Calibri"/>
        </w:rPr>
        <w:t xml:space="preserve">Ο κατασκευαστικός τομέας στην Ελλάδα χαρακτηρίζεται σήμερα από έντονη ανάπτυξη, η οποία παρεμποδίζεται από την τεράστια έλλειψη ανθρώπινου δυναμικού. Τόσο οι επιχειρήσεις όσο και το κράτος φαίνεται να προσπαθούν να διατηρήσουν υψηλούς ρυθμούς ανάπτυξης και να διευκολύνουν την είσοδο νέων εργαζομένων όπως οι ξένοι εργαζόμενοι, οι νέοι ή η προσέλκυση άλλων εργαζομένων από άλλους τομείς της οικονομίας. </w:t>
      </w:r>
    </w:p>
    <w:p w14:paraId="392A82B4" w14:textId="07D8B370" w:rsidR="00555FC8" w:rsidRPr="004C4C28" w:rsidRDefault="00555FC8" w:rsidP="007F71A0">
      <w:pPr>
        <w:autoSpaceDE w:val="0"/>
        <w:autoSpaceDN w:val="0"/>
        <w:adjustRightInd w:val="0"/>
        <w:spacing w:before="60" w:after="60" w:line="276" w:lineRule="auto"/>
        <w:rPr>
          <w:rFonts w:ascii="Calibri" w:hAnsi="Calibri" w:cs="Calibri"/>
        </w:rPr>
      </w:pPr>
      <w:r w:rsidRPr="004C4C28">
        <w:rPr>
          <w:rFonts w:ascii="Calibri" w:hAnsi="Calibri" w:cs="Calibri"/>
        </w:rPr>
        <w:t xml:space="preserve">Μετά από μια μακρά περίοδο ύφεσης, ο κατασκευαστικός κλάδος στην Ελλάδα διανύει περίοδο ανάπτυξης. Αυτό είναι αποτέλεσμα πολλαπλών διαφορετικών αλλαγών. Μεταξύ των πολλών παραγόντων που συνέβαλαν σε αυτή την αλλαγή είναι η διαμόρφωση ενός φιλικότερου και ελκυστικότερου περιβάλλοντος για τις ξένες επενδύσεις από την ελληνική κυβέρνηση, η αυξημένη ζήτηση για κατοικίες, η υιοθέτηση βιώσιμων πρακτικών δόμησης κ.λπ. </w:t>
      </w:r>
    </w:p>
    <w:p w14:paraId="18267722" w14:textId="340FDBF3" w:rsidR="00555FC8" w:rsidRPr="004C4C28" w:rsidRDefault="008E4963" w:rsidP="007F71A0">
      <w:pPr>
        <w:autoSpaceDE w:val="0"/>
        <w:autoSpaceDN w:val="0"/>
        <w:adjustRightInd w:val="0"/>
        <w:spacing w:before="60" w:after="60" w:line="276" w:lineRule="auto"/>
        <w:rPr>
          <w:rFonts w:ascii="Calibri" w:hAnsi="Calibri" w:cs="Calibri"/>
          <w14:ligatures w14:val="standardContextual"/>
        </w:rPr>
      </w:pPr>
      <w:r w:rsidRPr="004C4C28">
        <w:rPr>
          <w:rFonts w:ascii="Calibri" w:hAnsi="Calibri" w:cs="Calibri"/>
          <w14:ligatures w14:val="standardContextual"/>
        </w:rPr>
        <w:lastRenderedPageBreak/>
        <w:t>Σύμφωνα με τη μελέτη του ΙΟΒΕ</w:t>
      </w:r>
      <w:r w:rsidRPr="004C4C28">
        <w:rPr>
          <w:rStyle w:val="af3"/>
          <w:rFonts w:ascii="Calibri" w:hAnsi="Calibri" w:cs="Calibri"/>
          <w14:ligatures w14:val="standardContextual"/>
        </w:rPr>
        <w:footnoteReference w:id="20"/>
      </w:r>
      <w:r w:rsidRPr="004C4C28">
        <w:rPr>
          <w:rFonts w:ascii="Calibri" w:hAnsi="Calibri" w:cs="Calibri"/>
          <w14:ligatures w14:val="standardContextual"/>
        </w:rPr>
        <w:t>, η αξία παραγωγής του κλάδου των κατασκευών εκτιμάται ότι έφτασε το 2024 τα 15,7 δισ. ευρώ, έχοντας υπερδιπλασιαστεί από το 2020, όταν είχε διαμορφωθεί σε 7,2 δισ. ευρώ.</w:t>
      </w:r>
      <w:r w:rsidR="00555FC8" w:rsidRPr="004C4C28">
        <w:rPr>
          <w:rFonts w:ascii="Calibri" w:hAnsi="Calibri" w:cs="Calibri"/>
          <w14:ligatures w14:val="standardContextual"/>
        </w:rPr>
        <w:t xml:space="preserve"> Οι επενδύσεις σε κατασκευές αντιπροσώπευαν το 6% του ΑΕΠ το 2024, έναντι 14,7% το 2007 και 4% το 2020, ενώ η απόκλιση για το 2024 σε σύγκριση με τον μέσο όρο της Ευρωπαϊκής Ένωσης ήταν 4,9 ποσοστιαίες μονάδες. Οι δημόσιες επενδύσεις σε υποδομές και </w:t>
      </w:r>
      <w:r w:rsidR="00DE519B">
        <w:rPr>
          <w:rFonts w:ascii="Calibri" w:hAnsi="Calibri" w:cs="Calibri"/>
          <w14:ligatures w14:val="standardContextual"/>
        </w:rPr>
        <w:t>κτη</w:t>
      </w:r>
      <w:r w:rsidR="00555FC8" w:rsidRPr="004C4C28">
        <w:rPr>
          <w:rFonts w:ascii="Calibri" w:hAnsi="Calibri" w:cs="Calibri"/>
          <w14:ligatures w14:val="standardContextual"/>
        </w:rPr>
        <w:t>ριακά έργα που έχουν ολοκληρωθεί ανήλθαν το 2023 σε 4,14 δισ. ευρώ. Από το 2019 το μέγεθος των εν λόγω δημόσιων επενδύσεων έχει διπλασιαστεί, ενώ εκτιμάται ότι μέχρι το 2026 θα αυξηθεί περαιτέρω λόγω της υλοποίησης των προγραμματισμένων έργων του Προγράμματος Δημοσίων Επενδύσεων. Από το 2018 μέχρι το 2024 εκδόθηκαν οικοδομικές άδειες που συνολικά αντιπροσώπευαν 191 χιλ. κατοικίες, συμβάλλοντας στην ενίσχυση της προσφοράς νέων κατοικιών. Το 2024 ο αριθμός των νέων κατοικιών σύμφωνα με τις εκδοθείσες οικοδομικές άδειες ανήλθε σε 46,9 χιλ. σημειώνοντας αύξηση κατά 32% έναντι του προηγούμενου έτους.</w:t>
      </w:r>
    </w:p>
    <w:p w14:paraId="1308B053" w14:textId="77777777" w:rsidR="00555FC8" w:rsidRPr="004C4C28" w:rsidRDefault="00555FC8" w:rsidP="007F71A0">
      <w:pPr>
        <w:autoSpaceDE w:val="0"/>
        <w:autoSpaceDN w:val="0"/>
        <w:adjustRightInd w:val="0"/>
        <w:spacing w:before="60" w:after="60" w:line="276" w:lineRule="auto"/>
        <w:rPr>
          <w:rFonts w:ascii="Calibri" w:hAnsi="Calibri" w:cs="Calibri"/>
        </w:rPr>
      </w:pPr>
      <w:r w:rsidRPr="004C4C28">
        <w:rPr>
          <w:rFonts w:ascii="Calibri" w:hAnsi="Calibri" w:cs="Calibri"/>
        </w:rPr>
        <w:t xml:space="preserve">Η αναμενόμενη ανάπτυξη εξαρτάται κυρίως από κυβερνητικά και ευρωπαϊκά κονδύλια, αλλά δεν περιορίζεται μόνο σε αυτά. Άλλοι τομείς - που συνδέονται αυστηρά με τον κατασκευαστικό τομέα, όπως ο τουρισμός ή η ακίνητη περιουσία συναντούν επίσης αξιοσημείωτους ρυθμούς ανάπτυξης, ενισχύοντας την ανάπτυξη του κατασκευαστικού κλάδου. </w:t>
      </w:r>
    </w:p>
    <w:p w14:paraId="76BD765D" w14:textId="543F0DC5" w:rsidR="00555FC8" w:rsidRPr="004C4C28" w:rsidRDefault="00555FC8" w:rsidP="007F71A0">
      <w:pPr>
        <w:autoSpaceDE w:val="0"/>
        <w:autoSpaceDN w:val="0"/>
        <w:adjustRightInd w:val="0"/>
        <w:spacing w:before="60" w:after="60" w:line="276" w:lineRule="auto"/>
        <w:rPr>
          <w:rFonts w:ascii="Calibri" w:hAnsi="Calibri" w:cs="Calibri"/>
        </w:rPr>
      </w:pPr>
      <w:r w:rsidRPr="004C4C28">
        <w:rPr>
          <w:rFonts w:ascii="Calibri" w:hAnsi="Calibri" w:cs="Calibri"/>
        </w:rPr>
        <w:t>Παρά τους υψηλούς ρυθμούς ανάπτυξης του κατασκευαστικού τομέα, υπάρχει σημαντική έλλειψη εργαζομένων στον τομέα. Υπολογίζεται, ότι ο κατασκευαστικός τομέας στερείται περισσότερους από 200.000 εργαζόμενους σε</w:t>
      </w:r>
      <w:r w:rsidR="005F622D">
        <w:rPr>
          <w:rFonts w:ascii="Calibri" w:hAnsi="Calibri" w:cs="Calibri"/>
        </w:rPr>
        <w:t xml:space="preserve"> κτίρια</w:t>
      </w:r>
      <w:r w:rsidRPr="004C4C28">
        <w:rPr>
          <w:rFonts w:ascii="Calibri" w:hAnsi="Calibri" w:cs="Calibri"/>
        </w:rPr>
        <w:t xml:space="preserve"> κατοικιών και κατασκευές. Οι λόγοι αυτής της έλλειψης περιλαμβάνουν την αποχώρηση εργαζομένων από τον κατασκευαστικό κλάδο για άλλους τομείς/βιομηχανίες κατά τη διάρκεια της οικονομικής κρίσης (μετά το 2008), τη μετανάστευση επαγγελματιών σε άλλες ευρωπαϊκές ή τρίτες χώρες και το γεγονός ότι ο κλάδος τείνει να είναι λιγότερο ελκυστικός για τους νεότερους. </w:t>
      </w:r>
    </w:p>
    <w:p w14:paraId="7E47474B" w14:textId="77777777" w:rsidR="008E4963" w:rsidRPr="004C4C28" w:rsidRDefault="008E4963" w:rsidP="007F71A0">
      <w:pPr>
        <w:autoSpaceDE w:val="0"/>
        <w:autoSpaceDN w:val="0"/>
        <w:adjustRightInd w:val="0"/>
        <w:spacing w:before="60" w:after="60" w:line="276" w:lineRule="auto"/>
        <w:rPr>
          <w:rFonts w:ascii="Calibri" w:hAnsi="Calibri" w:cs="Calibri"/>
          <w14:ligatures w14:val="standardContextual"/>
        </w:rPr>
      </w:pPr>
      <w:r w:rsidRPr="004C4C28">
        <w:rPr>
          <w:rFonts w:ascii="Calibri" w:hAnsi="Calibri" w:cs="Calibri"/>
          <w14:ligatures w14:val="standardContextual"/>
        </w:rPr>
        <w:t>Στον κλάδο απασχολούνταν συνολικά 210 χιλ. εργαζόμενοι το 2024, αριθμός που ενισχύθηκε κατά 8,8% έναντι του 2023 (+17 χιλ. εργαζόμενοι), καλύπτοντας ένα μέρος των αυξημένων αναγκών του κλάδου σε εργατικό δυναμικό. Στις δραστηριότητες αρχιτεκτόνων και μηχανικών απασχολούνταν 90 χιλ. άτομα το 2024, παρουσιάζοντας σημαντική αύξηση από το 2020 (+21%).</w:t>
      </w:r>
    </w:p>
    <w:p w14:paraId="7EB20FF7" w14:textId="44546FFF" w:rsidR="000A5051" w:rsidRPr="004C4C28" w:rsidRDefault="00EC5E3F" w:rsidP="007F71A0">
      <w:pPr>
        <w:autoSpaceDE w:val="0"/>
        <w:autoSpaceDN w:val="0"/>
        <w:adjustRightInd w:val="0"/>
        <w:spacing w:before="60" w:after="60" w:line="276" w:lineRule="auto"/>
        <w:rPr>
          <w:rFonts w:ascii="Calibri" w:hAnsi="Calibri" w:cs="Calibri"/>
          <w14:ligatures w14:val="standardContextual"/>
        </w:rPr>
      </w:pPr>
      <w:r w:rsidRPr="004C4C28">
        <w:rPr>
          <w:rFonts w:ascii="Calibri" w:hAnsi="Calibri" w:cs="Calibri"/>
        </w:rPr>
        <w:t xml:space="preserve">Πολλές σημαντικές αλλαγές στον τομέα σχετίζονται με τη συνεχή και αυξημένη υιοθέτηση τεχνολογιών και τη σαφή στροφή προς τη χρήση βιώσιμων πρακτικών (είτε πρόκειται για συμμόρφωση με τους νέους νόμους, είτε για μείωση του κόστους, είτε για υιοθέτηση μιας πιο πράσινης προσέγγισης). </w:t>
      </w:r>
      <w:r w:rsidR="000A5051" w:rsidRPr="004C4C28">
        <w:rPr>
          <w:rFonts w:ascii="Calibri" w:hAnsi="Calibri" w:cs="Calibri"/>
        </w:rPr>
        <w:t xml:space="preserve">Η Ελλάδα φαίνεται να υιοθετεί όλο και περισσότερο νέες τεχνολογίες και τάσεις, οι οποίες εφαρμόζονται ήδη σε άλλες ευρωπαϊκές χώρες, τόσο στα νομοθετικά και στρατηγικά πλαίσια όσο και στις πραγματικές συνθήκες της αγοράς του κατασκευαστικού κλάδου. Οι τάσεις αυτές εντοπίζονται γύρω από τους τρεις τομείς </w:t>
      </w:r>
      <w:r w:rsidR="000A5051" w:rsidRPr="004C4C28">
        <w:rPr>
          <w:rFonts w:ascii="Calibri" w:hAnsi="Calibri" w:cs="Calibri"/>
          <w:b/>
          <w:bCs/>
        </w:rPr>
        <w:t>της ψηφιοποίησης, της ενεργειακής απόδοσης και της κυκλικής οικονομίας</w:t>
      </w:r>
      <w:r w:rsidR="000A5051" w:rsidRPr="004C4C28">
        <w:rPr>
          <w:rFonts w:ascii="Calibri" w:hAnsi="Calibri" w:cs="Calibri"/>
        </w:rPr>
        <w:t>. Τα παραπάνω υπογραμμίζουν την ανάγκη τόσο για την ανάπτυξη των υφιστάμενων επαγγελματικών εγγράφων όσο και για τον καθορισμό νέων. Με βάση αυτά τα επαγγελματικά περιγράμματα και υπό το πρίσμα των εξελίξεων που λαμβάνουν χώρα, υπάρχει σαφής ανάγκη για νέα προγράμματα κατάρτισης που να εφαρμόζουν σύγχρονες και καινοτόμες παιδαγωγικές μεθόδους.</w:t>
      </w:r>
      <w:r w:rsidR="000A5051" w:rsidRPr="004C4C28">
        <w:rPr>
          <w:rStyle w:val="af3"/>
          <w:rFonts w:ascii="Calibri" w:hAnsi="Calibri" w:cs="Calibri"/>
        </w:rPr>
        <w:footnoteReference w:id="21"/>
      </w:r>
      <w:r w:rsidR="000A5051" w:rsidRPr="004C4C28">
        <w:rPr>
          <w:rFonts w:ascii="Calibri" w:hAnsi="Calibri" w:cs="Calibri"/>
        </w:rPr>
        <w:t xml:space="preserve"> </w:t>
      </w:r>
      <w:r w:rsidR="000A5051" w:rsidRPr="004C4C28">
        <w:rPr>
          <w:rFonts w:ascii="Calibri" w:hAnsi="Calibri" w:cs="Calibri"/>
          <w14:ligatures w14:val="standardContextual"/>
        </w:rPr>
        <w:t xml:space="preserve">Η επιτάχυνση των δράσεων </w:t>
      </w:r>
      <w:r w:rsidR="000A5051" w:rsidRPr="004C4C28">
        <w:rPr>
          <w:rFonts w:ascii="Calibri" w:hAnsi="Calibri" w:cs="Calibri"/>
          <w14:ligatures w14:val="standardContextual"/>
        </w:rPr>
        <w:lastRenderedPageBreak/>
        <w:t>κατάρτισης – με έμφαση στις ψηφιακές και πράσινες δεξιότητες – είναι καθοριστική ώστε να αντιμετωπισθούν οι δεξιότητες που λείπουν και να διασφαλιστεί βιώσιμη ανάπτυξη.</w:t>
      </w:r>
    </w:p>
    <w:p w14:paraId="51140CAE" w14:textId="2BE57ABA" w:rsidR="008E4963" w:rsidRPr="004C4C28" w:rsidRDefault="00EC5E3F" w:rsidP="007F71A0">
      <w:pPr>
        <w:autoSpaceDE w:val="0"/>
        <w:autoSpaceDN w:val="0"/>
        <w:adjustRightInd w:val="0"/>
        <w:spacing w:before="60" w:after="60" w:line="276" w:lineRule="auto"/>
        <w:rPr>
          <w:rFonts w:ascii="Calibri" w:hAnsi="Calibri" w:cs="Calibri"/>
        </w:rPr>
      </w:pPr>
      <w:r w:rsidRPr="004C4C28">
        <w:rPr>
          <w:rFonts w:ascii="Calibri" w:hAnsi="Calibri" w:cs="Calibri"/>
        </w:rPr>
        <w:t>Όσον αφορά τη χρήση νέων τεχνολογιών, η χρήση της Μοντελοποίησης Πληροφοριών</w:t>
      </w:r>
      <w:r w:rsidR="005F622D">
        <w:rPr>
          <w:rFonts w:ascii="Calibri" w:hAnsi="Calibri" w:cs="Calibri"/>
        </w:rPr>
        <w:t xml:space="preserve"> κτιρίου</w:t>
      </w:r>
      <w:r w:rsidRPr="004C4C28">
        <w:rPr>
          <w:rFonts w:ascii="Calibri" w:hAnsi="Calibri" w:cs="Calibri"/>
        </w:rPr>
        <w:t xml:space="preserve"> (BIM), της σάρωσης </w:t>
      </w:r>
      <w:r w:rsidR="005F622D">
        <w:rPr>
          <w:rFonts w:ascii="Calibri" w:hAnsi="Calibri" w:cs="Calibri"/>
        </w:rPr>
        <w:t>κτιρίων</w:t>
      </w:r>
      <w:r w:rsidRPr="004C4C28">
        <w:rPr>
          <w:rFonts w:ascii="Calibri" w:hAnsi="Calibri" w:cs="Calibri"/>
        </w:rPr>
        <w:t>, των drones εισβάλλει όλο και περισσότερο στον τομέα, με πολλές εταιρείες να τη χρησιμοποιούν ήδη ή να σκέφτονται να τη χρησιμοποιήσουν στο μέλλον. Πέρα από την αναγνώριση των πολλών πλεονεκτημάτων των προαναφερόμενων τεχνολογιών, η υιοθέτησή τους ακολουθεί την εκτεταμένη χρήση τους στο εξωτερικό. Αυτές οι τεχνολογίες (και ίσως και άλλες που θα ακολουθήσουν, όπως η τρισδιάστατη εκτύπωση ή η προκατασκευή) έχουν αποδείξει πόσο αποτελεσματικές είναι, και πώς βελτιώνουν τις διαδικασίες και συμβάλλουν στη μείωση του χρόνου ολοκλήρωσης και του κόστους. Από την άλλη πλευρά, η αγορά (ιδίως για τα</w:t>
      </w:r>
      <w:r w:rsidR="005F622D">
        <w:rPr>
          <w:rFonts w:ascii="Calibri" w:hAnsi="Calibri" w:cs="Calibri"/>
        </w:rPr>
        <w:t xml:space="preserve"> κτίρια</w:t>
      </w:r>
      <w:r w:rsidRPr="004C4C28">
        <w:rPr>
          <w:rFonts w:ascii="Calibri" w:hAnsi="Calibri" w:cs="Calibri"/>
        </w:rPr>
        <w:t xml:space="preserve"> κατοικιών) φαίνεται να εκτιμά την ενεργειακή απόδοση - ακόμη περισσότερο μετά την εμφάνιση της ενεργειακής κρίσης. </w:t>
      </w:r>
    </w:p>
    <w:p w14:paraId="011577FF" w14:textId="0A0DDEB6" w:rsidR="00EC5E3F" w:rsidRPr="004C4C28" w:rsidRDefault="00EC5E3F" w:rsidP="007F71A0">
      <w:pPr>
        <w:autoSpaceDE w:val="0"/>
        <w:autoSpaceDN w:val="0"/>
        <w:adjustRightInd w:val="0"/>
        <w:spacing w:before="60" w:after="60" w:line="276" w:lineRule="auto"/>
        <w:rPr>
          <w:rFonts w:ascii="Calibri" w:hAnsi="Calibri" w:cs="Calibri"/>
        </w:rPr>
      </w:pPr>
      <w:r w:rsidRPr="004C4C28">
        <w:rPr>
          <w:rFonts w:ascii="Calibri" w:hAnsi="Calibri" w:cs="Calibri"/>
        </w:rPr>
        <w:t xml:space="preserve">Υπάρχει επίσης ανάγκη για την αναβάθμιση και την επανεκπαίδευση του σημερινού εργατικού δυναμικού, ώστε να ανταποκριθεί στις </w:t>
      </w:r>
      <w:r w:rsidRPr="004C4C28">
        <w:rPr>
          <w:rFonts w:ascii="Calibri" w:hAnsi="Calibri" w:cs="Calibri"/>
          <w:b/>
          <w:bCs/>
        </w:rPr>
        <w:t>απαιτήσεις των σύγχρονων τεχνολογιών</w:t>
      </w:r>
      <w:r w:rsidRPr="004C4C28">
        <w:rPr>
          <w:rFonts w:ascii="Calibri" w:hAnsi="Calibri" w:cs="Calibri"/>
        </w:rPr>
        <w:t xml:space="preserve"> και των κανονισμών σχετικά με την ενεργειακή απόδοση και τους στόχους ESG. </w:t>
      </w:r>
    </w:p>
    <w:p w14:paraId="3213E812" w14:textId="638BCDDD" w:rsidR="000A5051" w:rsidRPr="004C4C28" w:rsidRDefault="000A5051" w:rsidP="007F71A0">
      <w:pPr>
        <w:autoSpaceDE w:val="0"/>
        <w:autoSpaceDN w:val="0"/>
        <w:adjustRightInd w:val="0"/>
        <w:spacing w:before="60" w:after="60" w:line="276" w:lineRule="auto"/>
        <w:rPr>
          <w:rFonts w:ascii="Calibri" w:hAnsi="Calibri" w:cs="Calibri"/>
          <w14:ligatures w14:val="standardContextual"/>
        </w:rPr>
      </w:pPr>
      <w:r w:rsidRPr="004C4C28">
        <w:rPr>
          <w:rFonts w:ascii="Calibri" w:hAnsi="Calibri" w:cs="Calibri"/>
        </w:rPr>
        <w:t xml:space="preserve">Η </w:t>
      </w:r>
      <w:r w:rsidRPr="004C4C28">
        <w:rPr>
          <w:rFonts w:ascii="Calibri" w:hAnsi="Calibri" w:cs="Calibri"/>
          <w:b/>
          <w:bCs/>
        </w:rPr>
        <w:t>ανάπτυξη ψηφιακών και πράσινων δεξιοτήτων οριζόντια σε όλο τον κατασκευαστικό κλάδο</w:t>
      </w:r>
      <w:r w:rsidRPr="004C4C28">
        <w:rPr>
          <w:rFonts w:ascii="Calibri" w:hAnsi="Calibri" w:cs="Calibri"/>
        </w:rPr>
        <w:t xml:space="preserve"> και στα περισσότερα (αν όχι σε όλα) τα επαγγελματικά περιγράμματα είναι επιτακτική ανάγκη. Η χρήση των νέων τεχνολογιών εντείνεται ολοένα και περισσότερο, δίνοντας έμφαση στην καλύτερη χρήση των πόρων (από περιβαλλοντική και οικονομική άποψη) τόσο κατά την περίοδο κατασκευής όσο και κατά τη χρήση ενός</w:t>
      </w:r>
      <w:r w:rsidR="005F622D">
        <w:rPr>
          <w:rFonts w:ascii="Calibri" w:hAnsi="Calibri" w:cs="Calibri"/>
        </w:rPr>
        <w:t xml:space="preserve"> κτιρίου</w:t>
      </w:r>
      <w:r w:rsidRPr="004C4C28">
        <w:rPr>
          <w:rFonts w:ascii="Calibri" w:hAnsi="Calibri" w:cs="Calibri"/>
        </w:rPr>
        <w:t>. Τα επαγγελματικά περιγράμματα στην Ελλάδα φαίνεται να καλύπτουν τόσο τις γενικές ανάγκες του τομέα μέσω γενικών περιγραμμάτων (τεχνικός πέτρας ή τεχνικός μόνωσης) όσο και τα ιδιαίτερα χαρακτηριστικά της χώρας</w:t>
      </w:r>
      <w:r w:rsidRPr="004C4C28">
        <w:rPr>
          <w:rFonts w:ascii="Calibri" w:hAnsi="Calibri" w:cs="Calibri"/>
        </w:rPr>
        <w:t xml:space="preserve"> </w:t>
      </w:r>
      <w:r w:rsidR="00F328EF">
        <w:rPr>
          <w:rFonts w:ascii="Calibri" w:hAnsi="Calibri" w:cs="Calibri"/>
        </w:rPr>
        <w:t>(</w:t>
      </w:r>
      <w:r w:rsidRPr="004C4C28">
        <w:rPr>
          <w:rFonts w:ascii="Calibri" w:hAnsi="Calibri" w:cs="Calibri"/>
        </w:rPr>
        <w:t xml:space="preserve">όπως τεχνίτης που εργάζεται στην αποκατάσταση και συντήρηση ιστορικών και παραδοσιακών </w:t>
      </w:r>
      <w:r w:rsidR="005F622D">
        <w:rPr>
          <w:rFonts w:ascii="Calibri" w:hAnsi="Calibri" w:cs="Calibri"/>
        </w:rPr>
        <w:t>κτιρίων</w:t>
      </w:r>
      <w:r w:rsidRPr="004C4C28">
        <w:rPr>
          <w:rFonts w:ascii="Calibri" w:hAnsi="Calibri" w:cs="Calibri"/>
        </w:rPr>
        <w:t>). Ωστόσο, δεν φαίνεται να υπάρχουν περιγραφές που να ενσωματώνουν τις νέες ανάγκες και τεχνολογίες.</w:t>
      </w:r>
      <w:r w:rsidR="00DD2F33" w:rsidRPr="004C4C28">
        <w:rPr>
          <w:rFonts w:ascii="Calibri" w:hAnsi="Calibri" w:cs="Calibri"/>
        </w:rPr>
        <w:t xml:space="preserve"> </w:t>
      </w:r>
      <w:r w:rsidRPr="004C4C28">
        <w:rPr>
          <w:rFonts w:ascii="Calibri" w:hAnsi="Calibri" w:cs="Calibri"/>
        </w:rPr>
        <w:t xml:space="preserve">Επιπλέον, σε μια εποχή που η Ελλάδα και η Ευρώπη επενδύουν σημαντικά στις </w:t>
      </w:r>
      <w:r w:rsidRPr="004C4C28">
        <w:rPr>
          <w:rFonts w:ascii="Calibri" w:hAnsi="Calibri" w:cs="Calibri"/>
          <w:b/>
          <w:bCs/>
        </w:rPr>
        <w:t>ανανεώσιμες πηγές ενέργειας</w:t>
      </w:r>
      <w:r w:rsidRPr="004C4C28">
        <w:rPr>
          <w:rFonts w:ascii="Calibri" w:hAnsi="Calibri" w:cs="Calibri"/>
        </w:rPr>
        <w:t>, είναι απαραίτητες οι ειδικότητες όπως οι χειριστές μικρών υδροηλεκτρικών σταθμών, για αντίστοιχες μονάδες παραγωγής ενέργειας (ηλιακή και αιολική).</w:t>
      </w:r>
    </w:p>
    <w:p w14:paraId="00B1B762" w14:textId="77777777" w:rsidR="00433EF3" w:rsidRPr="00232E60" w:rsidRDefault="00433EF3" w:rsidP="00433EF3">
      <w:pPr>
        <w:autoSpaceDE w:val="0"/>
        <w:autoSpaceDN w:val="0"/>
        <w:adjustRightInd w:val="0"/>
        <w:spacing w:before="0" w:after="0" w:line="240" w:lineRule="auto"/>
        <w:jc w:val="left"/>
        <w:rPr>
          <w:rFonts w:ascii="Calibri" w:hAnsi="Calibri" w:cs="Calibri"/>
          <w14:ligatures w14:val="standardContextual"/>
        </w:rPr>
      </w:pPr>
    </w:p>
    <w:p w14:paraId="14635BD0" w14:textId="77777777" w:rsidR="00433EF3" w:rsidRPr="00232E60" w:rsidRDefault="00433EF3" w:rsidP="00406991">
      <w:pPr>
        <w:pStyle w:val="1"/>
        <w:numPr>
          <w:ilvl w:val="0"/>
          <w:numId w:val="1"/>
        </w:numPr>
        <w:spacing w:before="0" w:after="120" w:line="360" w:lineRule="auto"/>
        <w:rPr>
          <w:rFonts w:ascii="Calibri" w:hAnsi="Calibri" w:cs="Calibri"/>
          <w:b/>
          <w:bCs/>
          <w:sz w:val="28"/>
          <w:szCs w:val="28"/>
        </w:rPr>
      </w:pPr>
      <w:bookmarkStart w:id="102" w:name="_Toc202800723"/>
      <w:bookmarkStart w:id="103" w:name="_Toc215486304"/>
      <w:r w:rsidRPr="00232E60">
        <w:rPr>
          <w:rFonts w:ascii="Calibri" w:hAnsi="Calibri" w:cs="Calibri"/>
          <w:b/>
          <w:bCs/>
          <w:sz w:val="28"/>
          <w:szCs w:val="28"/>
        </w:rPr>
        <w:t>Σενάρια μακροχρόνιας στρατηγικής</w:t>
      </w:r>
      <w:bookmarkEnd w:id="102"/>
      <w:bookmarkEnd w:id="103"/>
      <w:r w:rsidRPr="00232E60">
        <w:rPr>
          <w:rFonts w:ascii="Calibri" w:hAnsi="Calibri" w:cs="Calibri"/>
          <w:b/>
          <w:bCs/>
          <w:sz w:val="28"/>
          <w:szCs w:val="28"/>
        </w:rPr>
        <w:t xml:space="preserve"> </w:t>
      </w:r>
    </w:p>
    <w:p w14:paraId="5C097F69" w14:textId="3E96376B" w:rsidR="006116FE" w:rsidRDefault="006116FE" w:rsidP="00406991">
      <w:pPr>
        <w:pStyle w:val="1"/>
        <w:numPr>
          <w:ilvl w:val="1"/>
          <w:numId w:val="1"/>
        </w:numPr>
        <w:spacing w:before="0" w:after="120" w:line="360" w:lineRule="auto"/>
        <w:rPr>
          <w:rFonts w:ascii="Calibri" w:hAnsi="Calibri" w:cs="Calibri"/>
          <w:b/>
          <w:bCs/>
          <w:sz w:val="24"/>
          <w:szCs w:val="24"/>
        </w:rPr>
      </w:pPr>
      <w:bookmarkStart w:id="104" w:name="_Toc202800724"/>
      <w:bookmarkStart w:id="105" w:name="_Toc215486305"/>
      <w:bookmarkStart w:id="106" w:name="_Toc192765135"/>
      <w:r w:rsidRPr="00232E60">
        <w:rPr>
          <w:rFonts w:ascii="Calibri" w:hAnsi="Calibri" w:cs="Calibri"/>
          <w:b/>
          <w:bCs/>
          <w:sz w:val="24"/>
          <w:szCs w:val="24"/>
        </w:rPr>
        <w:t>Μεθοδολογικό πλαίσιο ανάλυσης σεναρίου εξέλιξης</w:t>
      </w:r>
      <w:bookmarkEnd w:id="104"/>
      <w:bookmarkEnd w:id="105"/>
    </w:p>
    <w:p w14:paraId="4DAD1D55" w14:textId="5DB4034C" w:rsidR="006116FE" w:rsidRPr="00232E60" w:rsidRDefault="006116FE" w:rsidP="0024735F">
      <w:pPr>
        <w:spacing w:before="60" w:after="60" w:line="276" w:lineRule="auto"/>
        <w:rPr>
          <w:rFonts w:ascii="Calibri" w:hAnsi="Calibri" w:cs="Calibri"/>
        </w:rPr>
      </w:pPr>
      <w:r w:rsidRPr="00232E60">
        <w:rPr>
          <w:rFonts w:ascii="Calibri" w:hAnsi="Calibri" w:cs="Calibri"/>
          <w:lang w:val="en-US"/>
        </w:rPr>
        <w:t>To</w:t>
      </w:r>
      <w:r w:rsidRPr="00232E60">
        <w:rPr>
          <w:rFonts w:ascii="Calibri" w:hAnsi="Calibri" w:cs="Calibri"/>
        </w:rPr>
        <w:t xml:space="preserve"> υπολογιστικό εργαλείο “DREEM” χρησιμοποιήθηκε για την εξειδίκευση των στόχων του ΕΣΕΚ στον οικιακό τομέα της Ελλάδας, παρέχοντας υποστήριξη για τη διαμόρφωση του «Εθνικού Σχεδίου Ανακαίνισης </w:t>
      </w:r>
      <w:r w:rsidR="005F622D">
        <w:rPr>
          <w:rFonts w:ascii="Calibri" w:hAnsi="Calibri" w:cs="Calibri"/>
        </w:rPr>
        <w:t>Κτιρίων</w:t>
      </w:r>
      <w:r w:rsidRPr="00232E60">
        <w:rPr>
          <w:rFonts w:ascii="Calibri" w:hAnsi="Calibri" w:cs="Calibri"/>
        </w:rPr>
        <w:t>» ως το 2050.</w:t>
      </w:r>
    </w:p>
    <w:p w14:paraId="054B306E" w14:textId="77777777" w:rsidR="006116FE" w:rsidRPr="00232E60" w:rsidRDefault="006116FE" w:rsidP="0024735F">
      <w:pPr>
        <w:spacing w:before="60" w:after="60" w:line="276" w:lineRule="auto"/>
        <w:rPr>
          <w:rFonts w:ascii="Calibri" w:hAnsi="Calibri" w:cs="Calibri"/>
        </w:rPr>
      </w:pPr>
      <w:r w:rsidRPr="00232E60">
        <w:rPr>
          <w:rFonts w:ascii="Calibri" w:hAnsi="Calibri" w:cs="Calibri"/>
        </w:rPr>
        <w:t>Το υπολογιστικό εργαλείο προσομοίωσης “DREEM”</w:t>
      </w:r>
      <w:r w:rsidRPr="00232E60">
        <w:rPr>
          <w:rStyle w:val="af3"/>
          <w:rFonts w:ascii="Calibri" w:hAnsi="Calibri" w:cs="Calibri"/>
        </w:rPr>
        <w:footnoteReference w:id="22"/>
      </w:r>
      <w:r w:rsidRPr="00232E60">
        <w:rPr>
          <w:rFonts w:ascii="Calibri" w:hAnsi="Calibri" w:cs="Calibri"/>
          <w:vertAlign w:val="superscript"/>
        </w:rPr>
        <w:t>,</w:t>
      </w:r>
      <w:r w:rsidRPr="00232E60">
        <w:rPr>
          <w:rStyle w:val="af3"/>
          <w:rFonts w:ascii="Calibri" w:hAnsi="Calibri" w:cs="Calibri"/>
        </w:rPr>
        <w:footnoteReference w:id="23"/>
      </w:r>
      <w:r w:rsidRPr="00232E60">
        <w:rPr>
          <w:rFonts w:ascii="Calibri" w:hAnsi="Calibri" w:cs="Calibri"/>
        </w:rPr>
        <w:t xml:space="preserve"> έχει αναπτυχθεί από το «Εργαστήριο Τεχνοοικονομικής Ενεργειακών Συστημάτων» (“Technoeconomics of Energy Systems laboratory - TEESlab”) του Τμήματος «Βιομηχανικής Διοίκησης και Τεχνολογίας» του Πανεπιστημίου Πειραιώς.</w:t>
      </w:r>
    </w:p>
    <w:p w14:paraId="308DAAAD" w14:textId="311F8ED6" w:rsidR="006116FE" w:rsidRPr="00232E60" w:rsidRDefault="006116FE" w:rsidP="0024735F">
      <w:pPr>
        <w:spacing w:before="60" w:after="60" w:line="276" w:lineRule="auto"/>
        <w:rPr>
          <w:rFonts w:ascii="Calibri" w:hAnsi="Calibri" w:cs="Calibri"/>
        </w:rPr>
      </w:pPr>
      <w:r w:rsidRPr="00232E60">
        <w:rPr>
          <w:rFonts w:ascii="Calibri" w:hAnsi="Calibri" w:cs="Calibri"/>
        </w:rPr>
        <w:lastRenderedPageBreak/>
        <w:t xml:space="preserve">Το “DREEM” είναι ένα υπολογιστικό εργαλείο μοντελοποίησης και προσομοίωσης δυναμικών συστημάτων υψηλής ευκρίνειας, το οποίο ειδικεύεται στον υπολογισμό της ενεργειακής ζήτησης και στην αξιολόγηση δράσεων διαχείρισης της στον </w:t>
      </w:r>
      <w:r w:rsidR="00DE519B">
        <w:rPr>
          <w:rFonts w:ascii="Calibri" w:hAnsi="Calibri" w:cs="Calibri"/>
        </w:rPr>
        <w:t>κτη</w:t>
      </w:r>
      <w:r w:rsidRPr="00232E60">
        <w:rPr>
          <w:rFonts w:ascii="Calibri" w:hAnsi="Calibri" w:cs="Calibri"/>
        </w:rPr>
        <w:t>ριακό τομέα.</w:t>
      </w:r>
    </w:p>
    <w:p w14:paraId="45D989F6" w14:textId="77777777" w:rsidR="006116FE" w:rsidRDefault="006116FE" w:rsidP="0024735F">
      <w:pPr>
        <w:spacing w:before="60" w:after="60" w:line="276" w:lineRule="auto"/>
        <w:rPr>
          <w:rFonts w:ascii="Calibri" w:hAnsi="Calibri" w:cs="Calibri"/>
        </w:rPr>
      </w:pPr>
      <w:r w:rsidRPr="00232E60">
        <w:rPr>
          <w:rFonts w:ascii="Calibri" w:hAnsi="Calibri" w:cs="Calibri"/>
        </w:rPr>
        <w:t>Το υπολογιστικό εργαλείο επεκτείνει τις δυνατότητες υφιστάμενων υπολογιστικών εργαλείων μοντελοποίησης και προσομοίωσης ενεργειακών συστημάτων, καθώς δύναται, όχι μόνο να προσομοιώνει την ενεργειακή ζήτηση, αλλά και να αξιολογεί τα οφέλη και τους περιορισμούς δράσεων διαχείρισής της, κυρίως για τους τελικούς χρήστες (καταναλωτές/ πολίτες), καθώς και για άλλους εμπλεκόμενους φορείς του ενεργειακού συστήματος (προμηθευτές, διαχειριστές δικτύου, κ.λπ.).</w:t>
      </w:r>
    </w:p>
    <w:p w14:paraId="458E7769" w14:textId="77777777" w:rsidR="006116FE" w:rsidRPr="00232E60" w:rsidRDefault="006116FE" w:rsidP="0024735F">
      <w:pPr>
        <w:spacing w:before="60" w:after="60" w:line="276" w:lineRule="auto"/>
        <w:rPr>
          <w:rFonts w:ascii="Calibri" w:hAnsi="Calibri" w:cs="Calibri"/>
        </w:rPr>
      </w:pPr>
      <w:r w:rsidRPr="00232E60">
        <w:rPr>
          <w:rFonts w:ascii="Calibri" w:hAnsi="Calibri" w:cs="Calibri"/>
        </w:rPr>
        <w:t>Το εργαλείο “DREEM” έχει αναπτυχθεί χρησιμοποιώντας τη γλώσσα προγραμματισμού “Modelica”, και συγκεκριμένα την ανοικτού κώδικα, ελεύθερα προσβάσιμη βιβλιοθήκη της, “Buildings</w:t>
      </w:r>
      <w:r w:rsidRPr="00232E60">
        <w:rPr>
          <w:rStyle w:val="af3"/>
          <w:rFonts w:ascii="Calibri" w:hAnsi="Calibri" w:cs="Calibri"/>
        </w:rPr>
        <w:footnoteReference w:id="24"/>
      </w:r>
      <w:r w:rsidRPr="00232E60">
        <w:rPr>
          <w:rFonts w:ascii="Calibri" w:hAnsi="Calibri" w:cs="Calibri"/>
        </w:rPr>
        <w:t>”. Επιπλέον, έχει αναπτυχθεί κώδικας στη γλώσσα προγραμματισμού “Python” για τις ανάγκες της μοντελοποίησης στις διαφορετικές ενότητες του εργαλείου και της διεπαφής των με το περιβάλλον δυναμικής προσομοίωσης “</w:t>
      </w:r>
      <w:r w:rsidRPr="00232E60">
        <w:rPr>
          <w:rFonts w:ascii="Calibri" w:hAnsi="Calibri" w:cs="Calibri"/>
          <w:lang w:val="en-US"/>
        </w:rPr>
        <w:t>Dymola</w:t>
      </w:r>
      <w:r w:rsidRPr="00232E60">
        <w:rPr>
          <w:rFonts w:ascii="Calibri" w:hAnsi="Calibri" w:cs="Calibri"/>
        </w:rPr>
        <w:t>”.</w:t>
      </w:r>
    </w:p>
    <w:p w14:paraId="0587D735" w14:textId="12D1A094" w:rsidR="006116FE" w:rsidRPr="00232E60" w:rsidRDefault="006116FE" w:rsidP="006116FE">
      <w:pPr>
        <w:spacing w:before="60" w:after="60" w:line="276" w:lineRule="auto"/>
        <w:rPr>
          <w:rFonts w:ascii="Calibri" w:hAnsi="Calibri" w:cs="Calibri"/>
        </w:rPr>
      </w:pPr>
      <w:r w:rsidRPr="00232E60">
        <w:rPr>
          <w:rFonts w:ascii="Calibri" w:hAnsi="Calibri" w:cs="Calibri"/>
        </w:rPr>
        <w:t>Η αρχή λειτουργίας του υπολογιστικού εργαλείου “DREEM” απεικονίζεται στο</w:t>
      </w:r>
      <w:r w:rsidR="002546E7">
        <w:rPr>
          <w:rFonts w:ascii="Calibri" w:hAnsi="Calibri" w:cs="Calibri"/>
        </w:rPr>
        <w:t xml:space="preserve"> παρακάτω Διάγραμμα:</w:t>
      </w:r>
    </w:p>
    <w:p w14:paraId="4757BA7C" w14:textId="77777777" w:rsidR="006116FE" w:rsidRPr="00232E60" w:rsidRDefault="006116FE" w:rsidP="006116FE">
      <w:pPr>
        <w:keepNext/>
        <w:spacing w:before="60" w:after="60" w:line="276" w:lineRule="auto"/>
        <w:rPr>
          <w:rFonts w:ascii="Calibri" w:hAnsi="Calibri" w:cs="Calibri"/>
        </w:rPr>
      </w:pPr>
      <w:r w:rsidRPr="00232E60">
        <w:rPr>
          <w:rFonts w:ascii="Calibri" w:hAnsi="Calibri" w:cs="Calibri"/>
          <w:noProof/>
        </w:rPr>
        <w:drawing>
          <wp:inline distT="0" distB="0" distL="0" distR="0" wp14:anchorId="12AAEF4D" wp14:editId="42AB0702">
            <wp:extent cx="5943600" cy="2394497"/>
            <wp:effectExtent l="0" t="0" r="0" b="6350"/>
            <wp:docPr id="850869085"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50869085" name=""/>
                    <pic:cNvPicPr/>
                  </pic:nvPicPr>
                  <pic:blipFill rotWithShape="1">
                    <a:blip r:embed="rId40">
                      <a:extLst>
                        <a:ext uri="{96DAC541-7B7A-43D3-8B79-37D633B846F1}">
                          <asvg:svgBlip xmlns:asvg="http://schemas.microsoft.com/office/drawing/2016/SVG/main" r:embed="rId41"/>
                        </a:ext>
                      </a:extLst>
                    </a:blip>
                    <a:srcRect t="11834"/>
                    <a:stretch/>
                  </pic:blipFill>
                  <pic:spPr bwMode="auto">
                    <a:xfrm>
                      <a:off x="0" y="0"/>
                      <a:ext cx="5943600" cy="2394497"/>
                    </a:xfrm>
                    <a:prstGeom prst="rect">
                      <a:avLst/>
                    </a:prstGeom>
                    <a:ln>
                      <a:noFill/>
                    </a:ln>
                    <a:extLst>
                      <a:ext uri="{53640926-AAD7-44D8-BBD7-CCE9431645EC}">
                        <a14:shadowObscured xmlns:a14="http://schemas.microsoft.com/office/drawing/2010/main"/>
                      </a:ext>
                    </a:extLst>
                  </pic:spPr>
                </pic:pic>
              </a:graphicData>
            </a:graphic>
          </wp:inline>
        </w:drawing>
      </w:r>
    </w:p>
    <w:p w14:paraId="0B9A03A9" w14:textId="3F6ADC0F" w:rsidR="006116FE" w:rsidRPr="00923F38" w:rsidRDefault="002546E7" w:rsidP="006116FE">
      <w:pPr>
        <w:pStyle w:val="aa"/>
        <w:spacing w:before="60" w:after="120" w:line="276" w:lineRule="auto"/>
        <w:jc w:val="center"/>
        <w:rPr>
          <w:rFonts w:ascii="Calibri" w:hAnsi="Calibri" w:cs="Calibri"/>
          <w:i/>
          <w:iCs/>
          <w:sz w:val="20"/>
          <w:szCs w:val="18"/>
        </w:rPr>
      </w:pPr>
      <w:bookmarkStart w:id="107" w:name="_Ref189737330"/>
      <w:bookmarkStart w:id="108" w:name="_Toc192765199"/>
      <w:bookmarkStart w:id="109" w:name="_Toc202800757"/>
      <w:bookmarkStart w:id="110" w:name="_Toc215486338"/>
      <w:bookmarkStart w:id="111" w:name="_Hlk202125847"/>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11</w:t>
      </w:r>
      <w:r w:rsidRPr="00923F38">
        <w:rPr>
          <w:rFonts w:ascii="Calibri" w:hAnsi="Calibri" w:cs="Calibri"/>
          <w:i/>
          <w:iCs/>
          <w:sz w:val="20"/>
          <w:szCs w:val="18"/>
        </w:rPr>
        <w:fldChar w:fldCharType="end"/>
      </w:r>
      <w:r w:rsidRPr="00923F38">
        <w:rPr>
          <w:rFonts w:ascii="Calibri" w:hAnsi="Calibri" w:cs="Calibri"/>
          <w:i/>
          <w:iCs/>
          <w:sz w:val="20"/>
          <w:szCs w:val="18"/>
        </w:rPr>
        <w:t xml:space="preserve">. </w:t>
      </w:r>
      <w:r w:rsidR="006116FE" w:rsidRPr="00923F38">
        <w:rPr>
          <w:rFonts w:ascii="Calibri" w:hAnsi="Calibri" w:cs="Calibri"/>
          <w:i/>
          <w:iCs/>
          <w:sz w:val="20"/>
          <w:szCs w:val="18"/>
        </w:rPr>
        <w:t>Αρχή λειτουργίας του υπολογιστικού εργαλείου “DREEM”</w:t>
      </w:r>
      <w:bookmarkEnd w:id="107"/>
      <w:bookmarkEnd w:id="108"/>
      <w:bookmarkEnd w:id="109"/>
      <w:bookmarkEnd w:id="110"/>
    </w:p>
    <w:bookmarkEnd w:id="111"/>
    <w:p w14:paraId="3154AD9A" w14:textId="77777777" w:rsidR="0024735F" w:rsidRDefault="0024735F" w:rsidP="006116FE">
      <w:pPr>
        <w:pStyle w:val="aa"/>
        <w:spacing w:before="60" w:after="60" w:line="276" w:lineRule="auto"/>
        <w:jc w:val="both"/>
        <w:rPr>
          <w:rFonts w:ascii="Calibri" w:hAnsi="Calibri" w:cs="Calibri"/>
          <w:szCs w:val="22"/>
        </w:rPr>
      </w:pPr>
    </w:p>
    <w:p w14:paraId="2E8B315A" w14:textId="41CC8E58" w:rsidR="006116FE" w:rsidRDefault="006116FE" w:rsidP="0024735F">
      <w:pPr>
        <w:pStyle w:val="aa"/>
        <w:spacing w:before="60" w:after="60" w:line="276" w:lineRule="auto"/>
        <w:jc w:val="both"/>
        <w:rPr>
          <w:rFonts w:ascii="Calibri" w:hAnsi="Calibri" w:cs="Calibri"/>
          <w:szCs w:val="22"/>
        </w:rPr>
      </w:pPr>
      <w:r w:rsidRPr="0024735F">
        <w:rPr>
          <w:rFonts w:ascii="Calibri" w:hAnsi="Calibri" w:cs="Calibri"/>
          <w:szCs w:val="22"/>
        </w:rPr>
        <w:t xml:space="preserve">Στο πλαίσιο διαμόρφωσης του «Εθνικού Σχεδίου Ανακαίνισης </w:t>
      </w:r>
      <w:r w:rsidR="005F622D">
        <w:rPr>
          <w:rFonts w:ascii="Calibri" w:hAnsi="Calibri" w:cs="Calibri"/>
          <w:szCs w:val="22"/>
        </w:rPr>
        <w:t>Κτιρίων</w:t>
      </w:r>
      <w:r w:rsidRPr="0024735F">
        <w:rPr>
          <w:rFonts w:ascii="Calibri" w:hAnsi="Calibri" w:cs="Calibri"/>
          <w:szCs w:val="22"/>
        </w:rPr>
        <w:t>» εφαρμόστηκε μια ολοκληρωμένη «</w:t>
      </w:r>
      <w:r w:rsidRPr="0024735F">
        <w:rPr>
          <w:rFonts w:ascii="Calibri" w:hAnsi="Calibri" w:cs="Calibri"/>
          <w:i/>
          <w:szCs w:val="22"/>
        </w:rPr>
        <w:t>από κάτω προς τα πάνω</w:t>
      </w:r>
      <w:r w:rsidRPr="0024735F">
        <w:rPr>
          <w:rFonts w:ascii="Calibri" w:hAnsi="Calibri" w:cs="Calibri"/>
          <w:szCs w:val="22"/>
        </w:rPr>
        <w:t>» (“</w:t>
      </w:r>
      <w:r w:rsidRPr="0024735F">
        <w:rPr>
          <w:rFonts w:ascii="Calibri" w:hAnsi="Calibri" w:cs="Calibri"/>
          <w:szCs w:val="22"/>
          <w:lang w:val="en-US"/>
        </w:rPr>
        <w:t>bottom</w:t>
      </w:r>
      <w:r w:rsidRPr="0024735F">
        <w:rPr>
          <w:rFonts w:ascii="Calibri" w:hAnsi="Calibri" w:cs="Calibri"/>
          <w:szCs w:val="22"/>
        </w:rPr>
        <w:t xml:space="preserve"> </w:t>
      </w:r>
      <w:r w:rsidRPr="0024735F">
        <w:rPr>
          <w:rFonts w:ascii="Calibri" w:hAnsi="Calibri" w:cs="Calibri"/>
          <w:szCs w:val="22"/>
          <w:lang w:val="en-US"/>
        </w:rPr>
        <w:t>up</w:t>
      </w:r>
      <w:r w:rsidRPr="0024735F">
        <w:rPr>
          <w:rFonts w:ascii="Calibri" w:hAnsi="Calibri" w:cs="Calibri"/>
          <w:szCs w:val="22"/>
        </w:rPr>
        <w:t>”) ανάλυση του οικιακού τομέα μέσω του εργαλείου “DREEM”, αξιοποιώντας μια αρθρωτή δομή για τον εντοπισμό των κατάλληλων μέτρων ανακαίνισης που θα συμβάλουν στη βελτίωση της ενεργειακής απόδοσης.</w:t>
      </w:r>
    </w:p>
    <w:p w14:paraId="102F0AFB" w14:textId="3B87B299" w:rsidR="00C157EE" w:rsidRDefault="00C157EE" w:rsidP="00C157EE">
      <w:pPr>
        <w:spacing w:before="60" w:after="60" w:line="276" w:lineRule="auto"/>
        <w:rPr>
          <w:rFonts w:ascii="Calibri" w:hAnsi="Calibri" w:cs="Calibri"/>
        </w:rPr>
      </w:pPr>
      <w:r w:rsidRPr="00543E16">
        <w:rPr>
          <w:rFonts w:ascii="Calibri" w:hAnsi="Calibri" w:cs="Calibri"/>
        </w:rPr>
        <w:t>Επισημαίνεται ότι η συγκεκριμένη προσομοίωση περιλαμβάνει τα εκάστοτε σενάρια οικονομικά αποδοτικών ανακαινίσεων ανά τύπο</w:t>
      </w:r>
      <w:r w:rsidR="005F622D">
        <w:rPr>
          <w:rFonts w:ascii="Calibri" w:hAnsi="Calibri" w:cs="Calibri"/>
        </w:rPr>
        <w:t xml:space="preserve"> κτιρίου</w:t>
      </w:r>
      <w:r w:rsidRPr="00543E16">
        <w:rPr>
          <w:rFonts w:ascii="Calibri" w:hAnsi="Calibri" w:cs="Calibri"/>
        </w:rPr>
        <w:t>, την επικαιροποίηση των συνιστωσών κόστους για την υλοποίηση παρεμβάσεων βελτίωσης της ενεργειακής απόδοσης λαμβάνοντας υπόψη τις θεωρηθείσες τιμές στο πλαίσιο του ΕΣΕΚ και στη μελέτη για τον υπολογισμό των βέλτιστων από πλευράς κόστους επιπέδων των ελάχιστων απαιτήσεων ενεργειακής απόδοσης.</w:t>
      </w:r>
      <w:r w:rsidRPr="00C157EE">
        <w:rPr>
          <w:rFonts w:ascii="Calibri" w:hAnsi="Calibri" w:cs="Calibri"/>
        </w:rPr>
        <w:t xml:space="preserve"> Στόχος της μελέτης ήταν η εξειδίκευση των </w:t>
      </w:r>
      <w:r w:rsidRPr="00C157EE">
        <w:rPr>
          <w:rFonts w:ascii="Calibri" w:hAnsi="Calibri" w:cs="Calibri"/>
        </w:rPr>
        <w:lastRenderedPageBreak/>
        <w:t>επενδύσεων βελτίωσης της ενεργειακής απόδοσης, οι οποίες απαιτούνται για την επίτευξη των ενεργειακών και κλιματικών στόχων του ΕΣΕΚ.</w:t>
      </w:r>
    </w:p>
    <w:p w14:paraId="2CF1240F" w14:textId="77777777" w:rsidR="006116FE" w:rsidRPr="0024735F" w:rsidRDefault="006116FE" w:rsidP="0024735F">
      <w:pPr>
        <w:spacing w:before="60" w:after="60" w:line="276" w:lineRule="auto"/>
        <w:rPr>
          <w:rFonts w:ascii="Calibri" w:hAnsi="Calibri" w:cs="Calibri"/>
        </w:rPr>
      </w:pPr>
      <w:r w:rsidRPr="0024735F">
        <w:rPr>
          <w:rFonts w:ascii="Calibri" w:hAnsi="Calibri" w:cs="Calibri"/>
        </w:rPr>
        <w:t>Παρακάτω, παρουσιάζονται συνοπτικά οι βασικές ενότητες μοντελοποίησης (ΕΜ) του υπολογιστικού εργαλείου (“</w:t>
      </w:r>
      <w:r w:rsidRPr="0024735F">
        <w:rPr>
          <w:rFonts w:ascii="Calibri" w:hAnsi="Calibri" w:cs="Calibri"/>
          <w:lang w:val="en-US"/>
        </w:rPr>
        <w:t>modelling</w:t>
      </w:r>
      <w:r w:rsidRPr="0024735F">
        <w:rPr>
          <w:rFonts w:ascii="Calibri" w:hAnsi="Calibri" w:cs="Calibri"/>
        </w:rPr>
        <w:t xml:space="preserve"> </w:t>
      </w:r>
      <w:r w:rsidRPr="0024735F">
        <w:rPr>
          <w:rFonts w:ascii="Calibri" w:hAnsi="Calibri" w:cs="Calibri"/>
          <w:lang w:val="en-US"/>
        </w:rPr>
        <w:t>components</w:t>
      </w:r>
      <w:r w:rsidRPr="0024735F">
        <w:rPr>
          <w:rFonts w:ascii="Calibri" w:hAnsi="Calibri" w:cs="Calibri"/>
        </w:rPr>
        <w:t>”), οι οποίες είναι απαραίτητες για την εφαρμογή της «</w:t>
      </w:r>
      <w:r w:rsidRPr="0024735F">
        <w:rPr>
          <w:rFonts w:ascii="Calibri" w:hAnsi="Calibri" w:cs="Calibri"/>
          <w:i/>
          <w:iCs/>
        </w:rPr>
        <w:t>από κάτω προς τα πάνω</w:t>
      </w:r>
      <w:r w:rsidRPr="0024735F">
        <w:rPr>
          <w:rFonts w:ascii="Calibri" w:hAnsi="Calibri" w:cs="Calibri"/>
        </w:rPr>
        <w:t>» ανάλυσης του ελληνικού οικιακού τομέα στο πλαίσιο της παρούσας μελέτης.</w:t>
      </w:r>
    </w:p>
    <w:p w14:paraId="3A012F89" w14:textId="77777777" w:rsidR="006116FE" w:rsidRPr="00FF4959" w:rsidRDefault="006116FE" w:rsidP="00FF6F1B">
      <w:pPr>
        <w:pStyle w:val="aa"/>
        <w:numPr>
          <w:ilvl w:val="0"/>
          <w:numId w:val="32"/>
        </w:numPr>
        <w:spacing w:before="60" w:after="60" w:line="276" w:lineRule="auto"/>
        <w:jc w:val="both"/>
        <w:rPr>
          <w:rFonts w:ascii="Calibri" w:hAnsi="Calibri" w:cs="Calibri"/>
          <w:szCs w:val="22"/>
          <w:lang w:val="en-US"/>
        </w:rPr>
      </w:pPr>
      <w:bookmarkStart w:id="112" w:name="_Toc192765137"/>
      <w:r w:rsidRPr="0024735F">
        <w:rPr>
          <w:rFonts w:ascii="Calibri" w:hAnsi="Calibri" w:cs="Calibri"/>
          <w:szCs w:val="22"/>
        </w:rPr>
        <w:t>ΕΜ</w:t>
      </w:r>
      <w:r w:rsidRPr="00FF4959">
        <w:rPr>
          <w:rFonts w:ascii="Calibri" w:hAnsi="Calibri" w:cs="Calibri"/>
          <w:szCs w:val="22"/>
          <w:lang w:val="en-US"/>
        </w:rPr>
        <w:t>1: «</w:t>
      </w:r>
      <w:r w:rsidRPr="0024735F">
        <w:rPr>
          <w:rFonts w:ascii="Calibri" w:hAnsi="Calibri" w:cs="Calibri"/>
          <w:szCs w:val="22"/>
        </w:rPr>
        <w:t>Καιρός</w:t>
      </w:r>
      <w:r w:rsidRPr="00FF4959">
        <w:rPr>
          <w:rFonts w:ascii="Calibri" w:hAnsi="Calibri" w:cs="Calibri"/>
          <w:szCs w:val="22"/>
          <w:lang w:val="en-US"/>
        </w:rPr>
        <w:t>-</w:t>
      </w:r>
      <w:r w:rsidRPr="0024735F">
        <w:rPr>
          <w:rFonts w:ascii="Calibri" w:hAnsi="Calibri" w:cs="Calibri"/>
          <w:szCs w:val="22"/>
        </w:rPr>
        <w:t>Κλίμα</w:t>
      </w:r>
      <w:r w:rsidRPr="00FF4959">
        <w:rPr>
          <w:rFonts w:ascii="Calibri" w:hAnsi="Calibri" w:cs="Calibri"/>
          <w:szCs w:val="22"/>
          <w:lang w:val="en-US"/>
        </w:rPr>
        <w:t>» (“Weather-Climate”)</w:t>
      </w:r>
      <w:bookmarkEnd w:id="112"/>
    </w:p>
    <w:p w14:paraId="5A897DAC" w14:textId="59F5E775" w:rsidR="006116FE" w:rsidRPr="0024735F" w:rsidRDefault="006116FE" w:rsidP="0024735F">
      <w:pPr>
        <w:spacing w:before="60" w:after="60" w:line="276" w:lineRule="auto"/>
        <w:rPr>
          <w:rFonts w:ascii="Calibri" w:hAnsi="Calibri" w:cs="Calibri"/>
        </w:rPr>
      </w:pPr>
      <w:r w:rsidRPr="0024735F">
        <w:rPr>
          <w:rFonts w:ascii="Calibri" w:hAnsi="Calibri" w:cs="Calibri"/>
        </w:rPr>
        <w:t xml:space="preserve">Η συγκεκριμένη ενότητα μοντελοποίησης εστιάζει στην παραγωγή των οριακών κλιματικών συνθηκών στις </w:t>
      </w:r>
      <w:r w:rsidR="00DE519B">
        <w:rPr>
          <w:rFonts w:ascii="Calibri" w:hAnsi="Calibri" w:cs="Calibri"/>
        </w:rPr>
        <w:t>κτη</w:t>
      </w:r>
      <w:r w:rsidRPr="0024735F">
        <w:rPr>
          <w:rFonts w:ascii="Calibri" w:hAnsi="Calibri" w:cs="Calibri"/>
        </w:rPr>
        <w:t>ριακές τυπολογίες προς μοντελοποίηση. Διαβάζει τα μετεωρολογικά δεδομένα από τις αντίστοιχες πηγές δεδομένων και στη συνέχεια προσομοιώνει διάφορα προφίλ καιρικών συνθηκών και τα παρέχει στις υπόλοιπες ενότητες μοντελοποίησης, όπου και όταν απαιτείται.</w:t>
      </w:r>
    </w:p>
    <w:p w14:paraId="67A726B1" w14:textId="7E91F789" w:rsidR="006116FE" w:rsidRPr="00FF4959" w:rsidRDefault="006116FE" w:rsidP="00FF6F1B">
      <w:pPr>
        <w:pStyle w:val="aa"/>
        <w:numPr>
          <w:ilvl w:val="0"/>
          <w:numId w:val="32"/>
        </w:numPr>
        <w:spacing w:before="60" w:after="60" w:line="276" w:lineRule="auto"/>
        <w:jc w:val="both"/>
        <w:rPr>
          <w:rFonts w:ascii="Calibri" w:hAnsi="Calibri" w:cs="Calibri"/>
          <w:szCs w:val="22"/>
          <w:lang w:val="en-US"/>
        </w:rPr>
      </w:pPr>
      <w:bookmarkStart w:id="113" w:name="_Toc192765138"/>
      <w:r w:rsidRPr="0024735F">
        <w:rPr>
          <w:rFonts w:ascii="Calibri" w:hAnsi="Calibri" w:cs="Calibri"/>
          <w:szCs w:val="22"/>
        </w:rPr>
        <w:t>ΕΜ</w:t>
      </w:r>
      <w:r w:rsidRPr="00FF4959">
        <w:rPr>
          <w:rFonts w:ascii="Calibri" w:hAnsi="Calibri" w:cs="Calibri"/>
          <w:szCs w:val="22"/>
          <w:lang w:val="en-US"/>
        </w:rPr>
        <w:t>2: «</w:t>
      </w:r>
      <w:r w:rsidR="00DE519B">
        <w:rPr>
          <w:rFonts w:ascii="Calibri" w:hAnsi="Calibri" w:cs="Calibri"/>
          <w:szCs w:val="22"/>
        </w:rPr>
        <w:t>Κτη</w:t>
      </w:r>
      <w:r w:rsidRPr="0024735F">
        <w:rPr>
          <w:rFonts w:ascii="Calibri" w:hAnsi="Calibri" w:cs="Calibri"/>
          <w:szCs w:val="22"/>
        </w:rPr>
        <w:t>ριακό</w:t>
      </w:r>
      <w:r w:rsidRPr="00FF4959">
        <w:rPr>
          <w:rFonts w:ascii="Calibri" w:hAnsi="Calibri" w:cs="Calibri"/>
          <w:szCs w:val="22"/>
          <w:lang w:val="en-US"/>
        </w:rPr>
        <w:t xml:space="preserve"> </w:t>
      </w:r>
      <w:r w:rsidRPr="0024735F">
        <w:rPr>
          <w:rFonts w:ascii="Calibri" w:hAnsi="Calibri" w:cs="Calibri"/>
          <w:szCs w:val="22"/>
        </w:rPr>
        <w:t>κέλυφος</w:t>
      </w:r>
      <w:r w:rsidRPr="00FF4959">
        <w:rPr>
          <w:rFonts w:ascii="Calibri" w:hAnsi="Calibri" w:cs="Calibri"/>
          <w:szCs w:val="22"/>
          <w:lang w:val="en-US"/>
        </w:rPr>
        <w:t>» (“Building envelope”)</w:t>
      </w:r>
      <w:bookmarkEnd w:id="113"/>
    </w:p>
    <w:p w14:paraId="12845422" w14:textId="59FC0342" w:rsidR="006116FE" w:rsidRPr="0024735F" w:rsidRDefault="006116FE" w:rsidP="0024735F">
      <w:pPr>
        <w:spacing w:before="60" w:after="60" w:line="276" w:lineRule="auto"/>
        <w:rPr>
          <w:rFonts w:ascii="Calibri" w:hAnsi="Calibri" w:cs="Calibri"/>
        </w:rPr>
      </w:pPr>
      <w:r w:rsidRPr="0024735F">
        <w:rPr>
          <w:rFonts w:ascii="Calibri" w:hAnsi="Calibri" w:cs="Calibri"/>
        </w:rPr>
        <w:t xml:space="preserve">Η συγκεκριμένη ενότητα μοντελοποίησης εστιάζει στη μοντελοποίηση του κελύφους των διαφορετικών </w:t>
      </w:r>
      <w:r w:rsidR="00DE519B">
        <w:rPr>
          <w:rFonts w:ascii="Calibri" w:hAnsi="Calibri" w:cs="Calibri"/>
        </w:rPr>
        <w:t>κτη</w:t>
      </w:r>
      <w:r w:rsidRPr="0024735F">
        <w:rPr>
          <w:rFonts w:ascii="Calibri" w:hAnsi="Calibri" w:cs="Calibri"/>
        </w:rPr>
        <w:t>ριακών τυπολογιών υπό μελέτη, λαμβάνοντας υπόψιν μια σειρά χαρακτηριστικών (π.χ., συντελεστές θερμοπερατότητας, επιφάνειες) με τις αντίστοιχες ιδιότητες που τα συνοδεύουν.</w:t>
      </w:r>
    </w:p>
    <w:p w14:paraId="799C4B2E" w14:textId="77777777" w:rsidR="006116FE" w:rsidRPr="00827BC6" w:rsidRDefault="006116FE" w:rsidP="00FF6F1B">
      <w:pPr>
        <w:pStyle w:val="aa"/>
        <w:numPr>
          <w:ilvl w:val="0"/>
          <w:numId w:val="32"/>
        </w:numPr>
        <w:spacing w:before="60" w:after="60" w:line="276" w:lineRule="auto"/>
        <w:jc w:val="both"/>
        <w:rPr>
          <w:rFonts w:ascii="Calibri" w:hAnsi="Calibri" w:cs="Calibri"/>
          <w:szCs w:val="22"/>
        </w:rPr>
      </w:pPr>
      <w:bookmarkStart w:id="114" w:name="_Ref82783335"/>
      <w:bookmarkStart w:id="115" w:name="_Toc83222524"/>
      <w:bookmarkStart w:id="116" w:name="_Toc192765139"/>
      <w:r w:rsidRPr="0024735F">
        <w:rPr>
          <w:rFonts w:ascii="Calibri" w:hAnsi="Calibri" w:cs="Calibri"/>
          <w:szCs w:val="22"/>
        </w:rPr>
        <w:t>ΕΜ3: «Ενεργειακή ζήτηση» (“Energy demand”)</w:t>
      </w:r>
      <w:bookmarkEnd w:id="114"/>
      <w:bookmarkEnd w:id="115"/>
      <w:bookmarkEnd w:id="116"/>
    </w:p>
    <w:p w14:paraId="7BFD11B4" w14:textId="77777777" w:rsidR="006116FE" w:rsidRPr="0024735F" w:rsidRDefault="006116FE" w:rsidP="0024735F">
      <w:pPr>
        <w:spacing w:before="60" w:after="60" w:line="276" w:lineRule="auto"/>
        <w:rPr>
          <w:rFonts w:ascii="Calibri" w:hAnsi="Calibri" w:cs="Calibri"/>
        </w:rPr>
      </w:pPr>
      <w:r w:rsidRPr="0024735F">
        <w:rPr>
          <w:rFonts w:ascii="Calibri" w:hAnsi="Calibri" w:cs="Calibri"/>
        </w:rPr>
        <w:t>Η συγκεκριμένη ενότητα μοντελοποίησης αποτελείται από τρεις (3) επιμέρους ενότητες μοντελοποίησης (“</w:t>
      </w:r>
      <w:r w:rsidRPr="0024735F">
        <w:rPr>
          <w:rFonts w:ascii="Calibri" w:hAnsi="Calibri" w:cs="Calibri"/>
          <w:lang w:val="en-US"/>
        </w:rPr>
        <w:t>modelling</w:t>
      </w:r>
      <w:r w:rsidRPr="0024735F">
        <w:rPr>
          <w:rFonts w:ascii="Calibri" w:hAnsi="Calibri" w:cs="Calibri"/>
        </w:rPr>
        <w:t xml:space="preserve"> modules”):</w:t>
      </w:r>
    </w:p>
    <w:p w14:paraId="369D191B" w14:textId="7F421D6C" w:rsidR="006116FE" w:rsidRPr="0024735F" w:rsidRDefault="006116FE" w:rsidP="0024735F">
      <w:pPr>
        <w:spacing w:before="60" w:after="60" w:line="276" w:lineRule="auto"/>
        <w:rPr>
          <w:rFonts w:ascii="Calibri" w:hAnsi="Calibri" w:cs="Calibri"/>
        </w:rPr>
      </w:pPr>
      <w:r w:rsidRPr="0024735F">
        <w:rPr>
          <w:rFonts w:ascii="Calibri" w:hAnsi="Calibri" w:cs="Calibri"/>
        </w:rPr>
        <w:t>(</w:t>
      </w:r>
      <w:r w:rsidRPr="0024735F">
        <w:rPr>
          <w:rFonts w:ascii="Calibri" w:hAnsi="Calibri" w:cs="Calibri"/>
          <w:lang w:val="en-US"/>
        </w:rPr>
        <w:t>i</w:t>
      </w:r>
      <w:r w:rsidRPr="0024735F">
        <w:rPr>
          <w:rFonts w:ascii="Calibri" w:hAnsi="Calibri" w:cs="Calibri"/>
        </w:rPr>
        <w:t>). Η πρώτη επιμέρους ενότητα μοντελοποίησης «Πληρότητα» (“Occupancy”) είναι υπεύθυνη για τον καθορισμό παραμέτρων που σχετίζονται με τη χρήση του</w:t>
      </w:r>
      <w:r w:rsidR="005F622D">
        <w:rPr>
          <w:rFonts w:ascii="Calibri" w:hAnsi="Calibri" w:cs="Calibri"/>
        </w:rPr>
        <w:t xml:space="preserve"> κτιρίου</w:t>
      </w:r>
      <w:r w:rsidRPr="0024735F">
        <w:rPr>
          <w:rFonts w:ascii="Calibri" w:hAnsi="Calibri" w:cs="Calibri"/>
        </w:rPr>
        <w:t>, όπως το αν οι χρήστες βρίσκονται ή όχι σε αυτό, και αν είναι ενεργοί. Στην περίπτωση του οικιακού τομέα, τέτοια μοτίβα μπορεί να αφορούν τις ώρες αφύπνισης, τις ώρες απουσίας λόγω εργασίας ή άλλων δραστηριοτήτων, κ.λπ. Ο καθορισμός αυτών των μοτίβων περιλαμβάνει μεταβλητές αβεβαιότητας, ώστε να ενσωματώνεται η κατάλληλη στοχαστικότητα, προσαρμοσμένη στις ανάγκες κάθε εφαρμογής.</w:t>
      </w:r>
    </w:p>
    <w:p w14:paraId="43D8FE3F" w14:textId="26513A74" w:rsidR="006116FE" w:rsidRPr="0024735F" w:rsidRDefault="006116FE" w:rsidP="0024735F">
      <w:pPr>
        <w:spacing w:before="60" w:after="60" w:line="276" w:lineRule="auto"/>
        <w:rPr>
          <w:rFonts w:ascii="Calibri" w:hAnsi="Calibri" w:cs="Calibri"/>
        </w:rPr>
      </w:pPr>
      <w:r w:rsidRPr="0024735F">
        <w:rPr>
          <w:rFonts w:ascii="Calibri" w:hAnsi="Calibri" w:cs="Calibri"/>
        </w:rPr>
        <w:t>(</w:t>
      </w:r>
      <w:r w:rsidRPr="0024735F">
        <w:rPr>
          <w:rFonts w:ascii="Calibri" w:hAnsi="Calibri" w:cs="Calibri"/>
          <w:lang w:val="en-US"/>
        </w:rPr>
        <w:t>ii</w:t>
      </w:r>
      <w:r w:rsidRPr="0024735F">
        <w:rPr>
          <w:rFonts w:ascii="Calibri" w:hAnsi="Calibri" w:cs="Calibri"/>
        </w:rPr>
        <w:t>). Η δεύτερη επιμέρους ενότητα μοντελοποίησης «Συσκευές» (“Appliances”) είναι υπεύθυνη για τη δημιουργία προφίλ ενεργειακής ζήτησης από συσκευές, χρησιμοποιώντας στατιστικά ή πραγματικά ιστορικά δεδομένα χρήσης, ανάλογα με τις ανάγκες κάθε εφαρμογής. Με αυτόν τον τρόπο, περιγράφεται η μέση συνολική ημερήσια ζήτηση ενέργειας και τα σχετικά στοιχεία χρήσης ισχύος ανά τυπολογία</w:t>
      </w:r>
      <w:r w:rsidR="005F622D">
        <w:rPr>
          <w:rFonts w:ascii="Calibri" w:hAnsi="Calibri" w:cs="Calibri"/>
        </w:rPr>
        <w:t xml:space="preserve"> κτιρίου</w:t>
      </w:r>
      <w:r w:rsidRPr="0024735F">
        <w:rPr>
          <w:rFonts w:ascii="Calibri" w:hAnsi="Calibri" w:cs="Calibri"/>
        </w:rPr>
        <w:t>. Ο χρόνος χρήσης συγκεκριμένων συσκευών καθορίζεται από την επιμέρους ενότητα «Πληρότητα».</w:t>
      </w:r>
    </w:p>
    <w:p w14:paraId="769E7DC4" w14:textId="448E531B" w:rsidR="006116FE" w:rsidRDefault="006116FE" w:rsidP="0024735F">
      <w:pPr>
        <w:spacing w:before="60" w:after="60" w:line="276" w:lineRule="auto"/>
        <w:rPr>
          <w:rFonts w:ascii="Calibri" w:hAnsi="Calibri" w:cs="Calibri"/>
        </w:rPr>
      </w:pPr>
      <w:r w:rsidRPr="0024735F">
        <w:rPr>
          <w:rFonts w:ascii="Calibri" w:hAnsi="Calibri" w:cs="Calibri"/>
        </w:rPr>
        <w:t>(</w:t>
      </w:r>
      <w:r w:rsidRPr="0024735F">
        <w:rPr>
          <w:rFonts w:ascii="Calibri" w:hAnsi="Calibri" w:cs="Calibri"/>
          <w:lang w:val="en-US"/>
        </w:rPr>
        <w:t>iii</w:t>
      </w:r>
      <w:r w:rsidRPr="0024735F">
        <w:rPr>
          <w:rFonts w:ascii="Calibri" w:hAnsi="Calibri" w:cs="Calibri"/>
        </w:rPr>
        <w:t>). Η τρίτη επιμέρους ενότητα μοντελοποίησης «Συστήματα θέρμανσης, εξαερισμού, και ψύξης» (“Heating, Ventilation, and Air-Conditioning”) είναι υπεύθυνη για τη διαχείριση των συγκεκριμένων λειτουργιών εντός του</w:t>
      </w:r>
      <w:r w:rsidR="005F622D">
        <w:rPr>
          <w:rFonts w:ascii="Calibri" w:hAnsi="Calibri" w:cs="Calibri"/>
        </w:rPr>
        <w:t xml:space="preserve"> κτιρίου</w:t>
      </w:r>
      <w:r w:rsidRPr="0024735F">
        <w:rPr>
          <w:rFonts w:ascii="Calibri" w:hAnsi="Calibri" w:cs="Calibri"/>
        </w:rPr>
        <w:t xml:space="preserve"> υπό μελέτη, λαμβάνοντας υπόψιν συγκεκριμένα δεδομένα και σήματα από άλλες (επιμέρους) ενότητες του υπολογιστικού εργαλείου (θερμοστάτες, επίπεδα θερμικής άνεσης, κ.λπ.).</w:t>
      </w:r>
    </w:p>
    <w:p w14:paraId="394BC1F6" w14:textId="77777777" w:rsidR="006116FE" w:rsidRPr="00923F38" w:rsidRDefault="006116FE" w:rsidP="00FF6F1B">
      <w:pPr>
        <w:pStyle w:val="aa"/>
        <w:numPr>
          <w:ilvl w:val="0"/>
          <w:numId w:val="32"/>
        </w:numPr>
        <w:spacing w:before="60" w:after="60" w:line="276" w:lineRule="auto"/>
        <w:jc w:val="both"/>
        <w:rPr>
          <w:rFonts w:ascii="Calibri" w:hAnsi="Calibri" w:cs="Calibri"/>
          <w:szCs w:val="22"/>
          <w:lang w:val="en-US"/>
        </w:rPr>
      </w:pPr>
      <w:bookmarkStart w:id="117" w:name="_Toc83222525"/>
      <w:bookmarkStart w:id="118" w:name="_Toc192765140"/>
      <w:r w:rsidRPr="00923F38">
        <w:rPr>
          <w:rFonts w:ascii="Calibri" w:hAnsi="Calibri" w:cs="Calibri"/>
          <w:szCs w:val="22"/>
          <w:lang w:val="en-US"/>
        </w:rPr>
        <w:t>EM4: «</w:t>
      </w:r>
      <w:r w:rsidRPr="0024735F">
        <w:rPr>
          <w:rFonts w:ascii="Calibri" w:hAnsi="Calibri" w:cs="Calibri"/>
          <w:szCs w:val="22"/>
        </w:rPr>
        <w:t>Θερμική</w:t>
      </w:r>
      <w:r w:rsidRPr="00923F38">
        <w:rPr>
          <w:rFonts w:ascii="Calibri" w:hAnsi="Calibri" w:cs="Calibri"/>
          <w:szCs w:val="22"/>
          <w:lang w:val="en-US"/>
        </w:rPr>
        <w:t xml:space="preserve"> </w:t>
      </w:r>
      <w:r w:rsidRPr="0024735F">
        <w:rPr>
          <w:rFonts w:ascii="Calibri" w:hAnsi="Calibri" w:cs="Calibri"/>
          <w:szCs w:val="22"/>
        </w:rPr>
        <w:t>άνεση</w:t>
      </w:r>
      <w:r w:rsidRPr="00923F38">
        <w:rPr>
          <w:rFonts w:ascii="Calibri" w:hAnsi="Calibri" w:cs="Calibri"/>
          <w:szCs w:val="22"/>
          <w:lang w:val="en-US"/>
        </w:rPr>
        <w:t>» (“Thermal comfort”)</w:t>
      </w:r>
      <w:bookmarkEnd w:id="117"/>
      <w:bookmarkEnd w:id="118"/>
    </w:p>
    <w:p w14:paraId="2A5CDAA7" w14:textId="699FEF37" w:rsidR="006116FE" w:rsidRPr="0024735F" w:rsidRDefault="006116FE" w:rsidP="0024735F">
      <w:pPr>
        <w:spacing w:before="60" w:after="60" w:line="276" w:lineRule="auto"/>
        <w:rPr>
          <w:rFonts w:ascii="Calibri" w:hAnsi="Calibri" w:cs="Calibri"/>
        </w:rPr>
      </w:pPr>
      <w:r w:rsidRPr="0024735F">
        <w:rPr>
          <w:rFonts w:ascii="Calibri" w:hAnsi="Calibri" w:cs="Calibri"/>
        </w:rPr>
        <w:t>Η συγκεκριμένη ενότητα μοντελοποίησης είναι υπεύθυνη για τον καθορισμό των κατάλληλων θερμικών συνθηκών και θερμοκρασιακών ευρών, τα οποία, σύμφωνα με διεθνή πρότυπα, διασφαλίζουν τη θερμική άνεση των διαμενόντων και των χρηστών στα υπό μελέτη</w:t>
      </w:r>
      <w:r w:rsidR="005F622D">
        <w:rPr>
          <w:rFonts w:ascii="Calibri" w:hAnsi="Calibri" w:cs="Calibri"/>
        </w:rPr>
        <w:t xml:space="preserve"> κτίρια</w:t>
      </w:r>
      <w:r w:rsidRPr="0024735F">
        <w:rPr>
          <w:rFonts w:ascii="Calibri" w:hAnsi="Calibri" w:cs="Calibri"/>
        </w:rPr>
        <w:t>.</w:t>
      </w:r>
    </w:p>
    <w:p w14:paraId="473CFBCE" w14:textId="77777777" w:rsidR="006116FE" w:rsidRPr="00827BC6" w:rsidRDefault="006116FE" w:rsidP="00FF6F1B">
      <w:pPr>
        <w:pStyle w:val="aa"/>
        <w:numPr>
          <w:ilvl w:val="0"/>
          <w:numId w:val="32"/>
        </w:numPr>
        <w:spacing w:before="60" w:after="60" w:line="276" w:lineRule="auto"/>
        <w:jc w:val="both"/>
        <w:rPr>
          <w:rFonts w:ascii="Calibri" w:hAnsi="Calibri" w:cs="Calibri"/>
          <w:szCs w:val="22"/>
        </w:rPr>
      </w:pPr>
      <w:bookmarkStart w:id="119" w:name="_Toc192765141"/>
      <w:r w:rsidRPr="0024735F">
        <w:rPr>
          <w:rFonts w:ascii="Calibri" w:hAnsi="Calibri" w:cs="Calibri"/>
          <w:szCs w:val="22"/>
        </w:rPr>
        <w:t>ΕΜ8: «Μοντελοποίηση σε πολλαπλές κλίμακες» (“Multilevel upscaling”)</w:t>
      </w:r>
      <w:bookmarkEnd w:id="119"/>
    </w:p>
    <w:p w14:paraId="0994DE16" w14:textId="704DBD83" w:rsidR="006116FE" w:rsidRPr="0024735F" w:rsidRDefault="006116FE" w:rsidP="0024735F">
      <w:pPr>
        <w:spacing w:before="60" w:after="60" w:line="276" w:lineRule="auto"/>
        <w:rPr>
          <w:rFonts w:ascii="Calibri" w:hAnsi="Calibri" w:cs="Calibri"/>
        </w:rPr>
      </w:pPr>
      <w:r w:rsidRPr="0024735F">
        <w:rPr>
          <w:rFonts w:ascii="Calibri" w:hAnsi="Calibri" w:cs="Calibri"/>
        </w:rPr>
        <w:lastRenderedPageBreak/>
        <w:t xml:space="preserve">Η συγκεκριμένη ενότητα μοντελοποίησης λειτουργεί ως γέφυρα για την προσομοίωση προφίλ ενεργειακής ζήτησης διαφορετικών τυπολογιών </w:t>
      </w:r>
      <w:r w:rsidR="005F622D">
        <w:rPr>
          <w:rFonts w:ascii="Calibri" w:hAnsi="Calibri" w:cs="Calibri"/>
        </w:rPr>
        <w:t>κτιρίων</w:t>
      </w:r>
      <w:r w:rsidRPr="0024735F">
        <w:rPr>
          <w:rFonts w:ascii="Calibri" w:hAnsi="Calibri" w:cs="Calibri"/>
        </w:rPr>
        <w:t xml:space="preserve"> και της κλιμάκωσής τους σε τοπικό, περιφερειακό, ή εθνικό επίπεδο, λαμβάνοντας υπόψιν το γεωγραφικό, κλιματικό, και κοινωνικοοικονομικό πλαίσιο ενδιαφέροντος κάθε φορά. </w:t>
      </w:r>
      <w:r w:rsidR="00C157EE">
        <w:rPr>
          <w:rFonts w:ascii="Calibri" w:hAnsi="Calibri" w:cs="Calibri"/>
        </w:rPr>
        <w:t>Πρακτικά εφαρμόζεται</w:t>
      </w:r>
      <w:r w:rsidR="00C157EE" w:rsidRPr="0024735F">
        <w:rPr>
          <w:rFonts w:ascii="Calibri" w:hAnsi="Calibri" w:cs="Calibri"/>
        </w:rPr>
        <w:t xml:space="preserve"> </w:t>
      </w:r>
      <w:r w:rsidRPr="0024735F">
        <w:rPr>
          <w:rFonts w:ascii="Calibri" w:hAnsi="Calibri" w:cs="Calibri"/>
        </w:rPr>
        <w:t xml:space="preserve">μία προσέγγιση κλιμάκωσης, βασισμένη σε παραμέτρους και στατιστικά δεδομένα που προέρχονται από έρευνες ή/ και απογραφές. Αφού καθοριστούν οι επιμέρους τυπολογίες </w:t>
      </w:r>
      <w:r w:rsidR="005F622D">
        <w:rPr>
          <w:rFonts w:ascii="Calibri" w:hAnsi="Calibri" w:cs="Calibri"/>
        </w:rPr>
        <w:t>κτιρίων</w:t>
      </w:r>
      <w:r w:rsidRPr="0024735F">
        <w:rPr>
          <w:rFonts w:ascii="Calibri" w:hAnsi="Calibri" w:cs="Calibri"/>
        </w:rPr>
        <w:t xml:space="preserve"> ενδιαφέροντος στο πλαίσιο της ενότητας μοντελοποίησης ΕΜ</w:t>
      </w:r>
      <w:r w:rsidRPr="0024735F">
        <w:rPr>
          <w:rFonts w:ascii="Calibri" w:hAnsi="Calibri" w:cs="Calibri"/>
          <w:vertAlign w:val="subscript"/>
        </w:rPr>
        <w:t>2</w:t>
      </w:r>
      <w:r w:rsidRPr="0024735F">
        <w:rPr>
          <w:rFonts w:ascii="Calibri" w:hAnsi="Calibri" w:cs="Calibri"/>
        </w:rPr>
        <w:t xml:space="preserve"> «Κέλυφος</w:t>
      </w:r>
      <w:r w:rsidR="005F622D">
        <w:rPr>
          <w:rFonts w:ascii="Calibri" w:hAnsi="Calibri" w:cs="Calibri"/>
        </w:rPr>
        <w:t xml:space="preserve"> κτιρίου</w:t>
      </w:r>
      <w:r w:rsidRPr="0024735F">
        <w:rPr>
          <w:rFonts w:ascii="Calibri" w:hAnsi="Calibri" w:cs="Calibri"/>
        </w:rPr>
        <w:t>», και προσομοιωθούν τα αντίστοιχα προφίλ ενεργειακής ζήτησης βάσει των προδιαγραφών και της παραμετροποίησης της ενότητας μοντελοποίησης ΕΜ</w:t>
      </w:r>
      <w:r w:rsidRPr="0024735F">
        <w:rPr>
          <w:rFonts w:ascii="Calibri" w:hAnsi="Calibri" w:cs="Calibri"/>
          <w:vertAlign w:val="subscript"/>
        </w:rPr>
        <w:t>3</w:t>
      </w:r>
      <w:r w:rsidRPr="0024735F">
        <w:rPr>
          <w:rFonts w:ascii="Calibri" w:hAnsi="Calibri" w:cs="Calibri"/>
        </w:rPr>
        <w:t xml:space="preserve"> «Ενεργειακή ζήτηση», η παρούσα ενότητα μοντελοποίησης υπολογίζει τα συνολικά προφίλ ενεργειακής ζήτησης στην υπό μελέτη κλίμακα. Ο υπολογισμός αυτός βασίζεται στο γινόμενο της ενεργειακής ζήτησης κάθε επιμέρους τυπολογίας</w:t>
      </w:r>
      <w:r w:rsidR="005F622D">
        <w:rPr>
          <w:rFonts w:ascii="Calibri" w:hAnsi="Calibri" w:cs="Calibri"/>
        </w:rPr>
        <w:t xml:space="preserve"> κτιρίου</w:t>
      </w:r>
      <w:r w:rsidRPr="0024735F">
        <w:rPr>
          <w:rFonts w:ascii="Calibri" w:hAnsi="Calibri" w:cs="Calibri"/>
        </w:rPr>
        <w:t xml:space="preserve"> με τον αριθμό των αντίστοιχων </w:t>
      </w:r>
      <w:r w:rsidR="005F622D">
        <w:rPr>
          <w:rFonts w:ascii="Calibri" w:hAnsi="Calibri" w:cs="Calibri"/>
        </w:rPr>
        <w:t>κτιρίων</w:t>
      </w:r>
      <w:r w:rsidRPr="0024735F">
        <w:rPr>
          <w:rFonts w:ascii="Calibri" w:hAnsi="Calibri" w:cs="Calibri"/>
        </w:rPr>
        <w:t xml:space="preserve"> ανά τυπολογία, όπως προκύπτει από τα διαθέσιμα στατιστικά δεδομένα.</w:t>
      </w:r>
    </w:p>
    <w:p w14:paraId="2F18BA13" w14:textId="77777777" w:rsidR="006116FE" w:rsidRPr="00827BC6" w:rsidRDefault="006116FE" w:rsidP="00FF6F1B">
      <w:pPr>
        <w:pStyle w:val="aa"/>
        <w:numPr>
          <w:ilvl w:val="0"/>
          <w:numId w:val="32"/>
        </w:numPr>
        <w:spacing w:before="60" w:after="60" w:line="276" w:lineRule="auto"/>
        <w:jc w:val="both"/>
        <w:rPr>
          <w:rFonts w:ascii="Calibri" w:hAnsi="Calibri" w:cs="Calibri"/>
          <w:szCs w:val="22"/>
        </w:rPr>
      </w:pPr>
      <w:bookmarkStart w:id="120" w:name="_Toc192765142"/>
      <w:r w:rsidRPr="0024735F">
        <w:rPr>
          <w:rFonts w:ascii="Calibri" w:hAnsi="Calibri" w:cs="Calibri"/>
          <w:szCs w:val="22"/>
        </w:rPr>
        <w:t>ΕΜ9 «Πίνακας ενεργειακής μετάβασης» (“Transition matrix”)</w:t>
      </w:r>
      <w:bookmarkEnd w:id="120"/>
    </w:p>
    <w:p w14:paraId="34844CBA" w14:textId="7818AF63" w:rsidR="00C157EE" w:rsidRDefault="006116FE" w:rsidP="00C157EE">
      <w:pPr>
        <w:spacing w:before="60" w:after="60" w:line="276" w:lineRule="auto"/>
        <w:rPr>
          <w:rFonts w:ascii="Calibri" w:hAnsi="Calibri" w:cs="Calibri"/>
        </w:rPr>
      </w:pPr>
      <w:r w:rsidRPr="0024735F">
        <w:rPr>
          <w:rFonts w:ascii="Calibri" w:hAnsi="Calibri" w:cs="Calibri"/>
        </w:rPr>
        <w:t xml:space="preserve">Το υπολογιστικό εργαλείο “DREEM” αναπτύχθηκε ώστε να επιτρέπει την παραγωγή αποτελεσμάτων σε υψηλή ανάλυση (π.χ., ανά λεπτό ή ανά ώρα), λαμβάνοντας υπόψιν τις διακυμάνσεις της ενεργειακής ζήτησης μεταξύ χειμώνα και καλοκαιριού. Παράλληλα, η αρθρωτή δομή του εξασφαλίζει την απαιτούμενη υπολογιστική απόδοση, επιτρέποντας την προσομοίωση μεγάλου αριθμού </w:t>
      </w:r>
      <w:r w:rsidR="005F622D">
        <w:rPr>
          <w:rFonts w:ascii="Calibri" w:hAnsi="Calibri" w:cs="Calibri"/>
        </w:rPr>
        <w:t>κτιρίων</w:t>
      </w:r>
      <w:r w:rsidRPr="0024735F">
        <w:rPr>
          <w:rFonts w:ascii="Calibri" w:hAnsi="Calibri" w:cs="Calibri"/>
        </w:rPr>
        <w:t xml:space="preserve"> για τη μακροπρόθεσμη ενεργειακή μετάβαση, ενσωματώνοντας την απαραίτητη ποικιλομορφία και ακρίβεια στη ζήτηση, χάρη στην «από κάτω προς τα πάνω» προσέγγισής του.</w:t>
      </w:r>
    </w:p>
    <w:p w14:paraId="1C081A58" w14:textId="4815DF1E" w:rsidR="00C157EE" w:rsidRPr="0024735F" w:rsidRDefault="006116FE" w:rsidP="0024735F">
      <w:pPr>
        <w:spacing w:before="60" w:after="60" w:line="276" w:lineRule="auto"/>
        <w:rPr>
          <w:rFonts w:ascii="Calibri" w:hAnsi="Calibri" w:cs="Calibri"/>
        </w:rPr>
      </w:pPr>
      <w:r w:rsidRPr="0024735F">
        <w:rPr>
          <w:rFonts w:ascii="Calibri" w:hAnsi="Calibri" w:cs="Calibri"/>
        </w:rPr>
        <w:t xml:space="preserve">Στο πλαίσιο αυτό, η συγκεκριμένη ενότητα μοντελοποίησης δημιουργεί ένα χώρο σεναρίων (“Scenario space”) βάσει των υπαρχόντων στόχων και των κατευθύνσεων πολιτικής, ενσωματώνοντας αναλυτικές πληροφορίες σχετικά με το υφιστάμενο καθεστώς, τους μελλοντικούς στόχους, τις πιθανές αβεβαιότητες, και τις ενδεχόμενες εξελίξεις που δύνανται να επηρεάσουν την ενεργειακή μετάβαση στον </w:t>
      </w:r>
      <w:r w:rsidR="00DE519B">
        <w:rPr>
          <w:rFonts w:ascii="Calibri" w:hAnsi="Calibri" w:cs="Calibri"/>
        </w:rPr>
        <w:t>κτη</w:t>
      </w:r>
      <w:r w:rsidRPr="0024735F">
        <w:rPr>
          <w:rFonts w:ascii="Calibri" w:hAnsi="Calibri" w:cs="Calibri"/>
        </w:rPr>
        <w:t>ριακό τομέα.</w:t>
      </w:r>
    </w:p>
    <w:p w14:paraId="2580406B" w14:textId="28216F7B" w:rsidR="00C157EE" w:rsidRDefault="006116FE" w:rsidP="00C157EE">
      <w:pPr>
        <w:spacing w:before="60" w:after="60" w:line="276" w:lineRule="auto"/>
        <w:rPr>
          <w:rFonts w:ascii="Calibri" w:hAnsi="Calibri" w:cs="Calibri"/>
        </w:rPr>
      </w:pPr>
      <w:r w:rsidRPr="0024735F">
        <w:rPr>
          <w:rFonts w:ascii="Calibri" w:hAnsi="Calibri" w:cs="Calibri"/>
        </w:rPr>
        <w:t xml:space="preserve">Τα σενάρια αυτά εμπλουτίζονται με την εξέλιξη διάφορων εξωγενών μεταβλητών, όπως οι συντελεστές εκπομπών, οι τάσεις των σχετικών τιμών και του κόστους ενέργειας, τεχνολογικά κόστη, και παράμετροι όπως ο ρυθμός κατεδάφισης παλαιών </w:t>
      </w:r>
      <w:r w:rsidR="005F622D">
        <w:rPr>
          <w:rFonts w:ascii="Calibri" w:hAnsi="Calibri" w:cs="Calibri"/>
        </w:rPr>
        <w:t>κτιρίων</w:t>
      </w:r>
      <w:r w:rsidRPr="0024735F">
        <w:rPr>
          <w:rFonts w:ascii="Calibri" w:hAnsi="Calibri" w:cs="Calibri"/>
        </w:rPr>
        <w:t xml:space="preserve"> και κατασκευής νέων, κ.λπ.</w:t>
      </w:r>
      <w:r w:rsidR="00C157EE">
        <w:rPr>
          <w:rFonts w:ascii="Calibri" w:hAnsi="Calibri" w:cs="Calibri"/>
        </w:rPr>
        <w:t xml:space="preserve"> </w:t>
      </w:r>
      <w:r w:rsidRPr="0024735F">
        <w:rPr>
          <w:rFonts w:ascii="Calibri" w:hAnsi="Calibri" w:cs="Calibri"/>
        </w:rPr>
        <w:t xml:space="preserve">Με βάση τις προδιαγραφές των σεναρίων, διαμορφώνεται ο «Πίνακας ενεργειακής μετάβασης» (“Transition matrix”), ο οποίος ενημερώνεται σε κάθε χρονικό διάστημα προσομοίωσης, όπως αυτό έχει καθοριστεί από τον χρήστη κατά την έναρξη. </w:t>
      </w:r>
    </w:p>
    <w:p w14:paraId="64AC9B24" w14:textId="77777777" w:rsidR="00C157EE" w:rsidRDefault="006116FE" w:rsidP="00C157EE">
      <w:pPr>
        <w:spacing w:before="60" w:after="60" w:line="276" w:lineRule="auto"/>
        <w:rPr>
          <w:rFonts w:ascii="Calibri" w:hAnsi="Calibri" w:cs="Calibri"/>
        </w:rPr>
      </w:pPr>
      <w:r w:rsidRPr="0024735F">
        <w:rPr>
          <w:rFonts w:ascii="Calibri" w:hAnsi="Calibri" w:cs="Calibri"/>
        </w:rPr>
        <w:t>Για τη λειτουργία της συγκεκριμένης ενότητας μοντελοποίησης λαμβάνονται υπόψιν παράμετροι και εισροές από προηγούμενες ενότητες μοντελοποίησης (όπως η ενότητα μοντελοποίησης ΕΜ</w:t>
      </w:r>
      <w:r w:rsidRPr="0024735F">
        <w:rPr>
          <w:rFonts w:ascii="Calibri" w:hAnsi="Calibri" w:cs="Calibri"/>
          <w:vertAlign w:val="subscript"/>
        </w:rPr>
        <w:t>5</w:t>
      </w:r>
      <w:r w:rsidRPr="0024735F">
        <w:rPr>
          <w:rFonts w:ascii="Calibri" w:hAnsi="Calibri" w:cs="Calibri"/>
        </w:rPr>
        <w:t xml:space="preserve">: «Μοντελοποίηση σε πολλαπλές κλίμακες»). </w:t>
      </w:r>
    </w:p>
    <w:p w14:paraId="47CE0824" w14:textId="256EBB26" w:rsidR="006116FE" w:rsidRPr="0024735F" w:rsidRDefault="006116FE" w:rsidP="00923F38">
      <w:pPr>
        <w:spacing w:before="60" w:after="60" w:line="276" w:lineRule="auto"/>
        <w:rPr>
          <w:rFonts w:ascii="Calibri" w:hAnsi="Calibri" w:cs="Calibri"/>
          <w:b/>
          <w:bCs/>
          <w:highlight w:val="yellow"/>
        </w:rPr>
      </w:pPr>
      <w:r w:rsidRPr="0024735F">
        <w:rPr>
          <w:rFonts w:ascii="Calibri" w:hAnsi="Calibri" w:cs="Calibri"/>
        </w:rPr>
        <w:t xml:space="preserve">Στο τέλος της προσομοίωσης, εξάγεται ο τελικός πίνακας μετάβασης, ο οποίος περιλαμβάνει λεπτομερείς πληροφορίες για την ενεργειακή μετάβαση στον </w:t>
      </w:r>
      <w:r w:rsidR="00DE519B">
        <w:rPr>
          <w:rFonts w:ascii="Calibri" w:hAnsi="Calibri" w:cs="Calibri"/>
        </w:rPr>
        <w:t>κτη</w:t>
      </w:r>
      <w:r w:rsidRPr="0024735F">
        <w:rPr>
          <w:rFonts w:ascii="Calibri" w:hAnsi="Calibri" w:cs="Calibri"/>
        </w:rPr>
        <w:t>ριακό τομέα υπό μελέτη, για το χρονικό ορίζοντα που έχει καθοριστεί.</w:t>
      </w:r>
    </w:p>
    <w:p w14:paraId="461B245F" w14:textId="7EB9F4A7" w:rsidR="006116FE" w:rsidRDefault="006116FE" w:rsidP="0024735F">
      <w:pPr>
        <w:widowControl w:val="0"/>
        <w:autoSpaceDE w:val="0"/>
        <w:autoSpaceDN w:val="0"/>
        <w:spacing w:before="60" w:after="60" w:line="276" w:lineRule="auto"/>
        <w:rPr>
          <w:rFonts w:ascii="Calibri" w:hAnsi="Calibri" w:cs="Calibri"/>
        </w:rPr>
      </w:pPr>
      <w:r w:rsidRPr="0024735F">
        <w:rPr>
          <w:rFonts w:ascii="Calibri" w:hAnsi="Calibri" w:cs="Calibri"/>
        </w:rPr>
        <w:t>Οι αρχές λειτουργίας και ο τρόπος αλληλεπίδρασης των ενοτήτων μοντελοποίησης ΕΜ</w:t>
      </w:r>
      <w:r w:rsidRPr="0024735F">
        <w:rPr>
          <w:rFonts w:ascii="Calibri" w:hAnsi="Calibri" w:cs="Calibri"/>
          <w:vertAlign w:val="subscript"/>
        </w:rPr>
        <w:t>8</w:t>
      </w:r>
      <w:r w:rsidRPr="0024735F">
        <w:rPr>
          <w:rFonts w:ascii="Calibri" w:hAnsi="Calibri" w:cs="Calibri"/>
        </w:rPr>
        <w:t>: «Μοντελοποίηση σε πολλαπλές κλίμακες» (“Multilevel upscaling”) και ΕΜ</w:t>
      </w:r>
      <w:r w:rsidRPr="0024735F">
        <w:rPr>
          <w:rFonts w:ascii="Calibri" w:hAnsi="Calibri" w:cs="Calibri"/>
          <w:vertAlign w:val="subscript"/>
        </w:rPr>
        <w:t>9</w:t>
      </w:r>
      <w:r w:rsidRPr="0024735F">
        <w:rPr>
          <w:rFonts w:ascii="Calibri" w:hAnsi="Calibri" w:cs="Calibri"/>
        </w:rPr>
        <w:t xml:space="preserve"> «Πίνακας ενεργειακής μετάβασης» (“Transition matrix”) για την παραγωγή των σχετικών αποτελεσμάτων στην επιθυμητή κλίμακα παρουσιάζονται στο </w:t>
      </w:r>
      <w:r w:rsidRPr="002546E7">
        <w:rPr>
          <w:rFonts w:ascii="Calibri" w:hAnsi="Calibri" w:cs="Calibri"/>
        </w:rPr>
        <w:fldChar w:fldCharType="begin"/>
      </w:r>
      <w:r w:rsidRPr="002546E7">
        <w:rPr>
          <w:rFonts w:ascii="Calibri" w:hAnsi="Calibri" w:cs="Calibri"/>
        </w:rPr>
        <w:instrText xml:space="preserve"> </w:instrText>
      </w:r>
      <w:r w:rsidRPr="002546E7">
        <w:rPr>
          <w:rFonts w:ascii="Calibri" w:hAnsi="Calibri" w:cs="Calibri"/>
          <w:lang w:val="en-US"/>
        </w:rPr>
        <w:instrText>REF</w:instrText>
      </w:r>
      <w:r w:rsidRPr="002546E7">
        <w:rPr>
          <w:rFonts w:ascii="Calibri" w:hAnsi="Calibri" w:cs="Calibri"/>
        </w:rPr>
        <w:instrText xml:space="preserve"> _</w:instrText>
      </w:r>
      <w:r w:rsidRPr="002546E7">
        <w:rPr>
          <w:rFonts w:ascii="Calibri" w:hAnsi="Calibri" w:cs="Calibri"/>
          <w:lang w:val="en-US"/>
        </w:rPr>
        <w:instrText>Ref</w:instrText>
      </w:r>
      <w:r w:rsidRPr="002546E7">
        <w:rPr>
          <w:rFonts w:ascii="Calibri" w:hAnsi="Calibri" w:cs="Calibri"/>
        </w:rPr>
        <w:instrText>190353877 \</w:instrText>
      </w:r>
      <w:r w:rsidRPr="002546E7">
        <w:rPr>
          <w:rFonts w:ascii="Calibri" w:hAnsi="Calibri" w:cs="Calibri"/>
          <w:lang w:val="en-US"/>
        </w:rPr>
        <w:instrText>h</w:instrText>
      </w:r>
      <w:r w:rsidRPr="002546E7">
        <w:rPr>
          <w:rFonts w:ascii="Calibri" w:hAnsi="Calibri" w:cs="Calibri"/>
        </w:rPr>
        <w:instrText xml:space="preserve">  \* </w:instrText>
      </w:r>
      <w:r w:rsidRPr="002546E7">
        <w:rPr>
          <w:rFonts w:ascii="Calibri" w:hAnsi="Calibri" w:cs="Calibri"/>
          <w:lang w:val="en-US"/>
        </w:rPr>
        <w:instrText>MERGEFORMAT</w:instrText>
      </w:r>
      <w:r w:rsidRPr="002546E7">
        <w:rPr>
          <w:rFonts w:ascii="Calibri" w:hAnsi="Calibri" w:cs="Calibri"/>
        </w:rPr>
        <w:instrText xml:space="preserve"> </w:instrText>
      </w:r>
      <w:r w:rsidRPr="002546E7">
        <w:rPr>
          <w:rFonts w:ascii="Calibri" w:hAnsi="Calibri" w:cs="Calibri"/>
        </w:rPr>
      </w:r>
      <w:r w:rsidRPr="002546E7">
        <w:rPr>
          <w:rFonts w:ascii="Calibri" w:hAnsi="Calibri" w:cs="Calibri"/>
        </w:rPr>
        <w:fldChar w:fldCharType="separate"/>
      </w:r>
      <w:r w:rsidR="00AD0D08" w:rsidRPr="00AD0D08">
        <w:rPr>
          <w:rFonts w:ascii="Calibri" w:hAnsi="Calibri" w:cs="Calibri"/>
        </w:rPr>
        <w:t xml:space="preserve">Διάγραμμα </w:t>
      </w:r>
      <w:r w:rsidR="00AD0D08" w:rsidRPr="00AD0D08">
        <w:rPr>
          <w:rFonts w:ascii="Calibri" w:hAnsi="Calibri" w:cs="Calibri"/>
          <w:noProof/>
        </w:rPr>
        <w:t>12</w:t>
      </w:r>
      <w:r w:rsidRPr="002546E7">
        <w:rPr>
          <w:rFonts w:ascii="Calibri" w:hAnsi="Calibri" w:cs="Calibri"/>
        </w:rPr>
        <w:fldChar w:fldCharType="end"/>
      </w:r>
      <w:r w:rsidRPr="002546E7">
        <w:rPr>
          <w:rFonts w:ascii="Calibri" w:hAnsi="Calibri" w:cs="Calibri"/>
        </w:rPr>
        <w:t>.</w:t>
      </w:r>
    </w:p>
    <w:p w14:paraId="0BCDD801" w14:textId="21E6E245" w:rsidR="00C157EE" w:rsidRDefault="00C157EE" w:rsidP="0024735F">
      <w:pPr>
        <w:widowControl w:val="0"/>
        <w:autoSpaceDE w:val="0"/>
        <w:autoSpaceDN w:val="0"/>
        <w:spacing w:before="60" w:after="60" w:line="276" w:lineRule="auto"/>
        <w:rPr>
          <w:rFonts w:ascii="Calibri" w:hAnsi="Calibri" w:cs="Calibri"/>
        </w:rPr>
      </w:pPr>
      <w:r>
        <w:rPr>
          <w:rFonts w:ascii="Calibri" w:hAnsi="Calibri" w:cs="Calibri"/>
        </w:rPr>
        <w:lastRenderedPageBreak/>
        <w:br w:type="page"/>
      </w:r>
    </w:p>
    <w:p w14:paraId="1A4F1B71" w14:textId="77777777" w:rsidR="006116FE" w:rsidRPr="00232E60" w:rsidRDefault="006116FE" w:rsidP="006116FE">
      <w:pPr>
        <w:widowControl w:val="0"/>
        <w:autoSpaceDE w:val="0"/>
        <w:autoSpaceDN w:val="0"/>
        <w:spacing w:before="60" w:after="60" w:line="276" w:lineRule="auto"/>
        <w:ind w:left="289"/>
        <w:jc w:val="center"/>
        <w:rPr>
          <w:rFonts w:ascii="Calibri" w:hAnsi="Calibri" w:cs="Calibri"/>
          <w:iCs/>
          <w:sz w:val="20"/>
          <w:szCs w:val="20"/>
        </w:rPr>
      </w:pPr>
      <w:r w:rsidRPr="00232E60">
        <w:rPr>
          <w:rFonts w:ascii="Calibri" w:hAnsi="Calibri" w:cs="Calibri"/>
          <w:iCs/>
          <w:noProof/>
          <w:sz w:val="20"/>
          <w:szCs w:val="20"/>
        </w:rPr>
        <w:lastRenderedPageBreak/>
        <w:drawing>
          <wp:inline distT="0" distB="0" distL="0" distR="0" wp14:anchorId="3638ADBF" wp14:editId="014E35B5">
            <wp:extent cx="4297680" cy="6901571"/>
            <wp:effectExtent l="0" t="0" r="7620" b="0"/>
            <wp:docPr id="1759717474" name="Picture 2" descr="A computer screen 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9717474" name="Picture 2" descr="A computer screen shot of a computer screen&#10;&#10;AI-generated content may be incorrect."/>
                    <pic:cNvPicPr/>
                  </pic:nvPicPr>
                  <pic:blipFill>
                    <a:blip r:embed="rId42">
                      <a:extLst>
                        <a:ext uri="{28A0092B-C50C-407E-A947-70E740481C1C}">
                          <a14:useLocalDpi xmlns:a14="http://schemas.microsoft.com/office/drawing/2010/main"/>
                        </a:ext>
                      </a:extLst>
                    </a:blip>
                    <a:stretch>
                      <a:fillRect/>
                    </a:stretch>
                  </pic:blipFill>
                  <pic:spPr>
                    <a:xfrm>
                      <a:off x="0" y="0"/>
                      <a:ext cx="4297680" cy="6901571"/>
                    </a:xfrm>
                    <a:prstGeom prst="rect">
                      <a:avLst/>
                    </a:prstGeom>
                  </pic:spPr>
                </pic:pic>
              </a:graphicData>
            </a:graphic>
          </wp:inline>
        </w:drawing>
      </w:r>
    </w:p>
    <w:p w14:paraId="694581B3" w14:textId="33674A63" w:rsidR="00C157EE" w:rsidRDefault="006116FE" w:rsidP="0024735F">
      <w:pPr>
        <w:pStyle w:val="aa"/>
        <w:spacing w:before="60" w:after="120" w:line="276" w:lineRule="auto"/>
        <w:jc w:val="center"/>
        <w:rPr>
          <w:rFonts w:ascii="Calibri" w:hAnsi="Calibri" w:cs="Calibri"/>
          <w:i/>
          <w:iCs/>
          <w:sz w:val="20"/>
          <w:szCs w:val="18"/>
        </w:rPr>
      </w:pPr>
      <w:bookmarkStart w:id="121" w:name="_Ref190353877"/>
      <w:bookmarkStart w:id="122" w:name="_Toc202800758"/>
      <w:bookmarkStart w:id="123" w:name="_Toc215486339"/>
      <w:bookmarkStart w:id="124" w:name="_Toc192765200"/>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12</w:t>
      </w:r>
      <w:r w:rsidRPr="00923F38">
        <w:rPr>
          <w:rFonts w:ascii="Calibri" w:hAnsi="Calibri" w:cs="Calibri"/>
          <w:i/>
          <w:iCs/>
          <w:sz w:val="20"/>
          <w:szCs w:val="18"/>
        </w:rPr>
        <w:fldChar w:fldCharType="end"/>
      </w:r>
      <w:bookmarkEnd w:id="121"/>
      <w:r w:rsidRPr="00923F38">
        <w:rPr>
          <w:rFonts w:ascii="Calibri" w:hAnsi="Calibri" w:cs="Calibri"/>
          <w:i/>
          <w:iCs/>
          <w:sz w:val="20"/>
          <w:szCs w:val="18"/>
        </w:rPr>
        <w:t>. Διάγραμμα ροής της μεθοδολογίας παραμετροποίησης, λειτουργίας, και αλληλεπίδρασης των ενοτήτων μοντελοποίησης ΕΜ</w:t>
      </w:r>
      <w:r w:rsidRPr="00923F38">
        <w:rPr>
          <w:rFonts w:ascii="Calibri" w:hAnsi="Calibri" w:cs="Calibri"/>
          <w:i/>
          <w:iCs/>
          <w:sz w:val="20"/>
          <w:szCs w:val="18"/>
          <w:vertAlign w:val="subscript"/>
        </w:rPr>
        <w:t>8</w:t>
      </w:r>
      <w:r w:rsidRPr="00923F38">
        <w:rPr>
          <w:rFonts w:ascii="Calibri" w:hAnsi="Calibri" w:cs="Calibri"/>
          <w:i/>
          <w:iCs/>
          <w:sz w:val="20"/>
          <w:szCs w:val="18"/>
        </w:rPr>
        <w:t>: «Μοντελοποίηση σε πολλαπλές κλίμακες» (“Multilevel upscaling”) και ΕΜ</w:t>
      </w:r>
      <w:r w:rsidRPr="00923F38">
        <w:rPr>
          <w:rFonts w:ascii="Calibri" w:hAnsi="Calibri" w:cs="Calibri"/>
          <w:i/>
          <w:iCs/>
          <w:sz w:val="20"/>
          <w:szCs w:val="18"/>
          <w:vertAlign w:val="subscript"/>
        </w:rPr>
        <w:t>9</w:t>
      </w:r>
      <w:r w:rsidRPr="00923F38">
        <w:rPr>
          <w:rFonts w:ascii="Calibri" w:hAnsi="Calibri" w:cs="Calibri"/>
          <w:i/>
          <w:iCs/>
          <w:sz w:val="20"/>
          <w:szCs w:val="18"/>
        </w:rPr>
        <w:t>: «Πίνακας ενεργειακής μετάβασης» (“Transition matrix”) του υπολογιστικού εργαλείου “</w:t>
      </w:r>
      <w:r w:rsidRPr="00923F38">
        <w:rPr>
          <w:rFonts w:ascii="Calibri" w:hAnsi="Calibri" w:cs="Calibri"/>
          <w:i/>
          <w:iCs/>
          <w:sz w:val="20"/>
          <w:szCs w:val="18"/>
          <w:lang w:val="en-US"/>
        </w:rPr>
        <w:t>DREEM</w:t>
      </w:r>
      <w:r w:rsidRPr="00923F38">
        <w:rPr>
          <w:rFonts w:ascii="Calibri" w:hAnsi="Calibri" w:cs="Calibri"/>
          <w:i/>
          <w:iCs/>
          <w:sz w:val="20"/>
          <w:szCs w:val="18"/>
        </w:rPr>
        <w:t>”</w:t>
      </w:r>
      <w:bookmarkEnd w:id="122"/>
      <w:bookmarkEnd w:id="123"/>
      <w:r w:rsidR="00C157EE">
        <w:rPr>
          <w:rFonts w:ascii="Calibri" w:hAnsi="Calibri" w:cs="Calibri"/>
          <w:i/>
          <w:iCs/>
          <w:sz w:val="20"/>
          <w:szCs w:val="18"/>
        </w:rPr>
        <w:t xml:space="preserve"> </w:t>
      </w:r>
    </w:p>
    <w:p w14:paraId="67DC8A1A" w14:textId="1318D9D3" w:rsidR="006116FE" w:rsidRPr="00923F38" w:rsidRDefault="006116FE" w:rsidP="0024735F">
      <w:pPr>
        <w:pStyle w:val="aa"/>
        <w:spacing w:before="60" w:after="120" w:line="276" w:lineRule="auto"/>
        <w:jc w:val="center"/>
        <w:rPr>
          <w:rFonts w:ascii="Calibri" w:hAnsi="Calibri" w:cs="Calibri"/>
          <w:i/>
          <w:iCs/>
          <w:sz w:val="20"/>
          <w:szCs w:val="18"/>
        </w:rPr>
      </w:pPr>
      <w:r w:rsidRPr="00923F38">
        <w:rPr>
          <w:rFonts w:ascii="Calibri" w:hAnsi="Calibri" w:cs="Calibri"/>
          <w:i/>
          <w:iCs/>
          <w:sz w:val="20"/>
          <w:szCs w:val="18"/>
        </w:rPr>
        <w:t xml:space="preserve">(Πηγή: </w:t>
      </w:r>
      <w:r w:rsidRPr="00923F38">
        <w:rPr>
          <w:rFonts w:ascii="Calibri" w:hAnsi="Calibri" w:cs="Calibri"/>
          <w:i/>
          <w:iCs/>
          <w:sz w:val="20"/>
          <w:szCs w:val="18"/>
          <w:lang w:val="en-US"/>
        </w:rPr>
        <w:t>Papantonis</w:t>
      </w:r>
      <w:r w:rsidRPr="00923F38">
        <w:rPr>
          <w:rFonts w:ascii="Calibri" w:hAnsi="Calibri" w:cs="Calibri"/>
          <w:i/>
          <w:iCs/>
          <w:sz w:val="20"/>
          <w:szCs w:val="18"/>
        </w:rPr>
        <w:t xml:space="preserve"> </w:t>
      </w:r>
      <w:r w:rsidRPr="00923F38">
        <w:rPr>
          <w:rFonts w:ascii="Calibri" w:hAnsi="Calibri" w:cs="Calibri"/>
          <w:i/>
          <w:iCs/>
          <w:sz w:val="20"/>
          <w:szCs w:val="18"/>
          <w:lang w:val="en-US"/>
        </w:rPr>
        <w:t>et</w:t>
      </w:r>
      <w:r w:rsidRPr="00923F38">
        <w:rPr>
          <w:rFonts w:ascii="Calibri" w:hAnsi="Calibri" w:cs="Calibri"/>
          <w:i/>
          <w:iCs/>
          <w:sz w:val="20"/>
          <w:szCs w:val="18"/>
        </w:rPr>
        <w:t xml:space="preserve"> </w:t>
      </w:r>
      <w:r w:rsidRPr="00923F38">
        <w:rPr>
          <w:rFonts w:ascii="Calibri" w:hAnsi="Calibri" w:cs="Calibri"/>
          <w:i/>
          <w:iCs/>
          <w:sz w:val="20"/>
          <w:szCs w:val="18"/>
          <w:lang w:val="en-US"/>
        </w:rPr>
        <w:t>al</w:t>
      </w:r>
      <w:r w:rsidRPr="00923F38">
        <w:rPr>
          <w:rFonts w:ascii="Calibri" w:hAnsi="Calibri" w:cs="Calibri"/>
          <w:i/>
          <w:iCs/>
          <w:sz w:val="20"/>
          <w:szCs w:val="18"/>
        </w:rPr>
        <w:t>., (2025)</w:t>
      </w:r>
      <w:r w:rsidRPr="00923F38">
        <w:rPr>
          <w:rStyle w:val="af3"/>
          <w:rFonts w:ascii="Calibri" w:hAnsi="Calibri" w:cs="Calibri"/>
          <w:i/>
          <w:iCs/>
          <w:sz w:val="20"/>
          <w:szCs w:val="18"/>
        </w:rPr>
        <w:footnoteReference w:id="25"/>
      </w:r>
      <w:r w:rsidRPr="00923F38">
        <w:rPr>
          <w:rFonts w:ascii="Calibri" w:hAnsi="Calibri" w:cs="Calibri"/>
          <w:i/>
          <w:iCs/>
          <w:sz w:val="20"/>
          <w:szCs w:val="18"/>
        </w:rPr>
        <w:t>)</w:t>
      </w:r>
      <w:bookmarkEnd w:id="124"/>
    </w:p>
    <w:p w14:paraId="55F7A3E7" w14:textId="77777777" w:rsidR="006116FE" w:rsidRPr="006116FE" w:rsidRDefault="006116FE" w:rsidP="006116FE"/>
    <w:p w14:paraId="03F36F8A" w14:textId="57F306D2" w:rsidR="008D2850" w:rsidRPr="00232E60" w:rsidRDefault="008D2850" w:rsidP="00B26D67">
      <w:pPr>
        <w:pStyle w:val="1"/>
        <w:numPr>
          <w:ilvl w:val="1"/>
          <w:numId w:val="1"/>
        </w:numPr>
        <w:spacing w:before="0" w:after="120" w:line="360" w:lineRule="auto"/>
        <w:rPr>
          <w:rFonts w:ascii="Calibri" w:hAnsi="Calibri" w:cs="Calibri"/>
          <w:b/>
          <w:bCs/>
          <w:sz w:val="24"/>
          <w:szCs w:val="24"/>
        </w:rPr>
      </w:pPr>
      <w:bookmarkStart w:id="125" w:name="_Toc202800725"/>
      <w:bookmarkStart w:id="126" w:name="_Toc215486306"/>
      <w:bookmarkStart w:id="127" w:name="_Hlk194771035"/>
      <w:bookmarkEnd w:id="106"/>
      <w:r w:rsidRPr="00232E60">
        <w:rPr>
          <w:rFonts w:ascii="Calibri" w:hAnsi="Calibri" w:cs="Calibri"/>
          <w:b/>
          <w:bCs/>
          <w:sz w:val="24"/>
          <w:szCs w:val="24"/>
        </w:rPr>
        <w:t>Εφαρμογή μεθοδολογικής προσέγγισης στον οικιακό τομέα</w:t>
      </w:r>
      <w:bookmarkEnd w:id="125"/>
      <w:bookmarkEnd w:id="126"/>
    </w:p>
    <w:bookmarkEnd w:id="127"/>
    <w:p w14:paraId="2D0AC5FE" w14:textId="19B7F401" w:rsidR="008D2850" w:rsidRPr="0024735F" w:rsidRDefault="008D2850" w:rsidP="0024735F">
      <w:pPr>
        <w:spacing w:before="60" w:after="60" w:line="276" w:lineRule="auto"/>
        <w:rPr>
          <w:rFonts w:ascii="Calibri" w:hAnsi="Calibri" w:cs="Calibri"/>
        </w:rPr>
      </w:pPr>
      <w:r w:rsidRPr="0024735F">
        <w:rPr>
          <w:rFonts w:ascii="Calibri" w:hAnsi="Calibri" w:cs="Calibri"/>
        </w:rPr>
        <w:t>Η εφαρμογή του υπολογιστικού εργαλείου “DREEM” στον οικιακό τομέα της Ελλάδας για τη μελέτη εξειδίκευσης των στόχων του ΕΣΕΚ ως το 2050 και τη διαμόρφωση της μακροπρόθεσμη</w:t>
      </w:r>
      <w:r w:rsidRPr="0024735F">
        <w:rPr>
          <w:rFonts w:ascii="Calibri" w:hAnsi="Calibri" w:cs="Calibri"/>
          <w:i/>
          <w:iCs/>
        </w:rPr>
        <w:t>ς</w:t>
      </w:r>
      <w:r w:rsidRPr="0024735F">
        <w:rPr>
          <w:rFonts w:ascii="Calibri" w:hAnsi="Calibri" w:cs="Calibri"/>
        </w:rPr>
        <w:t xml:space="preserve"> στρατηγική</w:t>
      </w:r>
      <w:r w:rsidRPr="0024735F">
        <w:rPr>
          <w:rFonts w:ascii="Calibri" w:hAnsi="Calibri" w:cs="Calibri"/>
          <w:i/>
          <w:iCs/>
        </w:rPr>
        <w:t>ς</w:t>
      </w:r>
      <w:r w:rsidRPr="0024735F">
        <w:rPr>
          <w:rFonts w:ascii="Calibri" w:hAnsi="Calibri" w:cs="Calibri"/>
        </w:rPr>
        <w:t xml:space="preserve"> για το «Εθνικό Σχέδιο Ανακαίνισης </w:t>
      </w:r>
      <w:r w:rsidR="005F622D">
        <w:rPr>
          <w:rFonts w:ascii="Calibri" w:hAnsi="Calibri" w:cs="Calibri"/>
        </w:rPr>
        <w:t>Κτιρίων</w:t>
      </w:r>
      <w:r w:rsidRPr="0024735F">
        <w:rPr>
          <w:rFonts w:ascii="Calibri" w:hAnsi="Calibri" w:cs="Calibri"/>
        </w:rPr>
        <w:t>», ακολουθεί τα παρακάτω βήματα:</w:t>
      </w:r>
    </w:p>
    <w:p w14:paraId="115A7858" w14:textId="7D0A23EF" w:rsidR="008D2850" w:rsidRPr="0024735F" w:rsidRDefault="008D2850" w:rsidP="00FF6F1B">
      <w:pPr>
        <w:pStyle w:val="a6"/>
        <w:numPr>
          <w:ilvl w:val="0"/>
          <w:numId w:val="10"/>
        </w:numPr>
        <w:spacing w:before="60" w:after="60" w:line="276" w:lineRule="auto"/>
        <w:ind w:left="499" w:hanging="357"/>
        <w:rPr>
          <w:rFonts w:ascii="Calibri" w:hAnsi="Calibri" w:cs="Calibri"/>
        </w:rPr>
      </w:pPr>
      <w:r w:rsidRPr="0024735F">
        <w:rPr>
          <w:rFonts w:ascii="Calibri" w:hAnsi="Calibri" w:cs="Calibri"/>
          <w:b/>
          <w:bCs/>
        </w:rPr>
        <w:t xml:space="preserve">Συλλογή </w:t>
      </w:r>
      <w:r w:rsidRPr="0024735F">
        <w:rPr>
          <w:rFonts w:ascii="Calibri" w:hAnsi="Calibri" w:cs="Calibri"/>
        </w:rPr>
        <w:t>&amp;</w:t>
      </w:r>
      <w:r w:rsidRPr="0024735F">
        <w:rPr>
          <w:rFonts w:ascii="Calibri" w:hAnsi="Calibri" w:cs="Calibri"/>
          <w:b/>
          <w:bCs/>
        </w:rPr>
        <w:t xml:space="preserve"> Επεξεργασία δεδομένων:</w:t>
      </w:r>
      <w:r w:rsidRPr="0024735F">
        <w:rPr>
          <w:rFonts w:ascii="Calibri" w:hAnsi="Calibri" w:cs="Calibri"/>
        </w:rPr>
        <w:t xml:space="preserve"> Τα δεδομένα παρέχονται από το </w:t>
      </w:r>
      <w:r w:rsidR="00004196" w:rsidRPr="009A0175">
        <w:rPr>
          <w:rFonts w:ascii="Calibri" w:hAnsi="Calibri" w:cs="Calibri"/>
        </w:rPr>
        <w:t>ΥΠΕΝ</w:t>
      </w:r>
      <w:r w:rsidR="00004196" w:rsidRPr="0024735F" w:rsidDel="00004196">
        <w:rPr>
          <w:rFonts w:ascii="Calibri" w:hAnsi="Calibri" w:cs="Calibri"/>
        </w:rPr>
        <w:t xml:space="preserve"> </w:t>
      </w:r>
      <w:r w:rsidRPr="0024735F">
        <w:rPr>
          <w:rFonts w:ascii="Calibri" w:hAnsi="Calibri" w:cs="Calibri"/>
        </w:rPr>
        <w:t>και συνδιαμορφώνονται με βάση τα πιο πρόσφατα στατιστικά της Ελληνικής Στατιστικής Αρχής (ΕΛΣΤΑΤ) και τις κατευθύνσεις που ορίζονται στο ΕΣΕΚ.</w:t>
      </w:r>
    </w:p>
    <w:p w14:paraId="56C77DFE" w14:textId="77777777" w:rsidR="008D2850" w:rsidRPr="0024735F" w:rsidRDefault="008D2850" w:rsidP="00FF6F1B">
      <w:pPr>
        <w:pStyle w:val="a6"/>
        <w:numPr>
          <w:ilvl w:val="0"/>
          <w:numId w:val="10"/>
        </w:numPr>
        <w:spacing w:before="60" w:after="60" w:line="276" w:lineRule="auto"/>
        <w:ind w:left="499" w:hanging="357"/>
        <w:rPr>
          <w:rFonts w:ascii="Calibri" w:hAnsi="Calibri" w:cs="Calibri"/>
        </w:rPr>
      </w:pPr>
      <w:r w:rsidRPr="0024735F">
        <w:rPr>
          <w:rFonts w:ascii="Calibri" w:hAnsi="Calibri" w:cs="Calibri"/>
          <w:b/>
          <w:bCs/>
        </w:rPr>
        <w:t xml:space="preserve">Παραμετροποίηση </w:t>
      </w:r>
      <w:r w:rsidRPr="0024735F">
        <w:rPr>
          <w:rFonts w:ascii="Calibri" w:hAnsi="Calibri" w:cs="Calibri"/>
        </w:rPr>
        <w:t>&amp;</w:t>
      </w:r>
      <w:r w:rsidRPr="0024735F">
        <w:rPr>
          <w:rFonts w:ascii="Calibri" w:hAnsi="Calibri" w:cs="Calibri"/>
          <w:b/>
          <w:bCs/>
        </w:rPr>
        <w:t xml:space="preserve"> Προσομοίωση του υπολογιστικού εργαλείου:</w:t>
      </w:r>
      <w:r w:rsidRPr="0024735F">
        <w:rPr>
          <w:rFonts w:ascii="Calibri" w:hAnsi="Calibri" w:cs="Calibri"/>
        </w:rPr>
        <w:t xml:space="preserve"> Ρύθμιση των εισόδων, προσαρμογή σεναρίων, και ενσωμάτωση κρίσιμων παραμέτρων για τη διαδικασία της προσομοίωσης.</w:t>
      </w:r>
    </w:p>
    <w:p w14:paraId="3E3951B0" w14:textId="77777777" w:rsidR="008D2850" w:rsidRPr="0024735F" w:rsidRDefault="008D2850" w:rsidP="00FF6F1B">
      <w:pPr>
        <w:pStyle w:val="a6"/>
        <w:numPr>
          <w:ilvl w:val="0"/>
          <w:numId w:val="10"/>
        </w:numPr>
        <w:spacing w:before="60" w:after="60" w:line="276" w:lineRule="auto"/>
        <w:ind w:left="499" w:hanging="357"/>
        <w:rPr>
          <w:rFonts w:ascii="Calibri" w:hAnsi="Calibri" w:cs="Calibri"/>
        </w:rPr>
      </w:pPr>
      <w:r w:rsidRPr="0024735F">
        <w:rPr>
          <w:rFonts w:ascii="Calibri" w:hAnsi="Calibri" w:cs="Calibri"/>
          <w:b/>
          <w:bCs/>
        </w:rPr>
        <w:t xml:space="preserve">Εξαγωγή </w:t>
      </w:r>
      <w:r w:rsidRPr="0024735F">
        <w:rPr>
          <w:rFonts w:ascii="Calibri" w:hAnsi="Calibri" w:cs="Calibri"/>
        </w:rPr>
        <w:t>&amp;</w:t>
      </w:r>
      <w:r w:rsidRPr="0024735F">
        <w:rPr>
          <w:rFonts w:ascii="Calibri" w:hAnsi="Calibri" w:cs="Calibri"/>
          <w:b/>
          <w:bCs/>
        </w:rPr>
        <w:t xml:space="preserve"> Ανάλυση αποτελεσμάτων:</w:t>
      </w:r>
      <w:r w:rsidRPr="0024735F">
        <w:rPr>
          <w:rFonts w:ascii="Calibri" w:hAnsi="Calibri" w:cs="Calibri"/>
        </w:rPr>
        <w:t xml:space="preserve">  </w:t>
      </w:r>
    </w:p>
    <w:p w14:paraId="37FFB3AA" w14:textId="77777777" w:rsidR="008D2850" w:rsidRPr="0024735F" w:rsidRDefault="008D2850" w:rsidP="0024735F">
      <w:pPr>
        <w:spacing w:before="60" w:after="60" w:line="276" w:lineRule="auto"/>
        <w:rPr>
          <w:rFonts w:ascii="Calibri" w:hAnsi="Calibri" w:cs="Calibri"/>
        </w:rPr>
      </w:pPr>
      <w:r w:rsidRPr="0024735F">
        <w:rPr>
          <w:rFonts w:ascii="Calibri" w:hAnsi="Calibri" w:cs="Calibri"/>
        </w:rPr>
        <w:t>Παρακάτω, παρουσιάζεται η παραμετροποίηση των επιμέρους ενοτήτων μοντελοποίησης που απαιτούνται για την εφαρμογή του υπολογιστικού εργαλείου στο πλαίσιο των αναγκών της παρούσας μελέτης, μαζί με τις κύριες εισόδους δεδομένων, το σχεδιασμό των σεναρίων, και τις παραδοχές που πραγματοποιήθηκαν.</w:t>
      </w:r>
    </w:p>
    <w:p w14:paraId="679C5BB8" w14:textId="77777777" w:rsidR="008D2850" w:rsidRPr="00FF4959" w:rsidRDefault="008D2850" w:rsidP="00FF6F1B">
      <w:pPr>
        <w:pStyle w:val="a6"/>
        <w:numPr>
          <w:ilvl w:val="0"/>
          <w:numId w:val="32"/>
        </w:numPr>
        <w:spacing w:before="60" w:after="60" w:line="276" w:lineRule="auto"/>
        <w:rPr>
          <w:rFonts w:ascii="Calibri" w:hAnsi="Calibri" w:cs="Calibri"/>
          <w:b/>
          <w:bCs/>
          <w:lang w:val="en-US"/>
        </w:rPr>
      </w:pPr>
      <w:bookmarkStart w:id="128" w:name="_Toc192765144"/>
      <w:r w:rsidRPr="00B83A34">
        <w:rPr>
          <w:rFonts w:ascii="Calibri" w:hAnsi="Calibri" w:cs="Calibri"/>
          <w:b/>
          <w:bCs/>
        </w:rPr>
        <w:t>ΕΜ</w:t>
      </w:r>
      <w:r w:rsidRPr="00FF4959">
        <w:rPr>
          <w:rFonts w:ascii="Calibri" w:hAnsi="Calibri" w:cs="Calibri"/>
          <w:b/>
          <w:bCs/>
          <w:lang w:val="en-US"/>
        </w:rPr>
        <w:t>1: «</w:t>
      </w:r>
      <w:r w:rsidRPr="00B83A34">
        <w:rPr>
          <w:rFonts w:ascii="Calibri" w:hAnsi="Calibri" w:cs="Calibri"/>
          <w:b/>
          <w:bCs/>
        </w:rPr>
        <w:t>Καιρός</w:t>
      </w:r>
      <w:r w:rsidRPr="00FF4959">
        <w:rPr>
          <w:rFonts w:ascii="Calibri" w:hAnsi="Calibri" w:cs="Calibri"/>
          <w:b/>
          <w:bCs/>
          <w:lang w:val="en-US"/>
        </w:rPr>
        <w:t>-</w:t>
      </w:r>
      <w:r w:rsidRPr="00B83A34">
        <w:rPr>
          <w:rFonts w:ascii="Calibri" w:hAnsi="Calibri" w:cs="Calibri"/>
          <w:b/>
          <w:bCs/>
        </w:rPr>
        <w:t>Κλίμα</w:t>
      </w:r>
      <w:r w:rsidRPr="00FF4959">
        <w:rPr>
          <w:rFonts w:ascii="Calibri" w:hAnsi="Calibri" w:cs="Calibri"/>
          <w:b/>
          <w:bCs/>
          <w:lang w:val="en-US"/>
        </w:rPr>
        <w:t>» (“Weather-Climate”)</w:t>
      </w:r>
      <w:bookmarkEnd w:id="128"/>
    </w:p>
    <w:p w14:paraId="74778F50" w14:textId="77777777" w:rsidR="008D2850" w:rsidRPr="0024735F" w:rsidRDefault="008D2850" w:rsidP="0024735F">
      <w:pPr>
        <w:spacing w:before="60" w:after="60" w:line="276" w:lineRule="auto"/>
        <w:rPr>
          <w:rFonts w:ascii="Calibri" w:hAnsi="Calibri" w:cs="Calibri"/>
        </w:rPr>
      </w:pPr>
      <w:r w:rsidRPr="0024735F">
        <w:rPr>
          <w:rFonts w:ascii="Calibri" w:hAnsi="Calibri" w:cs="Calibri"/>
        </w:rPr>
        <w:t>Η Ελλάδα χωρίζεται σε τέσσερις (4) κλιματικές ζώνες, δηλαδή:</w:t>
      </w:r>
    </w:p>
    <w:p w14:paraId="29C1D85D" w14:textId="77777777" w:rsidR="008D2850" w:rsidRPr="0024735F" w:rsidRDefault="008D2850" w:rsidP="00FF6F1B">
      <w:pPr>
        <w:pStyle w:val="a6"/>
        <w:numPr>
          <w:ilvl w:val="0"/>
          <w:numId w:val="11"/>
        </w:numPr>
        <w:spacing w:before="60" w:after="60" w:line="276" w:lineRule="auto"/>
        <w:rPr>
          <w:rFonts w:ascii="Calibri" w:hAnsi="Calibri" w:cs="Calibri"/>
        </w:rPr>
      </w:pPr>
      <w:r w:rsidRPr="0024735F">
        <w:rPr>
          <w:rFonts w:ascii="Calibri" w:hAnsi="Calibri" w:cs="Calibri"/>
        </w:rPr>
        <w:t>«</w:t>
      </w:r>
      <w:r w:rsidRPr="0024735F">
        <w:rPr>
          <w:rFonts w:ascii="Calibri" w:hAnsi="Calibri" w:cs="Calibri"/>
          <w:b/>
          <w:bCs/>
        </w:rPr>
        <w:t>Κλιματική Ζώνη Α</w:t>
      </w:r>
      <w:r w:rsidRPr="0024735F">
        <w:rPr>
          <w:rFonts w:ascii="Calibri" w:hAnsi="Calibri" w:cs="Calibri"/>
        </w:rPr>
        <w:t>», η οποία περιλαμβάνει τις Περιφέρειες Κρήτης, Νοτίου Αιγαίου, και μέρος των Περιφερειών Πελοποννήσου και Ιονίων Νήσων,</w:t>
      </w:r>
    </w:p>
    <w:p w14:paraId="0C963BA2" w14:textId="77777777" w:rsidR="008D2850" w:rsidRPr="0024735F" w:rsidRDefault="008D2850" w:rsidP="00FF6F1B">
      <w:pPr>
        <w:pStyle w:val="a6"/>
        <w:numPr>
          <w:ilvl w:val="0"/>
          <w:numId w:val="11"/>
        </w:numPr>
        <w:spacing w:before="60" w:after="60" w:line="276" w:lineRule="auto"/>
        <w:rPr>
          <w:rFonts w:ascii="Calibri" w:hAnsi="Calibri" w:cs="Calibri"/>
        </w:rPr>
      </w:pPr>
      <w:r w:rsidRPr="0024735F">
        <w:rPr>
          <w:rFonts w:ascii="Calibri" w:hAnsi="Calibri" w:cs="Calibri"/>
        </w:rPr>
        <w:t>«</w:t>
      </w:r>
      <w:r w:rsidRPr="0024735F">
        <w:rPr>
          <w:rFonts w:ascii="Calibri" w:hAnsi="Calibri" w:cs="Calibri"/>
          <w:b/>
          <w:bCs/>
        </w:rPr>
        <w:t>Κλιματική Ζώνη Β</w:t>
      </w:r>
      <w:r w:rsidRPr="0024735F">
        <w:rPr>
          <w:rFonts w:ascii="Calibri" w:hAnsi="Calibri" w:cs="Calibri"/>
        </w:rPr>
        <w:t>», η οποία περιλαμβάνει τις Περιφέρειες Αττικής, Κεντρικής και Δυτικής Ελλάδας, και Βορείου Αιγαίου, καθώς και τμήματα των Περιφερειών Πελοποννήσου, Θεσσαλίας, και Ιονίων Νήσων,</w:t>
      </w:r>
    </w:p>
    <w:p w14:paraId="7A7A7324" w14:textId="77777777" w:rsidR="008D2850" w:rsidRPr="0024735F" w:rsidRDefault="008D2850" w:rsidP="00FF6F1B">
      <w:pPr>
        <w:pStyle w:val="a6"/>
        <w:numPr>
          <w:ilvl w:val="0"/>
          <w:numId w:val="11"/>
        </w:numPr>
        <w:spacing w:before="60" w:after="60" w:line="276" w:lineRule="auto"/>
        <w:rPr>
          <w:rFonts w:ascii="Calibri" w:hAnsi="Calibri" w:cs="Calibri"/>
        </w:rPr>
      </w:pPr>
      <w:r w:rsidRPr="0024735F">
        <w:rPr>
          <w:rFonts w:ascii="Calibri" w:hAnsi="Calibri" w:cs="Calibri"/>
        </w:rPr>
        <w:t>«</w:t>
      </w:r>
      <w:r w:rsidRPr="0024735F">
        <w:rPr>
          <w:rFonts w:ascii="Calibri" w:hAnsi="Calibri" w:cs="Calibri"/>
          <w:b/>
          <w:bCs/>
        </w:rPr>
        <w:t>Κλιματική Ζώνη Γ</w:t>
      </w:r>
      <w:r w:rsidRPr="0024735F">
        <w:rPr>
          <w:rFonts w:ascii="Calibri" w:hAnsi="Calibri" w:cs="Calibri"/>
        </w:rPr>
        <w:t>», η οποία περιλαμβάνει τμήματα των Περιφερειών Θεσσαλίας, Κεντρικής Μακεδονίας,  και Ανατολικής Μακεδονίας και Θράκης, και</w:t>
      </w:r>
    </w:p>
    <w:p w14:paraId="46A01C3F" w14:textId="77777777" w:rsidR="008D2850" w:rsidRPr="0024735F" w:rsidRDefault="008D2850" w:rsidP="00FF6F1B">
      <w:pPr>
        <w:pStyle w:val="a6"/>
        <w:numPr>
          <w:ilvl w:val="0"/>
          <w:numId w:val="11"/>
        </w:numPr>
        <w:spacing w:before="60" w:after="60" w:line="276" w:lineRule="auto"/>
        <w:rPr>
          <w:rFonts w:ascii="Calibri" w:hAnsi="Calibri" w:cs="Calibri"/>
        </w:rPr>
      </w:pPr>
      <w:r w:rsidRPr="0024735F">
        <w:rPr>
          <w:rFonts w:ascii="Calibri" w:hAnsi="Calibri" w:cs="Calibri"/>
        </w:rPr>
        <w:t>«</w:t>
      </w:r>
      <w:r w:rsidRPr="0024735F">
        <w:rPr>
          <w:rFonts w:ascii="Calibri" w:hAnsi="Calibri" w:cs="Calibri"/>
          <w:b/>
          <w:bCs/>
        </w:rPr>
        <w:t>Κλιματική Ζώνη Δ</w:t>
      </w:r>
      <w:r w:rsidRPr="0024735F">
        <w:rPr>
          <w:rFonts w:ascii="Calibri" w:hAnsi="Calibri" w:cs="Calibri"/>
        </w:rPr>
        <w:t>», η οποία περιλαμβάνει τμήματα των Περιφερειών Δυτικής Μακεδονίας και Ανατολικής Μακεδονίας και Θράκης.</w:t>
      </w:r>
    </w:p>
    <w:p w14:paraId="07687395" w14:textId="77777777" w:rsidR="008D2850" w:rsidRPr="0024735F" w:rsidRDefault="008D2850" w:rsidP="0024735F">
      <w:pPr>
        <w:spacing w:before="60" w:after="60" w:line="276" w:lineRule="auto"/>
        <w:rPr>
          <w:rFonts w:ascii="Calibri" w:hAnsi="Calibri" w:cs="Calibri"/>
        </w:rPr>
      </w:pPr>
      <w:r w:rsidRPr="0024735F">
        <w:rPr>
          <w:rFonts w:ascii="Calibri" w:hAnsi="Calibri" w:cs="Calibri"/>
        </w:rPr>
        <w:t>Για την παραμετροποίησης του υπολογιστικού εργαλείου “DREEM” χρησιμοποιούμε μετεωρολογικά/ κλιματικά δεδομένα από τη βάση δεδομένων του Παγκόσμιου Μετεωρολογικού Οργανισμού (“</w:t>
      </w:r>
      <w:r w:rsidRPr="0024735F">
        <w:rPr>
          <w:rFonts w:ascii="Calibri" w:hAnsi="Calibri" w:cs="Calibri"/>
          <w:lang w:val="en-US"/>
        </w:rPr>
        <w:t>World</w:t>
      </w:r>
      <w:r w:rsidRPr="0024735F">
        <w:rPr>
          <w:rFonts w:ascii="Calibri" w:hAnsi="Calibri" w:cs="Calibri"/>
        </w:rPr>
        <w:t xml:space="preserve"> </w:t>
      </w:r>
      <w:r w:rsidRPr="0024735F">
        <w:rPr>
          <w:rFonts w:ascii="Calibri" w:hAnsi="Calibri" w:cs="Calibri"/>
          <w:lang w:val="en-US"/>
        </w:rPr>
        <w:t>Meteorological</w:t>
      </w:r>
      <w:r w:rsidRPr="0024735F">
        <w:rPr>
          <w:rFonts w:ascii="Calibri" w:hAnsi="Calibri" w:cs="Calibri"/>
        </w:rPr>
        <w:t xml:space="preserve"> </w:t>
      </w:r>
      <w:r w:rsidRPr="0024735F">
        <w:rPr>
          <w:rFonts w:ascii="Calibri" w:hAnsi="Calibri" w:cs="Calibri"/>
          <w:lang w:val="en-US"/>
        </w:rPr>
        <w:t>Organisation</w:t>
      </w:r>
      <w:r w:rsidRPr="0024735F">
        <w:rPr>
          <w:rFonts w:ascii="Calibri" w:hAnsi="Calibri" w:cs="Calibri"/>
        </w:rPr>
        <w:t xml:space="preserve"> - </w:t>
      </w:r>
      <w:r w:rsidRPr="0024735F">
        <w:rPr>
          <w:rFonts w:ascii="Calibri" w:hAnsi="Calibri" w:cs="Calibri"/>
          <w:lang w:val="en-US"/>
        </w:rPr>
        <w:t>WMO</w:t>
      </w:r>
      <w:r w:rsidRPr="0024735F">
        <w:rPr>
          <w:rFonts w:ascii="Calibri" w:hAnsi="Calibri" w:cs="Calibri"/>
        </w:rPr>
        <w:t>”)</w:t>
      </w:r>
      <w:r w:rsidRPr="0024735F">
        <w:rPr>
          <w:rStyle w:val="af3"/>
          <w:rFonts w:ascii="Calibri" w:hAnsi="Calibri" w:cs="Calibri"/>
        </w:rPr>
        <w:footnoteReference w:id="26"/>
      </w:r>
      <w:r w:rsidRPr="0024735F">
        <w:rPr>
          <w:rFonts w:ascii="Calibri" w:hAnsi="Calibri" w:cs="Calibri"/>
        </w:rPr>
        <w:t>. Τα δεδομένα είναι διαμορφωμένα ως δεδομένα «Τυπικών Μετεωρολογικών Ετών</w:t>
      </w:r>
      <w:r w:rsidRPr="0024735F">
        <w:rPr>
          <w:rStyle w:val="af3"/>
          <w:rFonts w:ascii="Calibri" w:hAnsi="Calibri" w:cs="Calibri"/>
        </w:rPr>
        <w:footnoteReference w:id="27"/>
      </w:r>
      <w:r w:rsidRPr="0024735F">
        <w:rPr>
          <w:rFonts w:ascii="Calibri" w:hAnsi="Calibri" w:cs="Calibri"/>
        </w:rPr>
        <w:t>» (“</w:t>
      </w:r>
      <w:r w:rsidRPr="0024735F">
        <w:rPr>
          <w:rFonts w:ascii="Calibri" w:hAnsi="Calibri" w:cs="Calibri"/>
          <w:lang w:val="en-US"/>
        </w:rPr>
        <w:t>Typical</w:t>
      </w:r>
      <w:r w:rsidRPr="0024735F">
        <w:rPr>
          <w:rFonts w:ascii="Calibri" w:hAnsi="Calibri" w:cs="Calibri"/>
        </w:rPr>
        <w:t xml:space="preserve"> </w:t>
      </w:r>
      <w:r w:rsidRPr="0024735F">
        <w:rPr>
          <w:rFonts w:ascii="Calibri" w:hAnsi="Calibri" w:cs="Calibri"/>
          <w:lang w:val="en-US"/>
        </w:rPr>
        <w:t>Meteorological</w:t>
      </w:r>
      <w:r w:rsidRPr="0024735F">
        <w:rPr>
          <w:rFonts w:ascii="Calibri" w:hAnsi="Calibri" w:cs="Calibri"/>
        </w:rPr>
        <w:t xml:space="preserve"> </w:t>
      </w:r>
      <w:r w:rsidRPr="0024735F">
        <w:rPr>
          <w:rFonts w:ascii="Calibri" w:hAnsi="Calibri" w:cs="Calibri"/>
          <w:lang w:val="en-US"/>
        </w:rPr>
        <w:t>Years</w:t>
      </w:r>
      <w:r w:rsidRPr="0024735F">
        <w:rPr>
          <w:rFonts w:ascii="Calibri" w:hAnsi="Calibri" w:cs="Calibri"/>
        </w:rPr>
        <w:t xml:space="preserve"> – </w:t>
      </w:r>
      <w:r w:rsidRPr="0024735F">
        <w:rPr>
          <w:rFonts w:ascii="Calibri" w:hAnsi="Calibri" w:cs="Calibri"/>
          <w:lang w:val="en-US"/>
        </w:rPr>
        <w:t>TMY</w:t>
      </w:r>
      <w:r w:rsidRPr="0024735F">
        <w:rPr>
          <w:rFonts w:ascii="Calibri" w:hAnsi="Calibri" w:cs="Calibri"/>
        </w:rPr>
        <w:t>”) και συγκεντρώνουν ιστορικά δεδομένα και πληροφορίες για μια περίοδο 14 ετών (2007-2021), όπως το γεωγραφικό πλάτος, το γεωγραφικό μήκος, και τη ζώνη ώρας, καθώς επίσης και δεδομένα σχετικά με τη θερμοκρασία, τη σχετική υγρασία, την ταχύτητα και τη διεύθυνση του ανέμου, τη διεύθυνση του ήλιου και τις τιμές ακτινοβολίας, κ.λπ., σε ωριαία βάση. Για κάθε κλιματική ζώνη υπό μελέτη, επιλέγουμε μετεωρολογικά δεδομένα διαθέσιμα για διάφορες τοποθεσίες και στις τέσσερις (4) κλιματικές ζώνες της Ελλάδας.</w:t>
      </w:r>
    </w:p>
    <w:p w14:paraId="4D26D4AC" w14:textId="4690F8F2" w:rsidR="008D2850" w:rsidRPr="00FF4959" w:rsidRDefault="008D2850" w:rsidP="00FF6F1B">
      <w:pPr>
        <w:pStyle w:val="a6"/>
        <w:numPr>
          <w:ilvl w:val="0"/>
          <w:numId w:val="32"/>
        </w:numPr>
        <w:spacing w:before="60" w:after="60" w:line="276" w:lineRule="auto"/>
        <w:rPr>
          <w:rFonts w:ascii="Calibri" w:hAnsi="Calibri" w:cs="Calibri"/>
          <w:b/>
          <w:bCs/>
          <w:lang w:val="en-US"/>
        </w:rPr>
      </w:pPr>
      <w:bookmarkStart w:id="129" w:name="_Toc192765145"/>
      <w:r w:rsidRPr="0024735F">
        <w:rPr>
          <w:rFonts w:ascii="Calibri" w:hAnsi="Calibri" w:cs="Calibri"/>
          <w:b/>
          <w:bCs/>
        </w:rPr>
        <w:lastRenderedPageBreak/>
        <w:t>ΕΜ</w:t>
      </w:r>
      <w:r w:rsidRPr="00FF4959">
        <w:rPr>
          <w:rFonts w:ascii="Calibri" w:hAnsi="Calibri" w:cs="Calibri"/>
          <w:b/>
          <w:bCs/>
          <w:lang w:val="en-US"/>
        </w:rPr>
        <w:t>2: «</w:t>
      </w:r>
      <w:r w:rsidRPr="0024735F">
        <w:rPr>
          <w:rFonts w:ascii="Calibri" w:hAnsi="Calibri" w:cs="Calibri"/>
          <w:b/>
          <w:bCs/>
        </w:rPr>
        <w:t>Κέλυφος</w:t>
      </w:r>
      <w:r w:rsidR="005F622D">
        <w:rPr>
          <w:rFonts w:ascii="Calibri" w:hAnsi="Calibri" w:cs="Calibri"/>
          <w:b/>
          <w:bCs/>
          <w:lang w:val="en-US"/>
        </w:rPr>
        <w:t xml:space="preserve"> κτιρίου</w:t>
      </w:r>
      <w:r w:rsidRPr="00FF4959">
        <w:rPr>
          <w:rFonts w:ascii="Calibri" w:hAnsi="Calibri" w:cs="Calibri"/>
          <w:b/>
          <w:bCs/>
          <w:lang w:val="en-US"/>
        </w:rPr>
        <w:t>» (“Building envelope”)</w:t>
      </w:r>
      <w:bookmarkEnd w:id="129"/>
    </w:p>
    <w:p w14:paraId="65B9B781" w14:textId="6632B529" w:rsidR="008D2850" w:rsidRPr="0024735F" w:rsidRDefault="008D2850" w:rsidP="0024735F">
      <w:pPr>
        <w:spacing w:before="60" w:after="60" w:line="276" w:lineRule="auto"/>
        <w:rPr>
          <w:rFonts w:ascii="Calibri" w:hAnsi="Calibri" w:cs="Calibri"/>
        </w:rPr>
      </w:pPr>
      <w:r w:rsidRPr="0024735F">
        <w:rPr>
          <w:rFonts w:ascii="Calibri" w:hAnsi="Calibri" w:cs="Calibri"/>
        </w:rPr>
        <w:t xml:space="preserve">Για την παραμετροποίηση του συγκεκριμένου στοιχείου, χρησιμοποιούμε δεδομένα και πληροφορίες για τις διάφορες τυπολογίες </w:t>
      </w:r>
      <w:r w:rsidR="005F622D">
        <w:rPr>
          <w:rFonts w:ascii="Calibri" w:hAnsi="Calibri" w:cs="Calibri"/>
        </w:rPr>
        <w:t>κτιρίων</w:t>
      </w:r>
      <w:r w:rsidRPr="0024735F">
        <w:rPr>
          <w:rFonts w:ascii="Calibri" w:hAnsi="Calibri" w:cs="Calibri"/>
        </w:rPr>
        <w:t xml:space="preserve"> του ελληνικού οικιακού τομέα, όπως περιλαμβάνονται στο διαδικτυακό εργαλείο “TABULA</w:t>
      </w:r>
      <w:r w:rsidRPr="0024735F">
        <w:rPr>
          <w:rStyle w:val="af3"/>
          <w:rFonts w:ascii="Calibri" w:hAnsi="Calibri" w:cs="Calibri"/>
        </w:rPr>
        <w:footnoteReference w:id="28"/>
      </w:r>
      <w:r w:rsidRPr="0024735F">
        <w:rPr>
          <w:rFonts w:ascii="Calibri" w:hAnsi="Calibri" w:cs="Calibri"/>
        </w:rPr>
        <w:t>”, το οποίο έχει αναπτυχθεί στο πλαίσιο έργων χρηματοδοτούμενων από την Ευρωπαϊκή Επιτροπή, και το οποίο περιέχει πληροφορίες σχετικά με τις εθνικές τυπολογίες κατοικιών για διάφορες Ευρωπαϊκές χώρες, ταξινομημένες ανά κλιματική ζώνη και περίοδο κατασκευής.</w:t>
      </w:r>
    </w:p>
    <w:p w14:paraId="20C1B4B8" w14:textId="59F14435" w:rsidR="008D2850" w:rsidRPr="0024735F" w:rsidRDefault="008D2850" w:rsidP="0024735F">
      <w:pPr>
        <w:spacing w:before="60" w:after="60" w:line="276" w:lineRule="auto"/>
        <w:rPr>
          <w:rFonts w:ascii="Calibri" w:hAnsi="Calibri" w:cs="Calibri"/>
        </w:rPr>
      </w:pPr>
      <w:r w:rsidRPr="0024735F">
        <w:rPr>
          <w:rFonts w:ascii="Calibri" w:hAnsi="Calibri" w:cs="Calibri"/>
        </w:rPr>
        <w:t xml:space="preserve">Για την Ελλάδα, και σύμφωνα με τη μεταφορά της Οδηγίας 2010/31/ΕΕ για την ενεργειακή απόδοση των </w:t>
      </w:r>
      <w:r w:rsidR="005F622D">
        <w:rPr>
          <w:rFonts w:ascii="Calibri" w:hAnsi="Calibri" w:cs="Calibri"/>
        </w:rPr>
        <w:t>κτιρίων</w:t>
      </w:r>
      <w:r w:rsidRPr="0024735F">
        <w:rPr>
          <w:rFonts w:ascii="Calibri" w:hAnsi="Calibri" w:cs="Calibri"/>
        </w:rPr>
        <w:t xml:space="preserve"> στο εθνικό δίκαιο ήδη από το 2011, το εργαλείο “TABULA” διακρίνει το εθνικό </w:t>
      </w:r>
      <w:r w:rsidR="00DE519B">
        <w:rPr>
          <w:rFonts w:ascii="Calibri" w:hAnsi="Calibri" w:cs="Calibri"/>
        </w:rPr>
        <w:t>κτη</w:t>
      </w:r>
      <w:r w:rsidRPr="0024735F">
        <w:rPr>
          <w:rFonts w:ascii="Calibri" w:hAnsi="Calibri" w:cs="Calibri"/>
        </w:rPr>
        <w:t>ριακό απόθεμα σε τέσσερις (4) διαφορετικές περιόδους κατασκευής, δηλαδή σε κατοικίες που κατασκευάστηκαν:</w:t>
      </w:r>
    </w:p>
    <w:p w14:paraId="423EBD0D" w14:textId="77777777" w:rsidR="008D2850" w:rsidRPr="0024735F" w:rsidRDefault="008D2850" w:rsidP="00FF6F1B">
      <w:pPr>
        <w:pStyle w:val="a6"/>
        <w:numPr>
          <w:ilvl w:val="0"/>
          <w:numId w:val="12"/>
        </w:numPr>
        <w:spacing w:before="60" w:after="60" w:line="276" w:lineRule="auto"/>
        <w:ind w:left="499" w:hanging="357"/>
        <w:rPr>
          <w:rFonts w:ascii="Calibri" w:hAnsi="Calibri" w:cs="Calibri"/>
        </w:rPr>
      </w:pPr>
      <w:r w:rsidRPr="0024735F">
        <w:rPr>
          <w:rFonts w:ascii="Calibri" w:hAnsi="Calibri" w:cs="Calibri"/>
        </w:rPr>
        <w:t>πριν από το 1981,</w:t>
      </w:r>
    </w:p>
    <w:p w14:paraId="7BE77D20" w14:textId="77777777" w:rsidR="008D2850" w:rsidRPr="0024735F" w:rsidRDefault="008D2850" w:rsidP="00FF6F1B">
      <w:pPr>
        <w:pStyle w:val="a6"/>
        <w:numPr>
          <w:ilvl w:val="0"/>
          <w:numId w:val="12"/>
        </w:numPr>
        <w:spacing w:before="60" w:after="60" w:line="276" w:lineRule="auto"/>
        <w:ind w:left="499" w:hanging="357"/>
        <w:rPr>
          <w:rFonts w:ascii="Calibri" w:hAnsi="Calibri" w:cs="Calibri"/>
        </w:rPr>
      </w:pPr>
      <w:r w:rsidRPr="0024735F">
        <w:rPr>
          <w:rFonts w:ascii="Calibri" w:hAnsi="Calibri" w:cs="Calibri"/>
        </w:rPr>
        <w:t>την περίοδο 1981-2000,</w:t>
      </w:r>
    </w:p>
    <w:p w14:paraId="7AB839EB" w14:textId="77777777" w:rsidR="008D2850" w:rsidRPr="0024735F" w:rsidRDefault="008D2850" w:rsidP="00FF6F1B">
      <w:pPr>
        <w:pStyle w:val="a6"/>
        <w:numPr>
          <w:ilvl w:val="0"/>
          <w:numId w:val="12"/>
        </w:numPr>
        <w:spacing w:before="60" w:after="60" w:line="276" w:lineRule="auto"/>
        <w:ind w:left="499" w:hanging="357"/>
        <w:rPr>
          <w:rFonts w:ascii="Calibri" w:hAnsi="Calibri" w:cs="Calibri"/>
        </w:rPr>
      </w:pPr>
      <w:r w:rsidRPr="0024735F">
        <w:rPr>
          <w:rFonts w:ascii="Calibri" w:hAnsi="Calibri" w:cs="Calibri"/>
        </w:rPr>
        <w:t>την περίοδο 2001-201</w:t>
      </w:r>
      <w:r w:rsidRPr="0024735F">
        <w:rPr>
          <w:rFonts w:ascii="Calibri" w:hAnsi="Calibri" w:cs="Calibri"/>
          <w:lang w:val="en-US"/>
        </w:rPr>
        <w:t>0</w:t>
      </w:r>
      <w:r w:rsidRPr="0024735F">
        <w:rPr>
          <w:rFonts w:ascii="Calibri" w:hAnsi="Calibri" w:cs="Calibri"/>
        </w:rPr>
        <w:t>, και</w:t>
      </w:r>
    </w:p>
    <w:p w14:paraId="0892F1F9" w14:textId="77777777" w:rsidR="008D2850" w:rsidRPr="0024735F" w:rsidRDefault="008D2850" w:rsidP="00FF6F1B">
      <w:pPr>
        <w:pStyle w:val="a6"/>
        <w:numPr>
          <w:ilvl w:val="0"/>
          <w:numId w:val="12"/>
        </w:numPr>
        <w:spacing w:before="60" w:after="60" w:line="276" w:lineRule="auto"/>
        <w:ind w:left="499" w:hanging="357"/>
        <w:rPr>
          <w:rFonts w:ascii="Calibri" w:hAnsi="Calibri" w:cs="Calibri"/>
        </w:rPr>
      </w:pPr>
      <w:r w:rsidRPr="0024735F">
        <w:rPr>
          <w:rFonts w:ascii="Calibri" w:hAnsi="Calibri" w:cs="Calibri"/>
        </w:rPr>
        <w:t>μετά το 201</w:t>
      </w:r>
      <w:r w:rsidRPr="0024735F">
        <w:rPr>
          <w:rFonts w:ascii="Calibri" w:hAnsi="Calibri" w:cs="Calibri"/>
          <w:lang w:val="en-US"/>
        </w:rPr>
        <w:t>0</w:t>
      </w:r>
      <w:r w:rsidRPr="0024735F">
        <w:rPr>
          <w:rFonts w:ascii="Calibri" w:hAnsi="Calibri" w:cs="Calibri"/>
        </w:rPr>
        <w:t>.</w:t>
      </w:r>
    </w:p>
    <w:p w14:paraId="08598BD7" w14:textId="77269757" w:rsidR="008D2850" w:rsidRPr="0024735F" w:rsidRDefault="008D2850" w:rsidP="0024735F">
      <w:pPr>
        <w:spacing w:before="60" w:after="60" w:line="276" w:lineRule="auto"/>
        <w:rPr>
          <w:rFonts w:ascii="Calibri" w:hAnsi="Calibri" w:cs="Calibri"/>
        </w:rPr>
      </w:pPr>
      <w:r w:rsidRPr="0024735F">
        <w:rPr>
          <w:rFonts w:ascii="Calibri" w:hAnsi="Calibri" w:cs="Calibri"/>
        </w:rPr>
        <w:t xml:space="preserve">Το εργαλείο “TABULA” ακολουθεί τις τεχνικές προδιαγραφές και τις απαιτήσεις του «Κανονισμού Ενεργειακής Απόδοσης </w:t>
      </w:r>
      <w:r w:rsidR="005F622D">
        <w:rPr>
          <w:rFonts w:ascii="Calibri" w:hAnsi="Calibri" w:cs="Calibri"/>
        </w:rPr>
        <w:t>Κτιρίων</w:t>
      </w:r>
      <w:r w:rsidRPr="0024735F">
        <w:rPr>
          <w:rFonts w:ascii="Calibri" w:hAnsi="Calibri" w:cs="Calibri"/>
        </w:rPr>
        <w:t>» (</w:t>
      </w:r>
      <w:r w:rsidR="00507B2C">
        <w:rPr>
          <w:rFonts w:ascii="Calibri" w:hAnsi="Calibri" w:cs="Calibri"/>
        </w:rPr>
        <w:t>ΚΕΝΑΚ</w:t>
      </w:r>
      <w:r w:rsidRPr="0024735F">
        <w:rPr>
          <w:rFonts w:ascii="Calibri" w:hAnsi="Calibri" w:cs="Calibri"/>
        </w:rPr>
        <w:t xml:space="preserve">), όπως αυτός καθορίστηκε από την Υπουργική Απόφαση </w:t>
      </w:r>
      <w:r w:rsidR="00DF736B">
        <w:rPr>
          <w:rFonts w:ascii="Calibri" w:hAnsi="Calibri" w:cs="Calibri"/>
        </w:rPr>
        <w:t>ΔΕΠΕΑ</w:t>
      </w:r>
      <w:r w:rsidRPr="0024735F">
        <w:rPr>
          <w:rFonts w:ascii="Calibri" w:hAnsi="Calibri" w:cs="Calibri"/>
        </w:rPr>
        <w:t>/οικ.</w:t>
      </w:r>
      <w:r w:rsidR="00DF736B">
        <w:rPr>
          <w:rFonts w:ascii="Calibri" w:hAnsi="Calibri" w:cs="Calibri"/>
        </w:rPr>
        <w:t>178581</w:t>
      </w:r>
      <w:r w:rsidRPr="0024735F">
        <w:rPr>
          <w:rFonts w:ascii="Calibri" w:hAnsi="Calibri" w:cs="Calibri"/>
        </w:rPr>
        <w:t>/</w:t>
      </w:r>
      <w:r w:rsidR="00DF736B">
        <w:rPr>
          <w:rFonts w:ascii="Calibri" w:hAnsi="Calibri" w:cs="Calibri"/>
        </w:rPr>
        <w:t>2017</w:t>
      </w:r>
      <w:r w:rsidR="00DF736B" w:rsidRPr="0024735F">
        <w:rPr>
          <w:rFonts w:ascii="Calibri" w:hAnsi="Calibri" w:cs="Calibri"/>
        </w:rPr>
        <w:t xml:space="preserve"> </w:t>
      </w:r>
      <w:r w:rsidRPr="0024735F">
        <w:rPr>
          <w:rFonts w:ascii="Calibri" w:hAnsi="Calibri" w:cs="Calibri"/>
        </w:rPr>
        <w:t>(</w:t>
      </w:r>
      <w:r w:rsidR="00DF736B">
        <w:rPr>
          <w:rFonts w:ascii="Calibri" w:hAnsi="Calibri" w:cs="Calibri"/>
        </w:rPr>
        <w:t>Β’</w:t>
      </w:r>
      <w:r w:rsidR="00DF736B" w:rsidRPr="0024735F">
        <w:rPr>
          <w:rFonts w:ascii="Calibri" w:hAnsi="Calibri" w:cs="Calibri"/>
        </w:rPr>
        <w:t xml:space="preserve"> </w:t>
      </w:r>
      <w:r w:rsidR="00DF736B">
        <w:rPr>
          <w:rFonts w:ascii="Calibri" w:hAnsi="Calibri" w:cs="Calibri"/>
        </w:rPr>
        <w:t>2367</w:t>
      </w:r>
      <w:r w:rsidRPr="0024735F">
        <w:rPr>
          <w:rFonts w:ascii="Calibri" w:hAnsi="Calibri" w:cs="Calibri"/>
        </w:rPr>
        <w:t xml:space="preserve">) και τις μετέπειτα </w:t>
      </w:r>
      <w:r w:rsidR="00E328EE">
        <w:rPr>
          <w:rFonts w:ascii="Calibri" w:hAnsi="Calibri" w:cs="Calibri"/>
        </w:rPr>
        <w:t>τροποποιήσεις</w:t>
      </w:r>
      <w:r w:rsidR="00E328EE" w:rsidRPr="0024735F">
        <w:rPr>
          <w:rFonts w:ascii="Calibri" w:hAnsi="Calibri" w:cs="Calibri"/>
        </w:rPr>
        <w:t xml:space="preserve"> </w:t>
      </w:r>
      <w:r w:rsidRPr="0024735F">
        <w:rPr>
          <w:rFonts w:ascii="Calibri" w:hAnsi="Calibri" w:cs="Calibri"/>
        </w:rPr>
        <w:t>του.</w:t>
      </w:r>
    </w:p>
    <w:p w14:paraId="6E567B4A" w14:textId="77777777" w:rsidR="008D2850" w:rsidRPr="0024735F" w:rsidRDefault="008D2850" w:rsidP="00FF6F1B">
      <w:pPr>
        <w:pStyle w:val="a6"/>
        <w:numPr>
          <w:ilvl w:val="0"/>
          <w:numId w:val="32"/>
        </w:numPr>
        <w:spacing w:before="60" w:after="60" w:line="276" w:lineRule="auto"/>
        <w:rPr>
          <w:rFonts w:ascii="Calibri" w:hAnsi="Calibri" w:cs="Calibri"/>
          <w:b/>
          <w:bCs/>
        </w:rPr>
      </w:pPr>
      <w:bookmarkStart w:id="130" w:name="_Toc192765146"/>
      <w:r w:rsidRPr="0024735F">
        <w:rPr>
          <w:rFonts w:ascii="Calibri" w:hAnsi="Calibri" w:cs="Calibri"/>
          <w:b/>
          <w:bCs/>
        </w:rPr>
        <w:t>ΕΜ3: «Ενεργειακή Ζήτηση» (“Energy demand”)</w:t>
      </w:r>
      <w:bookmarkEnd w:id="130"/>
    </w:p>
    <w:p w14:paraId="06C4AAF7" w14:textId="77777777" w:rsidR="008D2850" w:rsidRPr="0024735F" w:rsidRDefault="008D2850" w:rsidP="0024735F">
      <w:pPr>
        <w:spacing w:before="60" w:after="60" w:line="276" w:lineRule="auto"/>
        <w:rPr>
          <w:rFonts w:ascii="Calibri" w:hAnsi="Calibri" w:cs="Calibri"/>
        </w:rPr>
      </w:pPr>
      <w:r w:rsidRPr="0024735F">
        <w:rPr>
          <w:rFonts w:ascii="Calibri" w:hAnsi="Calibri" w:cs="Calibri"/>
        </w:rPr>
        <w:t>Για τη διαμόρφωση της ενότητας μοντελοποίησης «Πληρότητα», χρησιμοποιούνται δεδομένα σχετικά με τη σύνθεση των νοικοκυριών και τα προφίλ δραστηριότητας των κατοίκων, όπως προκύπτουν από ιστορικά δεδομένα και στατιστικά στοιχεία. Ο πρώτος βασικός παράγοντας που επηρεάζει τη σωστή διαμόρφωση αυτής της ενότητας είναι ο αριθμός των μελών ανά νοικοκυριό, ο οποίος προσδιορίζει τη συνολική ζήτηση και τη δυναμική της ενεργειακής κατανάλωσης. Ο δεύτερος βασικός παράγοντας αφορά το χρόνο τον οποίον οι κάτοικοι περνούν ενεργά στο σπίτι τους, ο οποίος συνδέεται στενά με την κατάσταση απασχόλησης και τα ωράρια εργασίας τους.</w:t>
      </w:r>
    </w:p>
    <w:p w14:paraId="41DF7A8E" w14:textId="77777777" w:rsidR="008D2850" w:rsidRPr="0024735F" w:rsidRDefault="008D2850" w:rsidP="00507B2C">
      <w:pPr>
        <w:spacing w:before="60" w:after="60" w:line="276" w:lineRule="auto"/>
        <w:rPr>
          <w:rFonts w:ascii="Calibri" w:hAnsi="Calibri" w:cs="Calibri"/>
        </w:rPr>
      </w:pPr>
      <w:r w:rsidRPr="0024735F">
        <w:rPr>
          <w:rFonts w:ascii="Calibri" w:hAnsi="Calibri" w:cs="Calibri"/>
        </w:rPr>
        <w:t>Για την ποσοτικοποίηση αυτών των παραμέτρων, ο αριθμός των μελών ανά νοικοκυριό, σε συνδυασμό με τις διάφορες τυπολογίες κατοικιών και τα επίπεδα δραστηριότητας των κατοίκων, προσδιορίστηκε με βάση δεδομένα από την «Έρευνα Οικογενειακών Προϋπολογισμών 2020 (ΕΟΠ2020)» και την «Εθνική Απογραφή Πληθυσμού-Κατοικιών 2021». Επιπλέον, η εκτίμηση του χρόνου παραμονής των κατοίκων στο σπίτι- ανάλογα και με το ωράριο εργασίας τους- πραγματοποιήθηκε με τη χρήση στατιστικών στοιχείων από την «Έρευνα Χρόνου Χρήσης 2013 (ΕΧΧ2013)» της ΕΛΣΤΑΤ.</w:t>
      </w:r>
    </w:p>
    <w:p w14:paraId="356D7599" w14:textId="223EA2D9" w:rsidR="008D2850" w:rsidRDefault="008D2850" w:rsidP="00507B2C">
      <w:pPr>
        <w:spacing w:before="60" w:after="60" w:line="276" w:lineRule="auto"/>
        <w:rPr>
          <w:rFonts w:ascii="Calibri" w:hAnsi="Calibri" w:cs="Calibri"/>
        </w:rPr>
      </w:pPr>
      <w:r w:rsidRPr="0024735F">
        <w:rPr>
          <w:rFonts w:ascii="Calibri" w:hAnsi="Calibri" w:cs="Calibri"/>
        </w:rPr>
        <w:t>Όλα τα παραπάνω οδηγούν στη διαμόρφωση 12 διαφορετικών σεναρίων για τον οικιακό τομέα της Ελλάδας (</w:t>
      </w:r>
      <w:r w:rsidRPr="0024735F">
        <w:rPr>
          <w:rFonts w:ascii="Calibri" w:hAnsi="Calibri" w:cs="Calibri"/>
        </w:rPr>
        <w:fldChar w:fldCharType="begin"/>
      </w:r>
      <w:r w:rsidRPr="0024735F">
        <w:rPr>
          <w:rFonts w:ascii="Calibri" w:hAnsi="Calibri" w:cs="Calibri"/>
        </w:rPr>
        <w:instrText xml:space="preserve"> REF _Ref190332511 \h  \* MERGEFORMAT </w:instrText>
      </w:r>
      <w:r w:rsidRPr="0024735F">
        <w:rPr>
          <w:rFonts w:ascii="Calibri" w:hAnsi="Calibri" w:cs="Calibri"/>
        </w:rPr>
      </w:r>
      <w:r w:rsidRPr="0024735F">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10</w:t>
      </w:r>
      <w:r w:rsidRPr="0024735F">
        <w:rPr>
          <w:rFonts w:ascii="Calibri" w:hAnsi="Calibri" w:cs="Calibri"/>
        </w:rPr>
        <w:fldChar w:fldCharType="end"/>
      </w:r>
      <w:r w:rsidRPr="0024735F">
        <w:rPr>
          <w:rFonts w:ascii="Calibri" w:hAnsi="Calibri" w:cs="Calibri"/>
        </w:rPr>
        <w:t>).</w:t>
      </w:r>
    </w:p>
    <w:p w14:paraId="285B01AB" w14:textId="6EAFE260" w:rsidR="00C157EE" w:rsidRDefault="00C157EE" w:rsidP="0024735F">
      <w:pPr>
        <w:spacing w:before="60" w:after="60" w:line="276" w:lineRule="auto"/>
        <w:rPr>
          <w:rFonts w:ascii="Calibri" w:hAnsi="Calibri" w:cs="Calibri"/>
        </w:rPr>
      </w:pPr>
      <w:r>
        <w:rPr>
          <w:rFonts w:ascii="Calibri" w:hAnsi="Calibri" w:cs="Calibri"/>
        </w:rPr>
        <w:br w:type="page"/>
      </w:r>
    </w:p>
    <w:p w14:paraId="43454A85" w14:textId="2F20A5E4" w:rsidR="008D2850" w:rsidRPr="00923F38" w:rsidRDefault="008D2850" w:rsidP="00507B2C">
      <w:pPr>
        <w:pStyle w:val="aa"/>
        <w:spacing w:before="0" w:line="240" w:lineRule="auto"/>
        <w:jc w:val="center"/>
        <w:rPr>
          <w:rFonts w:ascii="Calibri" w:hAnsi="Calibri" w:cs="Calibri"/>
          <w:i/>
          <w:iCs/>
          <w:sz w:val="20"/>
        </w:rPr>
      </w:pPr>
      <w:bookmarkStart w:id="131" w:name="_Ref190332511"/>
      <w:bookmarkStart w:id="132" w:name="_Toc192765240"/>
      <w:bookmarkStart w:id="133" w:name="_Toc202800788"/>
      <w:bookmarkStart w:id="134" w:name="_Toc215486369"/>
      <w:r w:rsidRPr="00923F38">
        <w:rPr>
          <w:rFonts w:ascii="Calibri" w:hAnsi="Calibri" w:cs="Calibri"/>
          <w:sz w:val="20"/>
        </w:rPr>
        <w:lastRenderedPageBreak/>
        <w:t xml:space="preserve">Πίνακας </w:t>
      </w:r>
      <w:r w:rsidRPr="00923F38">
        <w:rPr>
          <w:rFonts w:ascii="Calibri" w:hAnsi="Calibri" w:cs="Calibri"/>
          <w:sz w:val="20"/>
        </w:rPr>
        <w:fldChar w:fldCharType="begin"/>
      </w:r>
      <w:r w:rsidRPr="00923F38">
        <w:rPr>
          <w:rFonts w:ascii="Calibri" w:hAnsi="Calibri" w:cs="Calibri"/>
          <w:sz w:val="20"/>
        </w:rPr>
        <w:instrText xml:space="preserve"> SEQ Πίνακας \* ARABIC </w:instrText>
      </w:r>
      <w:r w:rsidRPr="00923F38">
        <w:rPr>
          <w:rFonts w:ascii="Calibri" w:hAnsi="Calibri" w:cs="Calibri"/>
          <w:sz w:val="20"/>
        </w:rPr>
        <w:fldChar w:fldCharType="separate"/>
      </w:r>
      <w:r w:rsidR="00AD0D08">
        <w:rPr>
          <w:rFonts w:ascii="Calibri" w:hAnsi="Calibri" w:cs="Calibri"/>
          <w:noProof/>
          <w:sz w:val="20"/>
        </w:rPr>
        <w:t>10</w:t>
      </w:r>
      <w:r w:rsidRPr="00923F38">
        <w:rPr>
          <w:rFonts w:ascii="Calibri" w:hAnsi="Calibri" w:cs="Calibri"/>
          <w:sz w:val="20"/>
        </w:rPr>
        <w:fldChar w:fldCharType="end"/>
      </w:r>
      <w:bookmarkEnd w:id="131"/>
      <w:r w:rsidRPr="00923F38">
        <w:rPr>
          <w:rFonts w:ascii="Calibri" w:hAnsi="Calibri" w:cs="Calibri"/>
          <w:sz w:val="20"/>
        </w:rPr>
        <w:t>. Τα 12 σενάρια που αναπτύχθηκαν για την αντιπροσωπευτική αναπαράσταση του ελληνικού οικιακού τομέα, λαμβάνοντας υπόψιν την κλιματική ζώνη, την περίοδο κατασκευής, τον αριθμό των κατοίκων ανά κατοικία, καθώς και την κατανομή απασχολούμενων μελών και μη οικονομικά ενεργών/ ανέργων</w:t>
      </w:r>
      <w:bookmarkEnd w:id="132"/>
      <w:bookmarkEnd w:id="133"/>
      <w:bookmarkEnd w:id="134"/>
    </w:p>
    <w:tbl>
      <w:tblPr>
        <w:tblStyle w:val="5-1"/>
        <w:tblW w:w="5000" w:type="pct"/>
        <w:tblLook w:val="04A0" w:firstRow="1" w:lastRow="0" w:firstColumn="1" w:lastColumn="0" w:noHBand="0" w:noVBand="1"/>
      </w:tblPr>
      <w:tblGrid>
        <w:gridCol w:w="985"/>
        <w:gridCol w:w="1352"/>
        <w:gridCol w:w="1752"/>
        <w:gridCol w:w="1365"/>
        <w:gridCol w:w="1719"/>
        <w:gridCol w:w="2177"/>
      </w:tblGrid>
      <w:tr w:rsidR="008D2850" w:rsidRPr="00DE519B" w14:paraId="3620588C" w14:textId="77777777" w:rsidTr="00DE519B">
        <w:trPr>
          <w:cnfStyle w:val="100000000000" w:firstRow="1" w:lastRow="0" w:firstColumn="0" w:lastColumn="0" w:oddVBand="0" w:evenVBand="0" w:oddHBand="0" w:evenHBand="0" w:firstRowFirstColumn="0" w:firstRowLastColumn="0" w:lastRowFirstColumn="0" w:lastRowLastColumn="0"/>
          <w:trHeight w:val="650"/>
        </w:trPr>
        <w:tc>
          <w:tcPr>
            <w:cnfStyle w:val="001000000000" w:firstRow="0" w:lastRow="0" w:firstColumn="1" w:lastColumn="0" w:oddVBand="0" w:evenVBand="0" w:oddHBand="0" w:evenHBand="0" w:firstRowFirstColumn="0" w:firstRowLastColumn="0" w:lastRowFirstColumn="0" w:lastRowLastColumn="0"/>
            <w:tcW w:w="527" w:type="pct"/>
          </w:tcPr>
          <w:p w14:paraId="5448A549" w14:textId="77777777" w:rsidR="008D2850" w:rsidRPr="00DE519B" w:rsidRDefault="008D2850" w:rsidP="00DE519B">
            <w:pPr>
              <w:spacing w:before="0" w:after="0" w:line="240" w:lineRule="auto"/>
              <w:jc w:val="center"/>
              <w:rPr>
                <w:rFonts w:ascii="Calibri" w:hAnsi="Calibri" w:cs="Calibri"/>
                <w:b w:val="0"/>
                <w:bCs w:val="0"/>
                <w:sz w:val="20"/>
                <w:szCs w:val="20"/>
              </w:rPr>
            </w:pPr>
            <w:r w:rsidRPr="00DE519B">
              <w:rPr>
                <w:rFonts w:ascii="Calibri" w:hAnsi="Calibri" w:cs="Calibri"/>
                <w:sz w:val="20"/>
                <w:szCs w:val="20"/>
              </w:rPr>
              <w:t>α/α</w:t>
            </w:r>
          </w:p>
        </w:tc>
        <w:tc>
          <w:tcPr>
            <w:tcW w:w="723" w:type="pct"/>
          </w:tcPr>
          <w:p w14:paraId="01F9BA9D"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Κλιματική ζώνη</w:t>
            </w:r>
          </w:p>
        </w:tc>
        <w:tc>
          <w:tcPr>
            <w:tcW w:w="937" w:type="pct"/>
          </w:tcPr>
          <w:p w14:paraId="6478CB63"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Περίοδος κατασκευής</w:t>
            </w:r>
          </w:p>
        </w:tc>
        <w:tc>
          <w:tcPr>
            <w:tcW w:w="730" w:type="pct"/>
          </w:tcPr>
          <w:p w14:paraId="091F7135"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Μέλη</w:t>
            </w:r>
          </w:p>
        </w:tc>
        <w:tc>
          <w:tcPr>
            <w:tcW w:w="919" w:type="pct"/>
          </w:tcPr>
          <w:p w14:paraId="1646B960"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Εργαζόμενοι</w:t>
            </w:r>
          </w:p>
        </w:tc>
        <w:tc>
          <w:tcPr>
            <w:tcW w:w="1164" w:type="pct"/>
          </w:tcPr>
          <w:p w14:paraId="3242576A"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Μη οικονομικά ενεργοί/ Άνεργοι</w:t>
            </w:r>
          </w:p>
        </w:tc>
      </w:tr>
      <w:tr w:rsidR="008D2850" w:rsidRPr="00DE519B" w14:paraId="1EB9098F" w14:textId="77777777" w:rsidTr="00923F38">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pct"/>
          </w:tcPr>
          <w:p w14:paraId="11F1C0F0"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Α</w:t>
            </w:r>
            <w:r w:rsidRPr="00DE519B">
              <w:rPr>
                <w:rFonts w:ascii="Calibri" w:hAnsi="Calibri" w:cs="Calibri"/>
                <w:sz w:val="20"/>
                <w:szCs w:val="20"/>
                <w:vertAlign w:val="subscript"/>
              </w:rPr>
              <w:t>1</w:t>
            </w:r>
          </w:p>
        </w:tc>
        <w:tc>
          <w:tcPr>
            <w:tcW w:w="0" w:type="pct"/>
            <w:vMerge w:val="restart"/>
            <w:vAlign w:val="center"/>
          </w:tcPr>
          <w:p w14:paraId="082C7B96" w14:textId="2399CA99" w:rsidR="008D2850" w:rsidRPr="00DE519B" w:rsidRDefault="008D2850" w:rsidP="00C157E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A</w:t>
            </w:r>
          </w:p>
        </w:tc>
        <w:tc>
          <w:tcPr>
            <w:tcW w:w="0" w:type="pct"/>
            <w:vAlign w:val="center"/>
          </w:tcPr>
          <w:p w14:paraId="2D8DE344"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Πριν το 1981</w:t>
            </w:r>
          </w:p>
        </w:tc>
        <w:tc>
          <w:tcPr>
            <w:tcW w:w="0" w:type="pct"/>
            <w:vAlign w:val="center"/>
          </w:tcPr>
          <w:p w14:paraId="375473E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c>
          <w:tcPr>
            <w:tcW w:w="0" w:type="pct"/>
            <w:vAlign w:val="center"/>
          </w:tcPr>
          <w:p w14:paraId="3DEEFEBB"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0" w:type="pct"/>
            <w:vAlign w:val="center"/>
          </w:tcPr>
          <w:p w14:paraId="14AF28B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r>
      <w:tr w:rsidR="008D2850" w:rsidRPr="00DE519B" w14:paraId="10A63879" w14:textId="77777777" w:rsidTr="00923F38">
        <w:trPr>
          <w:trHeight w:val="245"/>
        </w:trPr>
        <w:tc>
          <w:tcPr>
            <w:cnfStyle w:val="001000000000" w:firstRow="0" w:lastRow="0" w:firstColumn="1" w:lastColumn="0" w:oddVBand="0" w:evenVBand="0" w:oddHBand="0" w:evenHBand="0" w:firstRowFirstColumn="0" w:firstRowLastColumn="0" w:lastRowFirstColumn="0" w:lastRowLastColumn="0"/>
            <w:tcW w:w="0" w:type="pct"/>
          </w:tcPr>
          <w:p w14:paraId="3BB08512"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Α</w:t>
            </w:r>
            <w:r w:rsidRPr="00DE519B">
              <w:rPr>
                <w:rFonts w:ascii="Calibri" w:hAnsi="Calibri" w:cs="Calibri"/>
                <w:sz w:val="20"/>
                <w:szCs w:val="20"/>
                <w:vertAlign w:val="subscript"/>
              </w:rPr>
              <w:t>2</w:t>
            </w:r>
          </w:p>
        </w:tc>
        <w:tc>
          <w:tcPr>
            <w:tcW w:w="0" w:type="pct"/>
            <w:vMerge/>
            <w:vAlign w:val="center"/>
          </w:tcPr>
          <w:p w14:paraId="7DEDE05F"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0" w:type="pct"/>
            <w:vAlign w:val="center"/>
          </w:tcPr>
          <w:p w14:paraId="29C59EBD"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1981-2000</w:t>
            </w:r>
          </w:p>
        </w:tc>
        <w:tc>
          <w:tcPr>
            <w:tcW w:w="0" w:type="pct"/>
            <w:vAlign w:val="center"/>
          </w:tcPr>
          <w:p w14:paraId="1D6786D0"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w:t>
            </w:r>
          </w:p>
        </w:tc>
        <w:tc>
          <w:tcPr>
            <w:tcW w:w="0" w:type="pct"/>
            <w:vAlign w:val="center"/>
          </w:tcPr>
          <w:p w14:paraId="27AB9E59"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c>
          <w:tcPr>
            <w:tcW w:w="0" w:type="pct"/>
            <w:vAlign w:val="center"/>
          </w:tcPr>
          <w:p w14:paraId="7DE68C6D"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r>
      <w:tr w:rsidR="008D2850" w:rsidRPr="00DE519B" w14:paraId="54E3A461" w14:textId="77777777" w:rsidTr="00923F38">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pct"/>
          </w:tcPr>
          <w:p w14:paraId="53D12BA2"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Α</w:t>
            </w:r>
            <w:r w:rsidRPr="00DE519B">
              <w:rPr>
                <w:rFonts w:ascii="Calibri" w:hAnsi="Calibri" w:cs="Calibri"/>
                <w:sz w:val="20"/>
                <w:szCs w:val="20"/>
                <w:vertAlign w:val="subscript"/>
              </w:rPr>
              <w:t>3</w:t>
            </w:r>
          </w:p>
        </w:tc>
        <w:tc>
          <w:tcPr>
            <w:tcW w:w="0" w:type="pct"/>
            <w:vMerge/>
            <w:vAlign w:val="center"/>
          </w:tcPr>
          <w:p w14:paraId="1A83D01A"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p>
        </w:tc>
        <w:tc>
          <w:tcPr>
            <w:tcW w:w="0" w:type="pct"/>
            <w:vAlign w:val="center"/>
          </w:tcPr>
          <w:p w14:paraId="4DD33EA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Μετά το 2000</w:t>
            </w:r>
          </w:p>
        </w:tc>
        <w:tc>
          <w:tcPr>
            <w:tcW w:w="0" w:type="pct"/>
            <w:vAlign w:val="center"/>
          </w:tcPr>
          <w:p w14:paraId="3C1751E7"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w:t>
            </w:r>
          </w:p>
        </w:tc>
        <w:tc>
          <w:tcPr>
            <w:tcW w:w="0" w:type="pct"/>
            <w:vAlign w:val="center"/>
          </w:tcPr>
          <w:p w14:paraId="65ADDE7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c>
          <w:tcPr>
            <w:tcW w:w="0" w:type="pct"/>
            <w:vAlign w:val="center"/>
          </w:tcPr>
          <w:p w14:paraId="5A3C430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r>
      <w:tr w:rsidR="008D2850" w:rsidRPr="00DE519B" w14:paraId="67911F77" w14:textId="77777777" w:rsidTr="00923F38">
        <w:trPr>
          <w:trHeight w:val="245"/>
        </w:trPr>
        <w:tc>
          <w:tcPr>
            <w:cnfStyle w:val="001000000000" w:firstRow="0" w:lastRow="0" w:firstColumn="1" w:lastColumn="0" w:oddVBand="0" w:evenVBand="0" w:oddHBand="0" w:evenHBand="0" w:firstRowFirstColumn="0" w:firstRowLastColumn="0" w:lastRowFirstColumn="0" w:lastRowLastColumn="0"/>
            <w:tcW w:w="0" w:type="pct"/>
          </w:tcPr>
          <w:p w14:paraId="3C25F25B"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w:t>
            </w:r>
            <w:r w:rsidRPr="00DE519B">
              <w:rPr>
                <w:rFonts w:ascii="Calibri" w:hAnsi="Calibri" w:cs="Calibri"/>
                <w:sz w:val="20"/>
                <w:szCs w:val="20"/>
                <w:vertAlign w:val="subscript"/>
              </w:rPr>
              <w:t>4</w:t>
            </w:r>
          </w:p>
        </w:tc>
        <w:tc>
          <w:tcPr>
            <w:tcW w:w="0" w:type="pct"/>
            <w:vMerge w:val="restart"/>
            <w:vAlign w:val="center"/>
          </w:tcPr>
          <w:p w14:paraId="16CF7416"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B</w:t>
            </w:r>
          </w:p>
        </w:tc>
        <w:tc>
          <w:tcPr>
            <w:tcW w:w="0" w:type="pct"/>
            <w:vAlign w:val="center"/>
          </w:tcPr>
          <w:p w14:paraId="2FA54077"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Πριν το 1981</w:t>
            </w:r>
          </w:p>
        </w:tc>
        <w:tc>
          <w:tcPr>
            <w:tcW w:w="0" w:type="pct"/>
            <w:vAlign w:val="center"/>
          </w:tcPr>
          <w:p w14:paraId="71A6F237"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w:t>
            </w:r>
          </w:p>
        </w:tc>
        <w:tc>
          <w:tcPr>
            <w:tcW w:w="0" w:type="pct"/>
            <w:vAlign w:val="center"/>
          </w:tcPr>
          <w:p w14:paraId="2CA711C8"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c>
          <w:tcPr>
            <w:tcW w:w="0" w:type="pct"/>
            <w:vAlign w:val="center"/>
          </w:tcPr>
          <w:p w14:paraId="2061EB6B"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w:t>
            </w:r>
          </w:p>
        </w:tc>
      </w:tr>
      <w:tr w:rsidR="008D2850" w:rsidRPr="00DE519B" w14:paraId="2E28E959" w14:textId="77777777" w:rsidTr="00923F38">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pct"/>
          </w:tcPr>
          <w:p w14:paraId="45710FE4"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w:t>
            </w:r>
            <w:r w:rsidRPr="00DE519B">
              <w:rPr>
                <w:rFonts w:ascii="Calibri" w:hAnsi="Calibri" w:cs="Calibri"/>
                <w:sz w:val="20"/>
                <w:szCs w:val="20"/>
                <w:vertAlign w:val="subscript"/>
              </w:rPr>
              <w:t>5</w:t>
            </w:r>
          </w:p>
        </w:tc>
        <w:tc>
          <w:tcPr>
            <w:tcW w:w="0" w:type="pct"/>
            <w:vMerge/>
            <w:vAlign w:val="center"/>
          </w:tcPr>
          <w:p w14:paraId="1D7B7ABE"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p>
        </w:tc>
        <w:tc>
          <w:tcPr>
            <w:tcW w:w="0" w:type="pct"/>
            <w:vAlign w:val="center"/>
          </w:tcPr>
          <w:p w14:paraId="2520877E"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1981-2000</w:t>
            </w:r>
          </w:p>
        </w:tc>
        <w:tc>
          <w:tcPr>
            <w:tcW w:w="0" w:type="pct"/>
            <w:vAlign w:val="center"/>
          </w:tcPr>
          <w:p w14:paraId="6BFAB6A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w:t>
            </w:r>
          </w:p>
        </w:tc>
        <w:tc>
          <w:tcPr>
            <w:tcW w:w="0" w:type="pct"/>
            <w:vAlign w:val="center"/>
          </w:tcPr>
          <w:p w14:paraId="0C3E0242"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w:t>
            </w:r>
          </w:p>
        </w:tc>
        <w:tc>
          <w:tcPr>
            <w:tcW w:w="0" w:type="pct"/>
            <w:vAlign w:val="center"/>
          </w:tcPr>
          <w:p w14:paraId="41E94C82"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r>
      <w:tr w:rsidR="008D2850" w:rsidRPr="00DE519B" w14:paraId="61234E75" w14:textId="77777777" w:rsidTr="00923F38">
        <w:trPr>
          <w:trHeight w:val="245"/>
        </w:trPr>
        <w:tc>
          <w:tcPr>
            <w:cnfStyle w:val="001000000000" w:firstRow="0" w:lastRow="0" w:firstColumn="1" w:lastColumn="0" w:oddVBand="0" w:evenVBand="0" w:oddHBand="0" w:evenHBand="0" w:firstRowFirstColumn="0" w:firstRowLastColumn="0" w:lastRowFirstColumn="0" w:lastRowLastColumn="0"/>
            <w:tcW w:w="0" w:type="pct"/>
          </w:tcPr>
          <w:p w14:paraId="728CD82A"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w:t>
            </w:r>
            <w:r w:rsidRPr="00DE519B">
              <w:rPr>
                <w:rFonts w:ascii="Calibri" w:hAnsi="Calibri" w:cs="Calibri"/>
                <w:sz w:val="20"/>
                <w:szCs w:val="20"/>
                <w:vertAlign w:val="subscript"/>
              </w:rPr>
              <w:t>6</w:t>
            </w:r>
          </w:p>
        </w:tc>
        <w:tc>
          <w:tcPr>
            <w:tcW w:w="0" w:type="pct"/>
            <w:vMerge/>
            <w:vAlign w:val="center"/>
          </w:tcPr>
          <w:p w14:paraId="204DC57C"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0" w:type="pct"/>
            <w:vAlign w:val="center"/>
          </w:tcPr>
          <w:p w14:paraId="629DF432"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1981-2000</w:t>
            </w:r>
          </w:p>
        </w:tc>
        <w:tc>
          <w:tcPr>
            <w:tcW w:w="0" w:type="pct"/>
            <w:vAlign w:val="center"/>
          </w:tcPr>
          <w:p w14:paraId="60AE0D4F"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2</w:t>
            </w:r>
          </w:p>
        </w:tc>
        <w:tc>
          <w:tcPr>
            <w:tcW w:w="0" w:type="pct"/>
            <w:vAlign w:val="center"/>
          </w:tcPr>
          <w:p w14:paraId="1041862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c>
          <w:tcPr>
            <w:tcW w:w="0" w:type="pct"/>
            <w:vAlign w:val="center"/>
          </w:tcPr>
          <w:p w14:paraId="3CC4B367"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r>
      <w:tr w:rsidR="008D2850" w:rsidRPr="00DE519B" w14:paraId="493733F0" w14:textId="77777777" w:rsidTr="00923F38">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pct"/>
          </w:tcPr>
          <w:p w14:paraId="2285C8C1"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w:t>
            </w:r>
            <w:r w:rsidRPr="00DE519B">
              <w:rPr>
                <w:rFonts w:ascii="Calibri" w:hAnsi="Calibri" w:cs="Calibri"/>
                <w:sz w:val="20"/>
                <w:szCs w:val="20"/>
                <w:vertAlign w:val="subscript"/>
              </w:rPr>
              <w:t>7</w:t>
            </w:r>
          </w:p>
        </w:tc>
        <w:tc>
          <w:tcPr>
            <w:tcW w:w="0" w:type="pct"/>
            <w:vMerge/>
            <w:vAlign w:val="center"/>
          </w:tcPr>
          <w:p w14:paraId="01735D5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p>
        </w:tc>
        <w:tc>
          <w:tcPr>
            <w:tcW w:w="0" w:type="pct"/>
            <w:vAlign w:val="center"/>
          </w:tcPr>
          <w:p w14:paraId="41CFD80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Μετά το 2000</w:t>
            </w:r>
          </w:p>
        </w:tc>
        <w:tc>
          <w:tcPr>
            <w:tcW w:w="0" w:type="pct"/>
            <w:vAlign w:val="center"/>
          </w:tcPr>
          <w:p w14:paraId="5D9F31B9"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c>
          <w:tcPr>
            <w:tcW w:w="0" w:type="pct"/>
            <w:vAlign w:val="center"/>
          </w:tcPr>
          <w:p w14:paraId="3F437FD1"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c>
          <w:tcPr>
            <w:tcW w:w="0" w:type="pct"/>
            <w:vAlign w:val="center"/>
          </w:tcPr>
          <w:p w14:paraId="1B8B473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0</w:t>
            </w:r>
          </w:p>
        </w:tc>
      </w:tr>
      <w:tr w:rsidR="008D2850" w:rsidRPr="00DE519B" w14:paraId="4C9A041C" w14:textId="77777777" w:rsidTr="00923F38">
        <w:trPr>
          <w:trHeight w:val="245"/>
        </w:trPr>
        <w:tc>
          <w:tcPr>
            <w:cnfStyle w:val="001000000000" w:firstRow="0" w:lastRow="0" w:firstColumn="1" w:lastColumn="0" w:oddVBand="0" w:evenVBand="0" w:oddHBand="0" w:evenHBand="0" w:firstRowFirstColumn="0" w:firstRowLastColumn="0" w:lastRowFirstColumn="0" w:lastRowLastColumn="0"/>
            <w:tcW w:w="0" w:type="pct"/>
          </w:tcPr>
          <w:p w14:paraId="65D051CE"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Γ</w:t>
            </w:r>
            <w:r w:rsidRPr="00DE519B">
              <w:rPr>
                <w:rFonts w:ascii="Calibri" w:hAnsi="Calibri" w:cs="Calibri"/>
                <w:sz w:val="20"/>
                <w:szCs w:val="20"/>
                <w:vertAlign w:val="subscript"/>
              </w:rPr>
              <w:t>8</w:t>
            </w:r>
          </w:p>
        </w:tc>
        <w:tc>
          <w:tcPr>
            <w:tcW w:w="0" w:type="pct"/>
            <w:vMerge w:val="restart"/>
            <w:vAlign w:val="center"/>
          </w:tcPr>
          <w:p w14:paraId="03DF40F4"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Γ</w:t>
            </w:r>
          </w:p>
        </w:tc>
        <w:tc>
          <w:tcPr>
            <w:tcW w:w="0" w:type="pct"/>
            <w:vAlign w:val="center"/>
          </w:tcPr>
          <w:p w14:paraId="26CB8072"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Πριν το1981</w:t>
            </w:r>
          </w:p>
        </w:tc>
        <w:tc>
          <w:tcPr>
            <w:tcW w:w="0" w:type="pct"/>
            <w:vAlign w:val="center"/>
          </w:tcPr>
          <w:p w14:paraId="680B6AE8"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4</w:t>
            </w:r>
          </w:p>
        </w:tc>
        <w:tc>
          <w:tcPr>
            <w:tcW w:w="0" w:type="pct"/>
            <w:vAlign w:val="center"/>
          </w:tcPr>
          <w:p w14:paraId="191129C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2</w:t>
            </w:r>
          </w:p>
        </w:tc>
        <w:tc>
          <w:tcPr>
            <w:tcW w:w="0" w:type="pct"/>
            <w:vAlign w:val="center"/>
          </w:tcPr>
          <w:p w14:paraId="427CE640"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2</w:t>
            </w:r>
          </w:p>
        </w:tc>
      </w:tr>
      <w:tr w:rsidR="008D2850" w:rsidRPr="00DE519B" w14:paraId="07E75504" w14:textId="77777777" w:rsidTr="00923F38">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pct"/>
          </w:tcPr>
          <w:p w14:paraId="4B9C7E5D"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Γ</w:t>
            </w:r>
            <w:r w:rsidRPr="00DE519B">
              <w:rPr>
                <w:rFonts w:ascii="Calibri" w:hAnsi="Calibri" w:cs="Calibri"/>
                <w:sz w:val="20"/>
                <w:szCs w:val="20"/>
                <w:vertAlign w:val="subscript"/>
              </w:rPr>
              <w:t>9</w:t>
            </w:r>
          </w:p>
        </w:tc>
        <w:tc>
          <w:tcPr>
            <w:tcW w:w="0" w:type="pct"/>
            <w:vMerge/>
            <w:vAlign w:val="center"/>
          </w:tcPr>
          <w:p w14:paraId="4DA8879B"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p>
        </w:tc>
        <w:tc>
          <w:tcPr>
            <w:tcW w:w="0" w:type="pct"/>
            <w:vAlign w:val="center"/>
          </w:tcPr>
          <w:p w14:paraId="55672CA2"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1981-2000</w:t>
            </w:r>
          </w:p>
        </w:tc>
        <w:tc>
          <w:tcPr>
            <w:tcW w:w="0" w:type="pct"/>
            <w:vAlign w:val="center"/>
          </w:tcPr>
          <w:p w14:paraId="72282F32"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3</w:t>
            </w:r>
          </w:p>
        </w:tc>
        <w:tc>
          <w:tcPr>
            <w:tcW w:w="0" w:type="pct"/>
            <w:vAlign w:val="center"/>
          </w:tcPr>
          <w:p w14:paraId="0AA78408"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2</w:t>
            </w:r>
          </w:p>
        </w:tc>
        <w:tc>
          <w:tcPr>
            <w:tcW w:w="0" w:type="pct"/>
            <w:vAlign w:val="center"/>
          </w:tcPr>
          <w:p w14:paraId="5780EBEA"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r>
      <w:tr w:rsidR="008D2850" w:rsidRPr="00DE519B" w14:paraId="3D55B8B2" w14:textId="77777777" w:rsidTr="00923F38">
        <w:trPr>
          <w:trHeight w:val="245"/>
        </w:trPr>
        <w:tc>
          <w:tcPr>
            <w:cnfStyle w:val="001000000000" w:firstRow="0" w:lastRow="0" w:firstColumn="1" w:lastColumn="0" w:oddVBand="0" w:evenVBand="0" w:oddHBand="0" w:evenHBand="0" w:firstRowFirstColumn="0" w:firstRowLastColumn="0" w:lastRowFirstColumn="0" w:lastRowLastColumn="0"/>
            <w:tcW w:w="0" w:type="pct"/>
          </w:tcPr>
          <w:p w14:paraId="50B5283C"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Γ</w:t>
            </w:r>
            <w:r w:rsidRPr="00DE519B">
              <w:rPr>
                <w:rFonts w:ascii="Calibri" w:hAnsi="Calibri" w:cs="Calibri"/>
                <w:sz w:val="20"/>
                <w:szCs w:val="20"/>
                <w:vertAlign w:val="subscript"/>
              </w:rPr>
              <w:t>10</w:t>
            </w:r>
          </w:p>
        </w:tc>
        <w:tc>
          <w:tcPr>
            <w:tcW w:w="0" w:type="pct"/>
            <w:vMerge/>
            <w:vAlign w:val="center"/>
          </w:tcPr>
          <w:p w14:paraId="50D55EF6"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0" w:type="pct"/>
            <w:vAlign w:val="center"/>
          </w:tcPr>
          <w:p w14:paraId="24A8E30D"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1981-2000</w:t>
            </w:r>
          </w:p>
        </w:tc>
        <w:tc>
          <w:tcPr>
            <w:tcW w:w="0" w:type="pct"/>
            <w:vAlign w:val="center"/>
          </w:tcPr>
          <w:p w14:paraId="7E1B41D6"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w:t>
            </w:r>
          </w:p>
        </w:tc>
        <w:tc>
          <w:tcPr>
            <w:tcW w:w="0" w:type="pct"/>
            <w:vAlign w:val="center"/>
          </w:tcPr>
          <w:p w14:paraId="76B99FF5"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c>
          <w:tcPr>
            <w:tcW w:w="0" w:type="pct"/>
            <w:vAlign w:val="center"/>
          </w:tcPr>
          <w:p w14:paraId="4A3A6587"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r>
      <w:tr w:rsidR="008D2850" w:rsidRPr="00DE519B" w14:paraId="5089AE5E" w14:textId="77777777" w:rsidTr="00923F38">
        <w:trPr>
          <w:cnfStyle w:val="000000100000" w:firstRow="0" w:lastRow="0" w:firstColumn="0" w:lastColumn="0" w:oddVBand="0" w:evenVBand="0" w:oddHBand="1"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0" w:type="pct"/>
          </w:tcPr>
          <w:p w14:paraId="1C9B578A"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Γ</w:t>
            </w:r>
            <w:r w:rsidRPr="00DE519B">
              <w:rPr>
                <w:rFonts w:ascii="Calibri" w:hAnsi="Calibri" w:cs="Calibri"/>
                <w:sz w:val="20"/>
                <w:szCs w:val="20"/>
                <w:vertAlign w:val="subscript"/>
              </w:rPr>
              <w:t>11</w:t>
            </w:r>
          </w:p>
        </w:tc>
        <w:tc>
          <w:tcPr>
            <w:tcW w:w="0" w:type="pct"/>
            <w:vMerge/>
            <w:vAlign w:val="center"/>
          </w:tcPr>
          <w:p w14:paraId="0E79F891"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p>
        </w:tc>
        <w:tc>
          <w:tcPr>
            <w:tcW w:w="0" w:type="pct"/>
            <w:vAlign w:val="center"/>
          </w:tcPr>
          <w:p w14:paraId="7841855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Μετά το 2000</w:t>
            </w:r>
          </w:p>
        </w:tc>
        <w:tc>
          <w:tcPr>
            <w:tcW w:w="0" w:type="pct"/>
            <w:vAlign w:val="center"/>
          </w:tcPr>
          <w:p w14:paraId="04A4B944"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c>
          <w:tcPr>
            <w:tcW w:w="0" w:type="pct"/>
            <w:vAlign w:val="center"/>
          </w:tcPr>
          <w:p w14:paraId="3E641FC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c>
          <w:tcPr>
            <w:tcW w:w="0" w:type="pct"/>
            <w:vAlign w:val="center"/>
          </w:tcPr>
          <w:p w14:paraId="2223C001"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0</w:t>
            </w:r>
          </w:p>
        </w:tc>
      </w:tr>
      <w:tr w:rsidR="008D2850" w:rsidRPr="00DE519B" w14:paraId="1CFA39FA" w14:textId="77777777" w:rsidTr="00923F38">
        <w:trPr>
          <w:trHeight w:val="245"/>
        </w:trPr>
        <w:tc>
          <w:tcPr>
            <w:cnfStyle w:val="001000000000" w:firstRow="0" w:lastRow="0" w:firstColumn="1" w:lastColumn="0" w:oddVBand="0" w:evenVBand="0" w:oddHBand="0" w:evenHBand="0" w:firstRowFirstColumn="0" w:firstRowLastColumn="0" w:lastRowFirstColumn="0" w:lastRowLastColumn="0"/>
            <w:tcW w:w="0" w:type="pct"/>
          </w:tcPr>
          <w:p w14:paraId="4CF33B57"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Δ</w:t>
            </w:r>
            <w:r w:rsidRPr="00DE519B">
              <w:rPr>
                <w:rFonts w:ascii="Calibri" w:hAnsi="Calibri" w:cs="Calibri"/>
                <w:sz w:val="20"/>
                <w:szCs w:val="20"/>
                <w:vertAlign w:val="subscript"/>
              </w:rPr>
              <w:t>12</w:t>
            </w:r>
          </w:p>
        </w:tc>
        <w:tc>
          <w:tcPr>
            <w:tcW w:w="0" w:type="pct"/>
            <w:vAlign w:val="center"/>
          </w:tcPr>
          <w:p w14:paraId="2A3867B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Δ</w:t>
            </w:r>
          </w:p>
        </w:tc>
        <w:tc>
          <w:tcPr>
            <w:tcW w:w="0" w:type="pct"/>
            <w:vAlign w:val="center"/>
          </w:tcPr>
          <w:p w14:paraId="50F00C5B"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Πριν το 1981</w:t>
            </w:r>
          </w:p>
        </w:tc>
        <w:tc>
          <w:tcPr>
            <w:tcW w:w="0" w:type="pct"/>
            <w:vAlign w:val="center"/>
          </w:tcPr>
          <w:p w14:paraId="2416EB55"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p>
        </w:tc>
        <w:tc>
          <w:tcPr>
            <w:tcW w:w="0" w:type="pct"/>
            <w:vAlign w:val="center"/>
          </w:tcPr>
          <w:p w14:paraId="1E4EE16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0</w:t>
            </w:r>
          </w:p>
        </w:tc>
        <w:tc>
          <w:tcPr>
            <w:tcW w:w="0" w:type="pct"/>
            <w:vAlign w:val="center"/>
          </w:tcPr>
          <w:p w14:paraId="532A6890"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color w:val="000000"/>
                <w:sz w:val="20"/>
                <w:szCs w:val="20"/>
              </w:rPr>
              <w:t>1</w:t>
            </w:r>
          </w:p>
        </w:tc>
      </w:tr>
    </w:tbl>
    <w:p w14:paraId="468EE13E" w14:textId="77777777" w:rsidR="008D2850" w:rsidRPr="00232E60" w:rsidRDefault="008D2850" w:rsidP="008D2850">
      <w:pPr>
        <w:spacing w:line="276" w:lineRule="auto"/>
        <w:rPr>
          <w:rFonts w:ascii="Calibri" w:hAnsi="Calibri" w:cs="Calibri"/>
        </w:rPr>
      </w:pPr>
    </w:p>
    <w:p w14:paraId="7263F4EA" w14:textId="44892E7D" w:rsidR="008D2850" w:rsidRPr="00232E60" w:rsidRDefault="008D2850" w:rsidP="008D2850">
      <w:pPr>
        <w:spacing w:line="276" w:lineRule="auto"/>
        <w:rPr>
          <w:rFonts w:ascii="Calibri" w:hAnsi="Calibri" w:cs="Calibri"/>
        </w:rPr>
      </w:pPr>
      <w:r w:rsidRPr="00232E60">
        <w:rPr>
          <w:rFonts w:ascii="Calibri" w:hAnsi="Calibri" w:cs="Calibri"/>
        </w:rPr>
        <w:t>Για την προσομοίωση της κατανάλωσης που προκύπτει από τη χρήση ηλεκτρικών συσκευών, η μελέτη βασίζεται σε δεδομένα από τις έρευνες της ΕΛΣΤΑΤ σχετικά με το ποσοστό κατοχής των συσκευών, την ονομαστική τους ισχύ, και το χρόνο χρήσης τους (</w:t>
      </w:r>
      <w:r w:rsidRPr="00232E60">
        <w:rPr>
          <w:rFonts w:ascii="Calibri" w:hAnsi="Calibri" w:cs="Calibri"/>
        </w:rPr>
        <w:fldChar w:fldCharType="begin"/>
      </w:r>
      <w:r w:rsidRPr="00232E60">
        <w:rPr>
          <w:rFonts w:ascii="Calibri" w:hAnsi="Calibri" w:cs="Calibri"/>
        </w:rPr>
        <w:instrText xml:space="preserve"> REF _Ref190332546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11</w:t>
      </w:r>
      <w:r w:rsidRPr="00232E60">
        <w:rPr>
          <w:rFonts w:ascii="Calibri" w:hAnsi="Calibri" w:cs="Calibri"/>
        </w:rPr>
        <w:fldChar w:fldCharType="end"/>
      </w:r>
      <w:r w:rsidRPr="00232E60">
        <w:rPr>
          <w:rFonts w:ascii="Calibri" w:hAnsi="Calibri" w:cs="Calibri"/>
        </w:rPr>
        <w:t>).</w:t>
      </w:r>
    </w:p>
    <w:p w14:paraId="7FB7BCB3" w14:textId="6125F84A" w:rsidR="008D2850" w:rsidRPr="00923F38" w:rsidRDefault="008D2850" w:rsidP="00507B2C">
      <w:pPr>
        <w:pStyle w:val="aa"/>
        <w:keepNext/>
        <w:spacing w:after="60" w:line="276" w:lineRule="auto"/>
        <w:jc w:val="center"/>
        <w:rPr>
          <w:rFonts w:ascii="Calibri" w:hAnsi="Calibri" w:cs="Calibri"/>
          <w:i/>
          <w:iCs/>
          <w:sz w:val="20"/>
        </w:rPr>
      </w:pPr>
      <w:bookmarkStart w:id="135" w:name="_Ref190332546"/>
      <w:bookmarkStart w:id="136" w:name="_Toc192765241"/>
      <w:bookmarkStart w:id="137" w:name="_Toc202800789"/>
      <w:bookmarkStart w:id="138" w:name="_Toc215486370"/>
      <w:r w:rsidRPr="00923F38">
        <w:rPr>
          <w:rFonts w:ascii="Calibri" w:hAnsi="Calibri" w:cs="Calibri"/>
          <w:sz w:val="20"/>
        </w:rPr>
        <w:t xml:space="preserve">Πίνακας </w:t>
      </w:r>
      <w:r w:rsidRPr="00923F38">
        <w:rPr>
          <w:rFonts w:ascii="Calibri" w:hAnsi="Calibri" w:cs="Calibri"/>
          <w:sz w:val="20"/>
        </w:rPr>
        <w:fldChar w:fldCharType="begin"/>
      </w:r>
      <w:r w:rsidRPr="00923F38">
        <w:rPr>
          <w:rFonts w:ascii="Calibri" w:hAnsi="Calibri" w:cs="Calibri"/>
          <w:sz w:val="20"/>
        </w:rPr>
        <w:instrText xml:space="preserve"> SEQ Πίνακας \* ARABIC </w:instrText>
      </w:r>
      <w:r w:rsidRPr="00923F38">
        <w:rPr>
          <w:rFonts w:ascii="Calibri" w:hAnsi="Calibri" w:cs="Calibri"/>
          <w:sz w:val="20"/>
        </w:rPr>
        <w:fldChar w:fldCharType="separate"/>
      </w:r>
      <w:r w:rsidR="00AD0D08">
        <w:rPr>
          <w:rFonts w:ascii="Calibri" w:hAnsi="Calibri" w:cs="Calibri"/>
          <w:noProof/>
          <w:sz w:val="20"/>
        </w:rPr>
        <w:t>11</w:t>
      </w:r>
      <w:r w:rsidRPr="00923F38">
        <w:rPr>
          <w:rFonts w:ascii="Calibri" w:hAnsi="Calibri" w:cs="Calibri"/>
          <w:sz w:val="20"/>
        </w:rPr>
        <w:fldChar w:fldCharType="end"/>
      </w:r>
      <w:bookmarkEnd w:id="135"/>
      <w:r w:rsidRPr="00923F38">
        <w:rPr>
          <w:rFonts w:ascii="Calibri" w:hAnsi="Calibri" w:cs="Calibri"/>
          <w:sz w:val="20"/>
        </w:rPr>
        <w:t>. Τελικό σύνολο συσκευών, όπως χρησιμοποιήθηκαν στο πλαίσιο της παρούσας μελέτης, με τα αντίστοιχα ποσοστά κατοχής, την ονομαστική ισχύ τους, και το χρόνο χρήσης τους, βάσει στατιστικών δεδομένων από τις έρευνες της ΕΛΣΤΑΤ</w:t>
      </w:r>
      <w:bookmarkEnd w:id="136"/>
      <w:bookmarkEnd w:id="137"/>
      <w:bookmarkEnd w:id="138"/>
    </w:p>
    <w:tbl>
      <w:tblPr>
        <w:tblStyle w:val="5-1"/>
        <w:tblW w:w="5000" w:type="pct"/>
        <w:tblLook w:val="04A0" w:firstRow="1" w:lastRow="0" w:firstColumn="1" w:lastColumn="0" w:noHBand="0" w:noVBand="1"/>
      </w:tblPr>
      <w:tblGrid>
        <w:gridCol w:w="2831"/>
        <w:gridCol w:w="2474"/>
        <w:gridCol w:w="1842"/>
        <w:gridCol w:w="2203"/>
      </w:tblGrid>
      <w:tr w:rsidR="008D2850" w:rsidRPr="00DE519B" w14:paraId="3615AA4A" w14:textId="77777777" w:rsidTr="00923F38">
        <w:trPr>
          <w:cnfStyle w:val="100000000000" w:firstRow="1" w:lastRow="0" w:firstColumn="0" w:lastColumn="0" w:oddVBand="0" w:evenVBand="0" w:oddHBand="0" w:evenHBand="0" w:firstRowFirstColumn="0" w:firstRowLastColumn="0" w:lastRowFirstColumn="0" w:lastRowLastColumn="0"/>
          <w:trHeight w:val="288"/>
          <w:tblHeader/>
        </w:trPr>
        <w:tc>
          <w:tcPr>
            <w:cnfStyle w:val="001000000000" w:firstRow="0" w:lastRow="0" w:firstColumn="1" w:lastColumn="0" w:oddVBand="0" w:evenVBand="0" w:oddHBand="0" w:evenHBand="0" w:firstRowFirstColumn="0" w:firstRowLastColumn="0" w:lastRowFirstColumn="0" w:lastRowLastColumn="0"/>
            <w:tcW w:w="0" w:type="pct"/>
            <w:vAlign w:val="center"/>
          </w:tcPr>
          <w:p w14:paraId="46CF1D6E" w14:textId="77777777" w:rsidR="008D2850" w:rsidRPr="00DE519B" w:rsidRDefault="008D2850" w:rsidP="00DE519B">
            <w:pPr>
              <w:spacing w:before="0" w:after="0" w:line="360" w:lineRule="auto"/>
              <w:rPr>
                <w:rFonts w:ascii="Calibri" w:hAnsi="Calibri" w:cs="Calibri"/>
                <w:b w:val="0"/>
                <w:bCs w:val="0"/>
                <w:sz w:val="20"/>
                <w:szCs w:val="20"/>
              </w:rPr>
            </w:pPr>
            <w:r w:rsidRPr="00DE519B">
              <w:rPr>
                <w:rFonts w:ascii="Calibri" w:hAnsi="Calibri" w:cs="Calibri"/>
                <w:sz w:val="20"/>
                <w:szCs w:val="20"/>
              </w:rPr>
              <w:t>Συσκευές</w:t>
            </w:r>
          </w:p>
        </w:tc>
        <w:tc>
          <w:tcPr>
            <w:tcW w:w="0" w:type="pct"/>
            <w:vAlign w:val="center"/>
          </w:tcPr>
          <w:p w14:paraId="12A8EF4A" w14:textId="77777777" w:rsidR="008D2850" w:rsidRPr="00DE519B" w:rsidRDefault="008D2850" w:rsidP="00DE519B">
            <w:pPr>
              <w:spacing w:before="0" w:after="0" w:line="36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Ποσοστό κατοχής (%)</w:t>
            </w:r>
          </w:p>
        </w:tc>
        <w:tc>
          <w:tcPr>
            <w:tcW w:w="0" w:type="pct"/>
            <w:vAlign w:val="center"/>
          </w:tcPr>
          <w:p w14:paraId="75F093B1" w14:textId="77777777" w:rsidR="008D2850" w:rsidRPr="00DE519B" w:rsidRDefault="008D2850" w:rsidP="00DE519B">
            <w:pPr>
              <w:spacing w:before="0" w:after="0" w:line="36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Ονομαστική ισχύς (W)</w:t>
            </w:r>
          </w:p>
        </w:tc>
        <w:tc>
          <w:tcPr>
            <w:tcW w:w="0" w:type="pct"/>
            <w:vAlign w:val="center"/>
          </w:tcPr>
          <w:p w14:paraId="295ED4C7" w14:textId="77777777" w:rsidR="008D2850" w:rsidRPr="00DE519B" w:rsidRDefault="008D2850" w:rsidP="00DE519B">
            <w:pPr>
              <w:spacing w:before="0" w:after="0" w:line="36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DE519B">
              <w:rPr>
                <w:rFonts w:ascii="Calibri" w:hAnsi="Calibri" w:cs="Calibri"/>
                <w:sz w:val="20"/>
                <w:szCs w:val="20"/>
              </w:rPr>
              <w:t>Χρόνος χρήσης (ώρες/μέρα)</w:t>
            </w:r>
          </w:p>
        </w:tc>
      </w:tr>
      <w:tr w:rsidR="00C157EE" w:rsidRPr="00DE519B" w14:paraId="150303AC" w14:textId="77777777" w:rsidTr="00C157EE">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5000" w:type="pct"/>
            <w:gridSpan w:val="4"/>
          </w:tcPr>
          <w:p w14:paraId="4228098B" w14:textId="3EE10A87" w:rsidR="00C157EE" w:rsidRPr="00DE519B" w:rsidRDefault="00C157EE" w:rsidP="00DE519B">
            <w:pPr>
              <w:spacing w:before="0" w:after="0" w:line="360" w:lineRule="auto"/>
              <w:rPr>
                <w:rFonts w:ascii="Calibri" w:hAnsi="Calibri" w:cs="Calibri"/>
                <w:sz w:val="20"/>
                <w:szCs w:val="20"/>
              </w:rPr>
            </w:pPr>
            <w:r w:rsidRPr="00DE519B">
              <w:rPr>
                <w:rFonts w:ascii="Calibri" w:hAnsi="Calibri" w:cs="Calibri"/>
                <w:sz w:val="20"/>
                <w:szCs w:val="20"/>
              </w:rPr>
              <w:t>Μαγείρεμα</w:t>
            </w:r>
          </w:p>
        </w:tc>
      </w:tr>
      <w:tr w:rsidR="008D2850" w:rsidRPr="00DE519B" w14:paraId="5D535D4D"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2FB09FB9"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Εστίες</w:t>
            </w:r>
          </w:p>
        </w:tc>
        <w:tc>
          <w:tcPr>
            <w:tcW w:w="1323" w:type="pct"/>
          </w:tcPr>
          <w:p w14:paraId="25EC4590"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92,56%</w:t>
            </w:r>
          </w:p>
        </w:tc>
        <w:tc>
          <w:tcPr>
            <w:tcW w:w="985" w:type="pct"/>
          </w:tcPr>
          <w:p w14:paraId="7435787B"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600</w:t>
            </w:r>
          </w:p>
        </w:tc>
        <w:tc>
          <w:tcPr>
            <w:tcW w:w="1178" w:type="pct"/>
          </w:tcPr>
          <w:p w14:paraId="425BF85A"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22</w:t>
            </w:r>
          </w:p>
        </w:tc>
      </w:tr>
      <w:tr w:rsidR="008D2850" w:rsidRPr="00DE519B" w14:paraId="6703C95A"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622F2D2F"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Φούρνος</w:t>
            </w:r>
          </w:p>
        </w:tc>
        <w:tc>
          <w:tcPr>
            <w:tcW w:w="1323" w:type="pct"/>
          </w:tcPr>
          <w:p w14:paraId="46E55896"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86,50%</w:t>
            </w:r>
          </w:p>
        </w:tc>
        <w:tc>
          <w:tcPr>
            <w:tcW w:w="985" w:type="pct"/>
          </w:tcPr>
          <w:p w14:paraId="67845DA3"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w:t>
            </w:r>
            <w:r w:rsidRPr="00DE519B">
              <w:rPr>
                <w:rFonts w:ascii="Calibri" w:hAnsi="Calibri" w:cs="Calibri"/>
                <w:sz w:val="20"/>
                <w:szCs w:val="20"/>
                <w:lang w:val="en-US"/>
              </w:rPr>
              <w:t>.</w:t>
            </w:r>
            <w:r w:rsidRPr="00DE519B">
              <w:rPr>
                <w:rFonts w:ascii="Calibri" w:hAnsi="Calibri" w:cs="Calibri"/>
                <w:sz w:val="20"/>
                <w:szCs w:val="20"/>
              </w:rPr>
              <w:t>150</w:t>
            </w:r>
          </w:p>
        </w:tc>
        <w:tc>
          <w:tcPr>
            <w:tcW w:w="1178" w:type="pct"/>
          </w:tcPr>
          <w:p w14:paraId="5C092CAD"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24</w:t>
            </w:r>
          </w:p>
        </w:tc>
      </w:tr>
      <w:tr w:rsidR="008D2850" w:rsidRPr="00DE519B" w14:paraId="2DFDB49E"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1750801A"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Φούρνος μικροκυμάτων</w:t>
            </w:r>
          </w:p>
        </w:tc>
        <w:tc>
          <w:tcPr>
            <w:tcW w:w="1323" w:type="pct"/>
          </w:tcPr>
          <w:p w14:paraId="064F2956"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46,57%</w:t>
            </w:r>
          </w:p>
        </w:tc>
        <w:tc>
          <w:tcPr>
            <w:tcW w:w="985" w:type="pct"/>
          </w:tcPr>
          <w:p w14:paraId="25F16B16"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150</w:t>
            </w:r>
          </w:p>
        </w:tc>
        <w:tc>
          <w:tcPr>
            <w:tcW w:w="1178" w:type="pct"/>
          </w:tcPr>
          <w:p w14:paraId="39A5F03A"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10</w:t>
            </w:r>
          </w:p>
        </w:tc>
      </w:tr>
      <w:tr w:rsidR="008D2850" w:rsidRPr="00DE519B" w14:paraId="269B9077"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7906D92D"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Τοστιέρα</w:t>
            </w:r>
          </w:p>
        </w:tc>
        <w:tc>
          <w:tcPr>
            <w:tcW w:w="1323" w:type="pct"/>
          </w:tcPr>
          <w:p w14:paraId="16C69401"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68,51%</w:t>
            </w:r>
          </w:p>
        </w:tc>
        <w:tc>
          <w:tcPr>
            <w:tcW w:w="985" w:type="pct"/>
          </w:tcPr>
          <w:p w14:paraId="5B289931"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300</w:t>
            </w:r>
          </w:p>
        </w:tc>
        <w:tc>
          <w:tcPr>
            <w:tcW w:w="1178" w:type="pct"/>
          </w:tcPr>
          <w:p w14:paraId="3F89DACC"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35</w:t>
            </w:r>
          </w:p>
        </w:tc>
      </w:tr>
      <w:tr w:rsidR="008D2850" w:rsidRPr="00DE519B" w14:paraId="09AE97E4"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3901DC3B"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Καφετέρια</w:t>
            </w:r>
          </w:p>
        </w:tc>
        <w:tc>
          <w:tcPr>
            <w:tcW w:w="1323" w:type="pct"/>
          </w:tcPr>
          <w:p w14:paraId="176A835A"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40,92%</w:t>
            </w:r>
          </w:p>
        </w:tc>
        <w:tc>
          <w:tcPr>
            <w:tcW w:w="985" w:type="pct"/>
          </w:tcPr>
          <w:p w14:paraId="6C3DC4D9"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100</w:t>
            </w:r>
          </w:p>
        </w:tc>
        <w:tc>
          <w:tcPr>
            <w:tcW w:w="1178" w:type="pct"/>
          </w:tcPr>
          <w:p w14:paraId="18B598AB"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69</w:t>
            </w:r>
          </w:p>
        </w:tc>
      </w:tr>
      <w:tr w:rsidR="008D2850" w:rsidRPr="00DE519B" w14:paraId="1EF86A4F"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0A05A90C"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Βραστήρας νερού</w:t>
            </w:r>
          </w:p>
        </w:tc>
        <w:tc>
          <w:tcPr>
            <w:tcW w:w="1323" w:type="pct"/>
          </w:tcPr>
          <w:p w14:paraId="1632F313"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48,97%</w:t>
            </w:r>
          </w:p>
        </w:tc>
        <w:tc>
          <w:tcPr>
            <w:tcW w:w="985" w:type="pct"/>
          </w:tcPr>
          <w:p w14:paraId="3BA3DED8"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250</w:t>
            </w:r>
          </w:p>
        </w:tc>
        <w:tc>
          <w:tcPr>
            <w:tcW w:w="1178" w:type="pct"/>
          </w:tcPr>
          <w:p w14:paraId="18A8CE20"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93</w:t>
            </w:r>
          </w:p>
        </w:tc>
      </w:tr>
      <w:tr w:rsidR="008D2850" w:rsidRPr="00DE519B" w14:paraId="6279CCBF"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3B131385"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Απορροφητήρας</w:t>
            </w:r>
          </w:p>
        </w:tc>
        <w:tc>
          <w:tcPr>
            <w:tcW w:w="1323" w:type="pct"/>
          </w:tcPr>
          <w:p w14:paraId="65E09F58"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92,44%</w:t>
            </w:r>
          </w:p>
        </w:tc>
        <w:tc>
          <w:tcPr>
            <w:tcW w:w="985" w:type="pct"/>
          </w:tcPr>
          <w:p w14:paraId="754DDE7D"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108</w:t>
            </w:r>
          </w:p>
        </w:tc>
        <w:tc>
          <w:tcPr>
            <w:tcW w:w="1178" w:type="pct"/>
          </w:tcPr>
          <w:p w14:paraId="475D545A"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20</w:t>
            </w:r>
          </w:p>
        </w:tc>
      </w:tr>
      <w:tr w:rsidR="00C157EE" w:rsidRPr="00DE519B" w14:paraId="3B8C34F1" w14:textId="77777777" w:rsidTr="00C157EE">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5000" w:type="pct"/>
            <w:gridSpan w:val="4"/>
          </w:tcPr>
          <w:p w14:paraId="36C4EB86" w14:textId="26A09270" w:rsidR="00C157EE" w:rsidRPr="00DE519B" w:rsidRDefault="00C157EE" w:rsidP="00DE519B">
            <w:pPr>
              <w:spacing w:before="0" w:after="0" w:line="360" w:lineRule="auto"/>
              <w:jc w:val="center"/>
              <w:rPr>
                <w:rFonts w:ascii="Calibri" w:hAnsi="Calibri" w:cs="Calibri"/>
                <w:sz w:val="20"/>
                <w:szCs w:val="20"/>
              </w:rPr>
            </w:pPr>
            <w:r w:rsidRPr="00DE519B">
              <w:rPr>
                <w:rFonts w:ascii="Calibri" w:hAnsi="Calibri" w:cs="Calibri"/>
                <w:sz w:val="20"/>
                <w:szCs w:val="20"/>
              </w:rPr>
              <w:t>Άλλες συσκευές</w:t>
            </w:r>
          </w:p>
        </w:tc>
      </w:tr>
      <w:tr w:rsidR="008D2850" w:rsidRPr="00DE519B" w14:paraId="398DABD3"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0CD7E369"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Καταψύκτης</w:t>
            </w:r>
          </w:p>
        </w:tc>
        <w:tc>
          <w:tcPr>
            <w:tcW w:w="1323" w:type="pct"/>
          </w:tcPr>
          <w:p w14:paraId="513BEF29"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77</w:t>
            </w:r>
            <w:r w:rsidRPr="00DE519B">
              <w:rPr>
                <w:rFonts w:ascii="Calibri" w:hAnsi="Calibri" w:cs="Calibri"/>
                <w:sz w:val="20"/>
                <w:szCs w:val="20"/>
                <w:lang w:val="en-US"/>
              </w:rPr>
              <w:t>,</w:t>
            </w:r>
            <w:r w:rsidRPr="00DE519B">
              <w:rPr>
                <w:rFonts w:ascii="Calibri" w:hAnsi="Calibri" w:cs="Calibri"/>
                <w:sz w:val="20"/>
                <w:szCs w:val="20"/>
              </w:rPr>
              <w:t>25%</w:t>
            </w:r>
          </w:p>
        </w:tc>
        <w:tc>
          <w:tcPr>
            <w:tcW w:w="985" w:type="pct"/>
          </w:tcPr>
          <w:p w14:paraId="0352E4B2"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150</w:t>
            </w:r>
          </w:p>
        </w:tc>
        <w:tc>
          <w:tcPr>
            <w:tcW w:w="1178" w:type="pct"/>
          </w:tcPr>
          <w:p w14:paraId="1E1C2A40"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24</w:t>
            </w:r>
            <w:r w:rsidRPr="00DE519B">
              <w:rPr>
                <w:rFonts w:ascii="Calibri" w:hAnsi="Calibri" w:cs="Calibri"/>
                <w:sz w:val="20"/>
                <w:szCs w:val="20"/>
                <w:lang w:val="en-US"/>
              </w:rPr>
              <w:t>,</w:t>
            </w:r>
            <w:r w:rsidRPr="00DE519B">
              <w:rPr>
                <w:rFonts w:ascii="Calibri" w:hAnsi="Calibri" w:cs="Calibri"/>
                <w:sz w:val="20"/>
                <w:szCs w:val="20"/>
              </w:rPr>
              <w:t>00</w:t>
            </w:r>
          </w:p>
        </w:tc>
      </w:tr>
      <w:tr w:rsidR="008D2850" w:rsidRPr="00DE519B" w14:paraId="49DA5165"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0B058E94"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Πλυντήριο πιάτων</w:t>
            </w:r>
          </w:p>
        </w:tc>
        <w:tc>
          <w:tcPr>
            <w:tcW w:w="1323" w:type="pct"/>
          </w:tcPr>
          <w:p w14:paraId="6F3B7DD5"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33</w:t>
            </w:r>
            <w:r w:rsidRPr="00DE519B">
              <w:rPr>
                <w:rFonts w:ascii="Calibri" w:hAnsi="Calibri" w:cs="Calibri"/>
                <w:sz w:val="20"/>
                <w:szCs w:val="20"/>
                <w:lang w:val="en-US"/>
              </w:rPr>
              <w:t>,</w:t>
            </w:r>
            <w:r w:rsidRPr="00DE519B">
              <w:rPr>
                <w:rFonts w:ascii="Calibri" w:hAnsi="Calibri" w:cs="Calibri"/>
                <w:sz w:val="20"/>
                <w:szCs w:val="20"/>
              </w:rPr>
              <w:t>15%</w:t>
            </w:r>
          </w:p>
        </w:tc>
        <w:tc>
          <w:tcPr>
            <w:tcW w:w="985" w:type="pct"/>
          </w:tcPr>
          <w:p w14:paraId="58574BD0"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350</w:t>
            </w:r>
          </w:p>
        </w:tc>
        <w:tc>
          <w:tcPr>
            <w:tcW w:w="1178" w:type="pct"/>
          </w:tcPr>
          <w:p w14:paraId="28045915"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10</w:t>
            </w:r>
          </w:p>
        </w:tc>
      </w:tr>
      <w:tr w:rsidR="008D2850" w:rsidRPr="00DE519B" w14:paraId="5BB390EF"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57717691"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Πλυντήριο ρούχων</w:t>
            </w:r>
          </w:p>
        </w:tc>
        <w:tc>
          <w:tcPr>
            <w:tcW w:w="1323" w:type="pct"/>
          </w:tcPr>
          <w:p w14:paraId="36DE8194"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94</w:t>
            </w:r>
            <w:r w:rsidRPr="00DE519B">
              <w:rPr>
                <w:rFonts w:ascii="Calibri" w:hAnsi="Calibri" w:cs="Calibri"/>
                <w:sz w:val="20"/>
                <w:szCs w:val="20"/>
                <w:lang w:val="en-US"/>
              </w:rPr>
              <w:t>,</w:t>
            </w:r>
            <w:r w:rsidRPr="00DE519B">
              <w:rPr>
                <w:rFonts w:ascii="Calibri" w:hAnsi="Calibri" w:cs="Calibri"/>
                <w:sz w:val="20"/>
                <w:szCs w:val="20"/>
              </w:rPr>
              <w:t>69%</w:t>
            </w:r>
          </w:p>
        </w:tc>
        <w:tc>
          <w:tcPr>
            <w:tcW w:w="985" w:type="pct"/>
          </w:tcPr>
          <w:p w14:paraId="111DC9A2"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500</w:t>
            </w:r>
          </w:p>
        </w:tc>
        <w:tc>
          <w:tcPr>
            <w:tcW w:w="1178" w:type="pct"/>
          </w:tcPr>
          <w:p w14:paraId="3ECD0E8A"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15</w:t>
            </w:r>
          </w:p>
        </w:tc>
      </w:tr>
      <w:tr w:rsidR="008D2850" w:rsidRPr="00DE519B" w14:paraId="0D6496CF"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12CC01A2"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Σίδερο</w:t>
            </w:r>
          </w:p>
        </w:tc>
        <w:tc>
          <w:tcPr>
            <w:tcW w:w="1323" w:type="pct"/>
          </w:tcPr>
          <w:p w14:paraId="37677167"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93</w:t>
            </w:r>
            <w:r w:rsidRPr="00DE519B">
              <w:rPr>
                <w:rFonts w:ascii="Calibri" w:hAnsi="Calibri" w:cs="Calibri"/>
                <w:sz w:val="20"/>
                <w:szCs w:val="20"/>
                <w:lang w:val="en-US"/>
              </w:rPr>
              <w:t>,</w:t>
            </w:r>
            <w:r w:rsidRPr="00DE519B">
              <w:rPr>
                <w:rFonts w:ascii="Calibri" w:hAnsi="Calibri" w:cs="Calibri"/>
                <w:sz w:val="20"/>
                <w:szCs w:val="20"/>
              </w:rPr>
              <w:t>40%</w:t>
            </w:r>
          </w:p>
        </w:tc>
        <w:tc>
          <w:tcPr>
            <w:tcW w:w="985" w:type="pct"/>
          </w:tcPr>
          <w:p w14:paraId="1676562F"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lang w:val="en-US"/>
              </w:rPr>
              <w:t>1.</w:t>
            </w:r>
            <w:r w:rsidRPr="00DE519B">
              <w:rPr>
                <w:rFonts w:ascii="Calibri" w:hAnsi="Calibri" w:cs="Calibri"/>
                <w:sz w:val="20"/>
                <w:szCs w:val="20"/>
              </w:rPr>
              <w:t>000</w:t>
            </w:r>
          </w:p>
        </w:tc>
        <w:tc>
          <w:tcPr>
            <w:tcW w:w="1178" w:type="pct"/>
          </w:tcPr>
          <w:p w14:paraId="54D513C7"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85</w:t>
            </w:r>
          </w:p>
        </w:tc>
      </w:tr>
      <w:tr w:rsidR="008D2850" w:rsidRPr="00DE519B" w14:paraId="1E33F1E6"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66FA2AAF"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lastRenderedPageBreak/>
              <w:t>Ηλεκτρική σκούπα</w:t>
            </w:r>
          </w:p>
        </w:tc>
        <w:tc>
          <w:tcPr>
            <w:tcW w:w="1323" w:type="pct"/>
          </w:tcPr>
          <w:p w14:paraId="26447137"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85</w:t>
            </w:r>
            <w:r w:rsidRPr="00DE519B">
              <w:rPr>
                <w:rFonts w:ascii="Calibri" w:hAnsi="Calibri" w:cs="Calibri"/>
                <w:sz w:val="20"/>
                <w:szCs w:val="20"/>
                <w:lang w:val="en-US"/>
              </w:rPr>
              <w:t>,</w:t>
            </w:r>
            <w:r w:rsidRPr="00DE519B">
              <w:rPr>
                <w:rFonts w:ascii="Calibri" w:hAnsi="Calibri" w:cs="Calibri"/>
                <w:sz w:val="20"/>
                <w:szCs w:val="20"/>
              </w:rPr>
              <w:t>24%</w:t>
            </w:r>
          </w:p>
        </w:tc>
        <w:tc>
          <w:tcPr>
            <w:tcW w:w="985" w:type="pct"/>
          </w:tcPr>
          <w:p w14:paraId="2AB80534"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450</w:t>
            </w:r>
          </w:p>
        </w:tc>
        <w:tc>
          <w:tcPr>
            <w:tcW w:w="1178" w:type="pct"/>
          </w:tcPr>
          <w:p w14:paraId="70AC5489"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93</w:t>
            </w:r>
          </w:p>
        </w:tc>
      </w:tr>
      <w:tr w:rsidR="008D2850" w:rsidRPr="00DE519B" w14:paraId="0431CA75"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49D3CE35"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Τηλεόραση</w:t>
            </w:r>
          </w:p>
        </w:tc>
        <w:tc>
          <w:tcPr>
            <w:tcW w:w="1323" w:type="pct"/>
          </w:tcPr>
          <w:p w14:paraId="5D9AB64C"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97</w:t>
            </w:r>
            <w:r w:rsidRPr="00DE519B">
              <w:rPr>
                <w:rFonts w:ascii="Calibri" w:hAnsi="Calibri" w:cs="Calibri"/>
                <w:sz w:val="20"/>
                <w:szCs w:val="20"/>
                <w:lang w:val="en-US"/>
              </w:rPr>
              <w:t>,</w:t>
            </w:r>
            <w:r w:rsidRPr="00DE519B">
              <w:rPr>
                <w:rFonts w:ascii="Calibri" w:hAnsi="Calibri" w:cs="Calibri"/>
                <w:sz w:val="20"/>
                <w:szCs w:val="20"/>
              </w:rPr>
              <w:t>25%</w:t>
            </w:r>
          </w:p>
        </w:tc>
        <w:tc>
          <w:tcPr>
            <w:tcW w:w="985" w:type="pct"/>
          </w:tcPr>
          <w:p w14:paraId="135062CB"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100</w:t>
            </w:r>
          </w:p>
        </w:tc>
        <w:tc>
          <w:tcPr>
            <w:tcW w:w="1178" w:type="pct"/>
          </w:tcPr>
          <w:p w14:paraId="0DEACFC7"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w:t>
            </w:r>
            <w:r w:rsidRPr="00DE519B">
              <w:rPr>
                <w:rFonts w:ascii="Calibri" w:hAnsi="Calibri" w:cs="Calibri"/>
                <w:sz w:val="20"/>
                <w:szCs w:val="20"/>
                <w:lang w:val="en-US"/>
              </w:rPr>
              <w:t>,</w:t>
            </w:r>
            <w:r w:rsidRPr="00DE519B">
              <w:rPr>
                <w:rFonts w:ascii="Calibri" w:hAnsi="Calibri" w:cs="Calibri"/>
                <w:sz w:val="20"/>
                <w:szCs w:val="20"/>
              </w:rPr>
              <w:t>63</w:t>
            </w:r>
          </w:p>
        </w:tc>
      </w:tr>
      <w:tr w:rsidR="008D2850" w:rsidRPr="00DE519B" w14:paraId="1C405D4E"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053090B9" w14:textId="77777777" w:rsidR="008D2850" w:rsidRPr="00DE519B" w:rsidRDefault="008D2850" w:rsidP="00DE519B">
            <w:pPr>
              <w:spacing w:before="0" w:after="0" w:line="360" w:lineRule="auto"/>
              <w:rPr>
                <w:rFonts w:ascii="Calibri" w:hAnsi="Calibri" w:cs="Calibri"/>
                <w:sz w:val="20"/>
                <w:szCs w:val="20"/>
                <w:lang w:val="en-US"/>
              </w:rPr>
            </w:pPr>
            <w:r w:rsidRPr="00DE519B">
              <w:rPr>
                <w:rFonts w:ascii="Calibri" w:hAnsi="Calibri" w:cs="Calibri"/>
                <w:sz w:val="20"/>
                <w:szCs w:val="20"/>
              </w:rPr>
              <w:t xml:space="preserve">Συσκευή </w:t>
            </w:r>
            <w:r w:rsidRPr="00DE519B">
              <w:rPr>
                <w:rFonts w:ascii="Calibri" w:hAnsi="Calibri" w:cs="Calibri"/>
                <w:sz w:val="20"/>
                <w:szCs w:val="20"/>
                <w:lang w:val="en-US"/>
              </w:rPr>
              <w:t>“</w:t>
            </w:r>
            <w:r w:rsidRPr="00DE519B">
              <w:rPr>
                <w:rFonts w:ascii="Calibri" w:hAnsi="Calibri" w:cs="Calibri"/>
                <w:sz w:val="20"/>
                <w:szCs w:val="20"/>
              </w:rPr>
              <w:t>DVD</w:t>
            </w:r>
            <w:r w:rsidRPr="00DE519B">
              <w:rPr>
                <w:rFonts w:ascii="Calibri" w:hAnsi="Calibri" w:cs="Calibri"/>
                <w:sz w:val="20"/>
                <w:szCs w:val="20"/>
                <w:lang w:val="en-US"/>
              </w:rPr>
              <w:t>”</w:t>
            </w:r>
            <w:r w:rsidRPr="00DE519B">
              <w:rPr>
                <w:rFonts w:ascii="Calibri" w:hAnsi="Calibri" w:cs="Calibri"/>
                <w:sz w:val="20"/>
                <w:szCs w:val="20"/>
              </w:rPr>
              <w:t xml:space="preserve"> ή </w:t>
            </w:r>
            <w:r w:rsidRPr="00DE519B">
              <w:rPr>
                <w:rFonts w:ascii="Calibri" w:hAnsi="Calibri" w:cs="Calibri"/>
                <w:sz w:val="20"/>
                <w:szCs w:val="20"/>
                <w:lang w:val="en-US"/>
              </w:rPr>
              <w:t>“</w:t>
            </w:r>
            <w:r w:rsidRPr="00DE519B">
              <w:rPr>
                <w:rFonts w:ascii="Calibri" w:hAnsi="Calibri" w:cs="Calibri"/>
                <w:sz w:val="20"/>
                <w:szCs w:val="20"/>
              </w:rPr>
              <w:t>VCR</w:t>
            </w:r>
            <w:r w:rsidRPr="00DE519B">
              <w:rPr>
                <w:rFonts w:ascii="Calibri" w:hAnsi="Calibri" w:cs="Calibri"/>
                <w:sz w:val="20"/>
                <w:szCs w:val="20"/>
                <w:lang w:val="en-US"/>
              </w:rPr>
              <w:t>”</w:t>
            </w:r>
          </w:p>
        </w:tc>
        <w:tc>
          <w:tcPr>
            <w:tcW w:w="1323" w:type="pct"/>
          </w:tcPr>
          <w:p w14:paraId="332CAEBF"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26</w:t>
            </w:r>
            <w:r w:rsidRPr="00DE519B">
              <w:rPr>
                <w:rFonts w:ascii="Calibri" w:hAnsi="Calibri" w:cs="Calibri"/>
                <w:sz w:val="20"/>
                <w:szCs w:val="20"/>
                <w:lang w:val="en-US"/>
              </w:rPr>
              <w:t>,</w:t>
            </w:r>
            <w:r w:rsidRPr="00DE519B">
              <w:rPr>
                <w:rFonts w:ascii="Calibri" w:hAnsi="Calibri" w:cs="Calibri"/>
                <w:sz w:val="20"/>
                <w:szCs w:val="20"/>
              </w:rPr>
              <w:t>63%</w:t>
            </w:r>
          </w:p>
        </w:tc>
        <w:tc>
          <w:tcPr>
            <w:tcW w:w="985" w:type="pct"/>
          </w:tcPr>
          <w:p w14:paraId="5438AF4D"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40</w:t>
            </w:r>
          </w:p>
        </w:tc>
        <w:tc>
          <w:tcPr>
            <w:tcW w:w="1178" w:type="pct"/>
          </w:tcPr>
          <w:p w14:paraId="1DA9F59E"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59</w:t>
            </w:r>
          </w:p>
        </w:tc>
      </w:tr>
      <w:tr w:rsidR="008D2850" w:rsidRPr="00DE519B" w14:paraId="72B92015" w14:textId="77777777" w:rsidTr="00DE519B">
        <w:trPr>
          <w:cnfStyle w:val="000000100000" w:firstRow="0" w:lastRow="0" w:firstColumn="0" w:lastColumn="0" w:oddVBand="0" w:evenVBand="0" w:oddHBand="1" w:evenHBand="0" w:firstRowFirstColumn="0" w:firstRowLastColumn="0" w:lastRowFirstColumn="0" w:lastRowLastColumn="0"/>
          <w:trHeight w:val="53"/>
        </w:trPr>
        <w:tc>
          <w:tcPr>
            <w:cnfStyle w:val="001000000000" w:firstRow="0" w:lastRow="0" w:firstColumn="1" w:lastColumn="0" w:oddVBand="0" w:evenVBand="0" w:oddHBand="0" w:evenHBand="0" w:firstRowFirstColumn="0" w:firstRowLastColumn="0" w:lastRowFirstColumn="0" w:lastRowLastColumn="0"/>
            <w:tcW w:w="1514" w:type="pct"/>
          </w:tcPr>
          <w:p w14:paraId="6C4847EF" w14:textId="77777777" w:rsidR="008D2850" w:rsidRPr="00DE519B" w:rsidRDefault="008D2850" w:rsidP="00DE519B">
            <w:pPr>
              <w:spacing w:before="0" w:after="0" w:line="360" w:lineRule="auto"/>
              <w:rPr>
                <w:rFonts w:ascii="Calibri" w:hAnsi="Calibri" w:cs="Calibri"/>
                <w:sz w:val="20"/>
                <w:szCs w:val="20"/>
                <w:lang w:val="en-US"/>
              </w:rPr>
            </w:pPr>
            <w:r w:rsidRPr="00DE519B">
              <w:rPr>
                <w:rFonts w:ascii="Calibri" w:hAnsi="Calibri" w:cs="Calibri"/>
                <w:sz w:val="20"/>
                <w:szCs w:val="20"/>
                <w:lang w:val="en-US"/>
              </w:rPr>
              <w:t>“Home cinema”</w:t>
            </w:r>
          </w:p>
        </w:tc>
        <w:tc>
          <w:tcPr>
            <w:tcW w:w="1323" w:type="pct"/>
          </w:tcPr>
          <w:p w14:paraId="2BFC8A6C"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5</w:t>
            </w:r>
            <w:r w:rsidRPr="00DE519B">
              <w:rPr>
                <w:rFonts w:ascii="Calibri" w:hAnsi="Calibri" w:cs="Calibri"/>
                <w:sz w:val="20"/>
                <w:szCs w:val="20"/>
                <w:lang w:val="en-US"/>
              </w:rPr>
              <w:t>,6</w:t>
            </w:r>
            <w:r w:rsidRPr="00DE519B">
              <w:rPr>
                <w:rFonts w:ascii="Calibri" w:hAnsi="Calibri" w:cs="Calibri"/>
                <w:sz w:val="20"/>
                <w:szCs w:val="20"/>
              </w:rPr>
              <w:t>6%</w:t>
            </w:r>
          </w:p>
        </w:tc>
        <w:tc>
          <w:tcPr>
            <w:tcW w:w="985" w:type="pct"/>
          </w:tcPr>
          <w:p w14:paraId="1257089C"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200</w:t>
            </w:r>
          </w:p>
        </w:tc>
        <w:tc>
          <w:tcPr>
            <w:tcW w:w="1178" w:type="pct"/>
          </w:tcPr>
          <w:p w14:paraId="2FF20511"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68</w:t>
            </w:r>
          </w:p>
        </w:tc>
      </w:tr>
      <w:tr w:rsidR="008D2850" w:rsidRPr="00DE519B" w14:paraId="75BC9A13" w14:textId="77777777" w:rsidTr="00DE519B">
        <w:trPr>
          <w:trHeight w:val="53"/>
        </w:trPr>
        <w:tc>
          <w:tcPr>
            <w:cnfStyle w:val="001000000000" w:firstRow="0" w:lastRow="0" w:firstColumn="1" w:lastColumn="0" w:oddVBand="0" w:evenVBand="0" w:oddHBand="0" w:evenHBand="0" w:firstRowFirstColumn="0" w:firstRowLastColumn="0" w:lastRowFirstColumn="0" w:lastRowLastColumn="0"/>
            <w:tcW w:w="1514" w:type="pct"/>
          </w:tcPr>
          <w:p w14:paraId="4310CDB3"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Στερεοφωνικό</w:t>
            </w:r>
          </w:p>
        </w:tc>
        <w:tc>
          <w:tcPr>
            <w:tcW w:w="1323" w:type="pct"/>
          </w:tcPr>
          <w:p w14:paraId="76B02078"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30</w:t>
            </w:r>
            <w:r w:rsidRPr="00DE519B">
              <w:rPr>
                <w:rFonts w:ascii="Calibri" w:hAnsi="Calibri" w:cs="Calibri"/>
                <w:sz w:val="20"/>
                <w:szCs w:val="20"/>
                <w:lang w:val="en-US"/>
              </w:rPr>
              <w:t>,</w:t>
            </w:r>
            <w:r w:rsidRPr="00DE519B">
              <w:rPr>
                <w:rFonts w:ascii="Calibri" w:hAnsi="Calibri" w:cs="Calibri"/>
                <w:sz w:val="20"/>
                <w:szCs w:val="20"/>
              </w:rPr>
              <w:t>39%</w:t>
            </w:r>
          </w:p>
        </w:tc>
        <w:tc>
          <w:tcPr>
            <w:tcW w:w="985" w:type="pct"/>
          </w:tcPr>
          <w:p w14:paraId="5DDA90A1"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24</w:t>
            </w:r>
          </w:p>
        </w:tc>
        <w:tc>
          <w:tcPr>
            <w:tcW w:w="1178" w:type="pct"/>
          </w:tcPr>
          <w:p w14:paraId="24EB6634"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64</w:t>
            </w:r>
          </w:p>
        </w:tc>
      </w:tr>
      <w:tr w:rsidR="008D2850" w:rsidRPr="00DE519B" w14:paraId="5E49141C" w14:textId="77777777" w:rsidTr="00DE519B">
        <w:trPr>
          <w:cnfStyle w:val="000000100000" w:firstRow="0" w:lastRow="0" w:firstColumn="0" w:lastColumn="0" w:oddVBand="0" w:evenVBand="0" w:oddHBand="1" w:evenHBand="0" w:firstRowFirstColumn="0" w:firstRowLastColumn="0" w:lastRowFirstColumn="0" w:lastRowLastColumn="0"/>
          <w:trHeight w:val="53"/>
        </w:trPr>
        <w:tc>
          <w:tcPr>
            <w:cnfStyle w:val="001000000000" w:firstRow="0" w:lastRow="0" w:firstColumn="1" w:lastColumn="0" w:oddVBand="0" w:evenVBand="0" w:oddHBand="0" w:evenHBand="0" w:firstRowFirstColumn="0" w:firstRowLastColumn="0" w:lastRowFirstColumn="0" w:lastRowLastColumn="0"/>
            <w:tcW w:w="1514" w:type="pct"/>
          </w:tcPr>
          <w:p w14:paraId="5F6FCC27"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Υπολογιστής</w:t>
            </w:r>
          </w:p>
        </w:tc>
        <w:tc>
          <w:tcPr>
            <w:tcW w:w="1323" w:type="pct"/>
          </w:tcPr>
          <w:p w14:paraId="5EF7DABE"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60</w:t>
            </w:r>
            <w:r w:rsidRPr="00DE519B">
              <w:rPr>
                <w:rFonts w:ascii="Calibri" w:hAnsi="Calibri" w:cs="Calibri"/>
                <w:sz w:val="20"/>
                <w:szCs w:val="20"/>
                <w:lang w:val="en-US"/>
              </w:rPr>
              <w:t>,</w:t>
            </w:r>
            <w:r w:rsidRPr="00DE519B">
              <w:rPr>
                <w:rFonts w:ascii="Calibri" w:hAnsi="Calibri" w:cs="Calibri"/>
                <w:sz w:val="20"/>
                <w:szCs w:val="20"/>
              </w:rPr>
              <w:t>97%</w:t>
            </w:r>
          </w:p>
        </w:tc>
        <w:tc>
          <w:tcPr>
            <w:tcW w:w="985" w:type="pct"/>
          </w:tcPr>
          <w:p w14:paraId="658F9E69"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300</w:t>
            </w:r>
          </w:p>
        </w:tc>
        <w:tc>
          <w:tcPr>
            <w:tcW w:w="1178" w:type="pct"/>
          </w:tcPr>
          <w:p w14:paraId="51BD17DB"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89</w:t>
            </w:r>
          </w:p>
        </w:tc>
      </w:tr>
      <w:tr w:rsidR="008D2850" w:rsidRPr="00DE519B" w14:paraId="48179D50"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34955110"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Περιφερειακές συσκευές (εκτυπωτής, σαρωτής, κ.λπ.)</w:t>
            </w:r>
          </w:p>
        </w:tc>
        <w:tc>
          <w:tcPr>
            <w:tcW w:w="1323" w:type="pct"/>
          </w:tcPr>
          <w:p w14:paraId="5F5392F3"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w:t>
            </w:r>
            <w:r w:rsidRPr="00DE519B">
              <w:rPr>
                <w:rFonts w:ascii="Calibri" w:hAnsi="Calibri" w:cs="Calibri"/>
                <w:sz w:val="20"/>
                <w:szCs w:val="20"/>
                <w:lang w:val="en-US"/>
              </w:rPr>
              <w:t>,</w:t>
            </w:r>
            <w:r w:rsidRPr="00DE519B">
              <w:rPr>
                <w:rFonts w:ascii="Calibri" w:hAnsi="Calibri" w:cs="Calibri"/>
                <w:sz w:val="20"/>
                <w:szCs w:val="20"/>
              </w:rPr>
              <w:t>84%</w:t>
            </w:r>
          </w:p>
        </w:tc>
        <w:tc>
          <w:tcPr>
            <w:tcW w:w="985" w:type="pct"/>
          </w:tcPr>
          <w:p w14:paraId="243960B3"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50</w:t>
            </w:r>
          </w:p>
        </w:tc>
        <w:tc>
          <w:tcPr>
            <w:tcW w:w="1178" w:type="pct"/>
          </w:tcPr>
          <w:p w14:paraId="483F867F"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r w:rsidRPr="00DE519B">
              <w:rPr>
                <w:rFonts w:ascii="Calibri" w:hAnsi="Calibri" w:cs="Calibri"/>
                <w:sz w:val="20"/>
                <w:szCs w:val="20"/>
                <w:lang w:val="en-US"/>
              </w:rPr>
              <w:t>,</w:t>
            </w:r>
            <w:r w:rsidRPr="00DE519B">
              <w:rPr>
                <w:rFonts w:ascii="Calibri" w:hAnsi="Calibri" w:cs="Calibri"/>
                <w:sz w:val="20"/>
                <w:szCs w:val="20"/>
              </w:rPr>
              <w:t>79</w:t>
            </w:r>
          </w:p>
        </w:tc>
      </w:tr>
      <w:tr w:rsidR="008D2850" w:rsidRPr="00DE519B" w14:paraId="15EE5CCD" w14:textId="77777777" w:rsidTr="00DE519B">
        <w:trPr>
          <w:cnfStyle w:val="000000100000" w:firstRow="0" w:lastRow="0" w:firstColumn="0" w:lastColumn="0" w:oddVBand="0" w:evenVBand="0" w:oddHBand="1" w:evenHBand="0" w:firstRowFirstColumn="0" w:firstRowLastColumn="0" w:lastRowFirstColumn="0" w:lastRowLastColumn="0"/>
          <w:trHeight w:val="428"/>
        </w:trPr>
        <w:tc>
          <w:tcPr>
            <w:cnfStyle w:val="001000000000" w:firstRow="0" w:lastRow="0" w:firstColumn="1" w:lastColumn="0" w:oddVBand="0" w:evenVBand="0" w:oddHBand="0" w:evenHBand="0" w:firstRowFirstColumn="0" w:firstRowLastColumn="0" w:lastRowFirstColumn="0" w:lastRowLastColumn="0"/>
            <w:tcW w:w="1514" w:type="pct"/>
          </w:tcPr>
          <w:p w14:paraId="4CFAE479"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Συσκευές διαδικτύου (“rooter”, κ.λπ.)</w:t>
            </w:r>
          </w:p>
        </w:tc>
        <w:tc>
          <w:tcPr>
            <w:tcW w:w="1323" w:type="pct"/>
          </w:tcPr>
          <w:p w14:paraId="501BCAB3"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95</w:t>
            </w:r>
            <w:r w:rsidRPr="00DE519B">
              <w:rPr>
                <w:rFonts w:ascii="Calibri" w:hAnsi="Calibri" w:cs="Calibri"/>
                <w:sz w:val="20"/>
                <w:szCs w:val="20"/>
                <w:lang w:val="en-US"/>
              </w:rPr>
              <w:t>,</w:t>
            </w:r>
            <w:r w:rsidRPr="00DE519B">
              <w:rPr>
                <w:rFonts w:ascii="Calibri" w:hAnsi="Calibri" w:cs="Calibri"/>
                <w:sz w:val="20"/>
                <w:szCs w:val="20"/>
              </w:rPr>
              <w:t>72%</w:t>
            </w:r>
          </w:p>
        </w:tc>
        <w:tc>
          <w:tcPr>
            <w:tcW w:w="985" w:type="pct"/>
          </w:tcPr>
          <w:p w14:paraId="553C1F93"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10</w:t>
            </w:r>
          </w:p>
        </w:tc>
        <w:tc>
          <w:tcPr>
            <w:tcW w:w="1178" w:type="pct"/>
          </w:tcPr>
          <w:p w14:paraId="7E942F7A"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24</w:t>
            </w:r>
            <w:r w:rsidRPr="00DE519B">
              <w:rPr>
                <w:rFonts w:ascii="Calibri" w:hAnsi="Calibri" w:cs="Calibri"/>
                <w:sz w:val="20"/>
                <w:szCs w:val="20"/>
                <w:lang w:val="en-US"/>
              </w:rPr>
              <w:t>,</w:t>
            </w:r>
            <w:r w:rsidRPr="00DE519B">
              <w:rPr>
                <w:rFonts w:ascii="Calibri" w:hAnsi="Calibri" w:cs="Calibri"/>
                <w:sz w:val="20"/>
                <w:szCs w:val="20"/>
              </w:rPr>
              <w:t>00</w:t>
            </w:r>
          </w:p>
        </w:tc>
      </w:tr>
      <w:tr w:rsidR="008D2850" w:rsidRPr="00DE519B" w14:paraId="1CA85D67" w14:textId="77777777" w:rsidTr="00DE519B">
        <w:trPr>
          <w:trHeight w:val="284"/>
        </w:trPr>
        <w:tc>
          <w:tcPr>
            <w:cnfStyle w:val="001000000000" w:firstRow="0" w:lastRow="0" w:firstColumn="1" w:lastColumn="0" w:oddVBand="0" w:evenVBand="0" w:oddHBand="0" w:evenHBand="0" w:firstRowFirstColumn="0" w:firstRowLastColumn="0" w:lastRowFirstColumn="0" w:lastRowLastColumn="0"/>
            <w:tcW w:w="1514" w:type="pct"/>
          </w:tcPr>
          <w:p w14:paraId="746AD326"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Κονσόλα βιντεοπαιχνιδιών</w:t>
            </w:r>
          </w:p>
        </w:tc>
        <w:tc>
          <w:tcPr>
            <w:tcW w:w="1323" w:type="pct"/>
          </w:tcPr>
          <w:p w14:paraId="41335F3A"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7</w:t>
            </w:r>
            <w:r w:rsidRPr="00DE519B">
              <w:rPr>
                <w:rFonts w:ascii="Calibri" w:hAnsi="Calibri" w:cs="Calibri"/>
                <w:sz w:val="20"/>
                <w:szCs w:val="20"/>
                <w:lang w:val="en-US"/>
              </w:rPr>
              <w:t>,</w:t>
            </w:r>
            <w:r w:rsidRPr="00DE519B">
              <w:rPr>
                <w:rFonts w:ascii="Calibri" w:hAnsi="Calibri" w:cs="Calibri"/>
                <w:sz w:val="20"/>
                <w:szCs w:val="20"/>
              </w:rPr>
              <w:t>36%</w:t>
            </w:r>
          </w:p>
        </w:tc>
        <w:tc>
          <w:tcPr>
            <w:tcW w:w="985" w:type="pct"/>
          </w:tcPr>
          <w:p w14:paraId="6AD908D0"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160</w:t>
            </w:r>
          </w:p>
        </w:tc>
        <w:tc>
          <w:tcPr>
            <w:tcW w:w="1178" w:type="pct"/>
          </w:tcPr>
          <w:p w14:paraId="2333FE1D" w14:textId="77777777" w:rsidR="008D2850" w:rsidRPr="00DE519B" w:rsidRDefault="008D2850" w:rsidP="00DE519B">
            <w:pPr>
              <w:spacing w:before="0" w:after="0" w:line="36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28</w:t>
            </w:r>
          </w:p>
        </w:tc>
      </w:tr>
      <w:tr w:rsidR="008D2850" w:rsidRPr="00DE519B" w14:paraId="029E47DD" w14:textId="77777777" w:rsidTr="00DE519B">
        <w:trPr>
          <w:cnfStyle w:val="000000100000" w:firstRow="0" w:lastRow="0" w:firstColumn="0" w:lastColumn="0" w:oddVBand="0" w:evenVBand="0" w:oddHBand="1" w:evenHBand="0" w:firstRowFirstColumn="0" w:firstRowLastColumn="0" w:lastRowFirstColumn="0" w:lastRowLastColumn="0"/>
          <w:trHeight w:val="284"/>
        </w:trPr>
        <w:tc>
          <w:tcPr>
            <w:cnfStyle w:val="001000000000" w:firstRow="0" w:lastRow="0" w:firstColumn="1" w:lastColumn="0" w:oddVBand="0" w:evenVBand="0" w:oddHBand="0" w:evenHBand="0" w:firstRowFirstColumn="0" w:firstRowLastColumn="0" w:lastRowFirstColumn="0" w:lastRowLastColumn="0"/>
            <w:tcW w:w="1514" w:type="pct"/>
          </w:tcPr>
          <w:p w14:paraId="0213FB1C" w14:textId="77777777" w:rsidR="008D2850" w:rsidRPr="00DE519B" w:rsidRDefault="008D2850" w:rsidP="00DE519B">
            <w:pPr>
              <w:spacing w:before="0" w:after="0" w:line="360" w:lineRule="auto"/>
              <w:rPr>
                <w:rFonts w:ascii="Calibri" w:hAnsi="Calibri" w:cs="Calibri"/>
                <w:sz w:val="20"/>
                <w:szCs w:val="20"/>
              </w:rPr>
            </w:pPr>
            <w:r w:rsidRPr="00DE519B">
              <w:rPr>
                <w:rFonts w:ascii="Calibri" w:hAnsi="Calibri" w:cs="Calibri"/>
                <w:sz w:val="20"/>
                <w:szCs w:val="20"/>
              </w:rPr>
              <w:t>Ηλεκτρικός λέβητας ζεστού νερού χρήσης</w:t>
            </w:r>
          </w:p>
        </w:tc>
        <w:tc>
          <w:tcPr>
            <w:tcW w:w="1323" w:type="pct"/>
          </w:tcPr>
          <w:p w14:paraId="5395079C"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60</w:t>
            </w:r>
            <w:r w:rsidRPr="00DE519B">
              <w:rPr>
                <w:rFonts w:ascii="Calibri" w:hAnsi="Calibri" w:cs="Calibri"/>
                <w:sz w:val="20"/>
                <w:szCs w:val="20"/>
                <w:lang w:val="en-US"/>
              </w:rPr>
              <w:t>,</w:t>
            </w:r>
            <w:r w:rsidRPr="00DE519B">
              <w:rPr>
                <w:rFonts w:ascii="Calibri" w:hAnsi="Calibri" w:cs="Calibri"/>
                <w:sz w:val="20"/>
                <w:szCs w:val="20"/>
              </w:rPr>
              <w:t>41%</w:t>
            </w:r>
          </w:p>
        </w:tc>
        <w:tc>
          <w:tcPr>
            <w:tcW w:w="985" w:type="pct"/>
          </w:tcPr>
          <w:p w14:paraId="1751CC7C"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w:t>
            </w:r>
            <w:r w:rsidRPr="00DE519B">
              <w:rPr>
                <w:rFonts w:ascii="Calibri" w:hAnsi="Calibri" w:cs="Calibri"/>
                <w:sz w:val="20"/>
                <w:szCs w:val="20"/>
                <w:lang w:val="en-US"/>
              </w:rPr>
              <w:t>.</w:t>
            </w:r>
            <w:r w:rsidRPr="00DE519B">
              <w:rPr>
                <w:rFonts w:ascii="Calibri" w:hAnsi="Calibri" w:cs="Calibri"/>
                <w:sz w:val="20"/>
                <w:szCs w:val="20"/>
              </w:rPr>
              <w:t>000</w:t>
            </w:r>
          </w:p>
        </w:tc>
        <w:tc>
          <w:tcPr>
            <w:tcW w:w="1178" w:type="pct"/>
          </w:tcPr>
          <w:p w14:paraId="381E6F3D" w14:textId="77777777" w:rsidR="008D2850" w:rsidRPr="00DE519B" w:rsidRDefault="008D2850" w:rsidP="00DE519B">
            <w:pPr>
              <w:spacing w:before="0" w:after="0" w:line="36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w:t>
            </w:r>
            <w:r w:rsidRPr="00DE519B">
              <w:rPr>
                <w:rFonts w:ascii="Calibri" w:hAnsi="Calibri" w:cs="Calibri"/>
                <w:sz w:val="20"/>
                <w:szCs w:val="20"/>
                <w:lang w:val="en-US"/>
              </w:rPr>
              <w:t>,</w:t>
            </w:r>
            <w:r w:rsidRPr="00DE519B">
              <w:rPr>
                <w:rFonts w:ascii="Calibri" w:hAnsi="Calibri" w:cs="Calibri"/>
                <w:sz w:val="20"/>
                <w:szCs w:val="20"/>
              </w:rPr>
              <w:t>19</w:t>
            </w:r>
          </w:p>
        </w:tc>
      </w:tr>
    </w:tbl>
    <w:p w14:paraId="7DC3FC25" w14:textId="77777777" w:rsidR="00507B2C" w:rsidRDefault="00507B2C" w:rsidP="008D2850">
      <w:pPr>
        <w:spacing w:after="60" w:line="276" w:lineRule="auto"/>
        <w:rPr>
          <w:rFonts w:ascii="Calibri" w:hAnsi="Calibri" w:cs="Calibri"/>
        </w:rPr>
      </w:pPr>
    </w:p>
    <w:p w14:paraId="2760AF38" w14:textId="4F2C9E5C" w:rsidR="008D2850" w:rsidRPr="00507B2C" w:rsidRDefault="008D2850" w:rsidP="00507B2C">
      <w:pPr>
        <w:spacing w:before="60" w:after="60" w:line="276" w:lineRule="auto"/>
        <w:rPr>
          <w:rFonts w:ascii="Calibri" w:hAnsi="Calibri" w:cs="Calibri"/>
        </w:rPr>
      </w:pPr>
      <w:r w:rsidRPr="00507B2C">
        <w:rPr>
          <w:rFonts w:ascii="Calibri" w:hAnsi="Calibri" w:cs="Calibri"/>
        </w:rPr>
        <w:t>Τέλος, για την προσομοίωση της κατανάλωσης που προκύπτει από τη χρήση συστημάτων θέρμανσης και ψύξης, η μελέτη βασίζεται ξανά σε στατιστικά δεδομένα από τις έρευνες της ΕΛΣΤΑΤ σχετικά με το ποσοστό κατοχής και τα χαρακτηριστικά των συστημάτων θέρμανσης.</w:t>
      </w:r>
    </w:p>
    <w:p w14:paraId="432EAEDB" w14:textId="77777777" w:rsidR="008D2850" w:rsidRPr="00923F38" w:rsidRDefault="008D2850" w:rsidP="00FF6F1B">
      <w:pPr>
        <w:pStyle w:val="a6"/>
        <w:numPr>
          <w:ilvl w:val="0"/>
          <w:numId w:val="32"/>
        </w:numPr>
        <w:spacing w:before="60" w:after="60" w:line="276" w:lineRule="auto"/>
        <w:rPr>
          <w:rFonts w:ascii="Calibri" w:hAnsi="Calibri" w:cs="Calibri"/>
          <w:b/>
          <w:bCs/>
          <w:lang w:val="en-US"/>
        </w:rPr>
      </w:pPr>
      <w:bookmarkStart w:id="139" w:name="_Toc192765147"/>
      <w:r w:rsidRPr="00507B2C">
        <w:rPr>
          <w:rFonts w:ascii="Calibri" w:hAnsi="Calibri" w:cs="Calibri"/>
          <w:b/>
          <w:bCs/>
        </w:rPr>
        <w:t>ΕΜ</w:t>
      </w:r>
      <w:r w:rsidRPr="00923F38">
        <w:rPr>
          <w:rFonts w:ascii="Calibri" w:hAnsi="Calibri" w:cs="Calibri"/>
          <w:b/>
          <w:bCs/>
          <w:lang w:val="en-US"/>
        </w:rPr>
        <w:t>4: «</w:t>
      </w:r>
      <w:r w:rsidRPr="00507B2C">
        <w:rPr>
          <w:rFonts w:ascii="Calibri" w:hAnsi="Calibri" w:cs="Calibri"/>
          <w:b/>
          <w:bCs/>
        </w:rPr>
        <w:t>Θερμική</w:t>
      </w:r>
      <w:r w:rsidRPr="00923F38">
        <w:rPr>
          <w:rFonts w:ascii="Calibri" w:hAnsi="Calibri" w:cs="Calibri"/>
          <w:b/>
          <w:bCs/>
          <w:lang w:val="en-US"/>
        </w:rPr>
        <w:t xml:space="preserve"> </w:t>
      </w:r>
      <w:r w:rsidRPr="00507B2C">
        <w:rPr>
          <w:rFonts w:ascii="Calibri" w:hAnsi="Calibri" w:cs="Calibri"/>
          <w:b/>
          <w:bCs/>
        </w:rPr>
        <w:t>άνεση</w:t>
      </w:r>
      <w:r w:rsidRPr="00923F38">
        <w:rPr>
          <w:rFonts w:ascii="Calibri" w:hAnsi="Calibri" w:cs="Calibri"/>
          <w:b/>
          <w:bCs/>
          <w:lang w:val="en-US"/>
        </w:rPr>
        <w:t>» (“Thermal comfort”)</w:t>
      </w:r>
      <w:bookmarkEnd w:id="139"/>
    </w:p>
    <w:p w14:paraId="70F6E900" w14:textId="77777777" w:rsidR="008D2850" w:rsidRPr="00507B2C" w:rsidRDefault="008D2850" w:rsidP="00507B2C">
      <w:pPr>
        <w:spacing w:before="60" w:after="60" w:line="276" w:lineRule="auto"/>
        <w:rPr>
          <w:rFonts w:ascii="Calibri" w:hAnsi="Calibri" w:cs="Calibri"/>
        </w:rPr>
      </w:pPr>
      <w:r w:rsidRPr="00507B2C">
        <w:rPr>
          <w:rFonts w:ascii="Calibri" w:hAnsi="Calibri" w:cs="Calibri"/>
        </w:rPr>
        <w:t>Για την προσομοίωση της ενεργειακής ζήτησης στις διαφορετικές τυπολογίες κατοικιών του οικιακού τομέα της Ελλάδας, παραμετροποιούμε το υπολογιστικό εργαλείο ώστε η θέρμανση και η ψύξη των κατοικιών υπό μελέτη να διατηρούνται εντός των αποδεκτών ορίων θερμικής άνεσης, όπως αυτά καθορίζονται από τα διεθνή πρότυπα “DIN EN ISO 7730</w:t>
      </w:r>
      <w:r w:rsidRPr="00507B2C">
        <w:rPr>
          <w:rStyle w:val="af3"/>
          <w:rFonts w:ascii="Calibri" w:hAnsi="Calibri" w:cs="Calibri"/>
        </w:rPr>
        <w:footnoteReference w:id="29"/>
      </w:r>
      <w:r w:rsidRPr="00507B2C">
        <w:rPr>
          <w:rFonts w:ascii="Calibri" w:hAnsi="Calibri" w:cs="Calibri"/>
        </w:rPr>
        <w:t>”, “</w:t>
      </w:r>
      <w:r w:rsidRPr="00507B2C">
        <w:rPr>
          <w:rFonts w:ascii="Calibri" w:hAnsi="Calibri" w:cs="Calibri"/>
          <w:lang w:val="en-US"/>
        </w:rPr>
        <w:t>ASHRAE</w:t>
      </w:r>
      <w:r w:rsidRPr="00507B2C">
        <w:rPr>
          <w:rFonts w:ascii="Calibri" w:hAnsi="Calibri" w:cs="Calibri"/>
        </w:rPr>
        <w:t xml:space="preserve"> 55</w:t>
      </w:r>
      <w:r w:rsidRPr="00507B2C">
        <w:rPr>
          <w:rStyle w:val="af3"/>
          <w:rFonts w:ascii="Calibri" w:hAnsi="Calibri" w:cs="Calibri"/>
        </w:rPr>
        <w:footnoteReference w:id="30"/>
      </w:r>
      <w:r w:rsidRPr="00507B2C">
        <w:rPr>
          <w:rFonts w:ascii="Calibri" w:hAnsi="Calibri" w:cs="Calibri"/>
        </w:rPr>
        <w:t>”, και “</w:t>
      </w:r>
      <w:r w:rsidRPr="00507B2C">
        <w:rPr>
          <w:rFonts w:ascii="Calibri" w:hAnsi="Calibri" w:cs="Calibri"/>
          <w:lang w:val="en-US"/>
        </w:rPr>
        <w:t>EN</w:t>
      </w:r>
      <w:r w:rsidRPr="00507B2C">
        <w:rPr>
          <w:rFonts w:ascii="Calibri" w:hAnsi="Calibri" w:cs="Calibri"/>
        </w:rPr>
        <w:t xml:space="preserve"> 15251</w:t>
      </w:r>
      <w:r w:rsidRPr="00507B2C">
        <w:rPr>
          <w:rStyle w:val="af3"/>
          <w:rFonts w:ascii="Calibri" w:hAnsi="Calibri" w:cs="Calibri"/>
        </w:rPr>
        <w:footnoteReference w:id="31"/>
      </w:r>
      <w:r w:rsidRPr="00507B2C">
        <w:rPr>
          <w:rFonts w:ascii="Calibri" w:hAnsi="Calibri" w:cs="Calibri"/>
        </w:rPr>
        <w:t>”.</w:t>
      </w:r>
    </w:p>
    <w:p w14:paraId="4B559AA3" w14:textId="77777777" w:rsidR="008D2850" w:rsidRPr="00507B2C" w:rsidRDefault="008D2850" w:rsidP="00FF6F1B">
      <w:pPr>
        <w:pStyle w:val="a6"/>
        <w:numPr>
          <w:ilvl w:val="0"/>
          <w:numId w:val="32"/>
        </w:numPr>
        <w:spacing w:before="60" w:after="60" w:line="276" w:lineRule="auto"/>
        <w:rPr>
          <w:rFonts w:ascii="Calibri" w:hAnsi="Calibri" w:cs="Calibri"/>
          <w:b/>
          <w:bCs/>
        </w:rPr>
      </w:pPr>
      <w:bookmarkStart w:id="140" w:name="_Toc192765148"/>
      <w:r w:rsidRPr="00507B2C">
        <w:rPr>
          <w:rFonts w:ascii="Calibri" w:hAnsi="Calibri" w:cs="Calibri"/>
          <w:b/>
          <w:bCs/>
        </w:rPr>
        <w:t>EM8: «Μοντελοποίηση σε πολλαπλές κλίμακες» (“Multilevel upscaling”)</w:t>
      </w:r>
      <w:bookmarkEnd w:id="140"/>
    </w:p>
    <w:p w14:paraId="2E1A3FF3" w14:textId="6E97782E" w:rsidR="008D2850" w:rsidRPr="00507B2C" w:rsidRDefault="008D2850" w:rsidP="00507B2C">
      <w:pPr>
        <w:spacing w:before="60" w:after="60" w:line="276" w:lineRule="auto"/>
        <w:rPr>
          <w:rFonts w:ascii="Calibri" w:hAnsi="Calibri" w:cs="Calibri"/>
        </w:rPr>
      </w:pPr>
      <w:r w:rsidRPr="00507B2C">
        <w:rPr>
          <w:rFonts w:ascii="Calibri" w:hAnsi="Calibri" w:cs="Calibri"/>
        </w:rPr>
        <w:t>Για τον υπολογισμό των συνολικών προφίλ κατανάλωσης ενέργειας στον ελληνικό οικιακό τομέα, λαμβάνονται υπόψιν οι ενεργειακές καταναλώσεις καθενός από τα 12 σενάρια που αναπτύχθηκαν (</w:t>
      </w:r>
      <w:r w:rsidRPr="00507B2C">
        <w:rPr>
          <w:rFonts w:ascii="Calibri" w:hAnsi="Calibri" w:cs="Calibri"/>
        </w:rPr>
        <w:fldChar w:fldCharType="begin"/>
      </w:r>
      <w:r w:rsidRPr="00507B2C">
        <w:rPr>
          <w:rFonts w:ascii="Calibri" w:hAnsi="Calibri" w:cs="Calibri"/>
        </w:rPr>
        <w:instrText xml:space="preserve"> REF _Ref190332511 \h  \* MERGEFORMAT </w:instrText>
      </w:r>
      <w:r w:rsidRPr="00507B2C">
        <w:rPr>
          <w:rFonts w:ascii="Calibri" w:hAnsi="Calibri" w:cs="Calibri"/>
        </w:rPr>
      </w:r>
      <w:r w:rsidRPr="00507B2C">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10</w:t>
      </w:r>
      <w:r w:rsidRPr="00507B2C">
        <w:rPr>
          <w:rFonts w:ascii="Calibri" w:hAnsi="Calibri" w:cs="Calibri"/>
        </w:rPr>
        <w:fldChar w:fldCharType="end"/>
      </w:r>
      <w:r w:rsidRPr="00507B2C">
        <w:rPr>
          <w:rFonts w:ascii="Calibri" w:hAnsi="Calibri" w:cs="Calibri"/>
        </w:rPr>
        <w:t>), τα οποία και ανάγονται σε εθνική κλίμακα χρησιμοποιώντας στατιστικά δεδομένα από έρευνες της ΕΛΣΤΑΤ.</w:t>
      </w:r>
    </w:p>
    <w:p w14:paraId="401413DC" w14:textId="4D239F7A" w:rsidR="008D2850" w:rsidRPr="00507B2C" w:rsidRDefault="008D2850" w:rsidP="00507B2C">
      <w:pPr>
        <w:spacing w:before="60" w:after="60" w:line="276" w:lineRule="auto"/>
        <w:rPr>
          <w:rFonts w:ascii="Calibri" w:hAnsi="Calibri" w:cs="Calibri"/>
        </w:rPr>
      </w:pPr>
      <w:r w:rsidRPr="00507B2C">
        <w:rPr>
          <w:rFonts w:ascii="Calibri" w:hAnsi="Calibri" w:cs="Calibri"/>
        </w:rPr>
        <w:t>Συγκεκριμένα, σύμφωνα με τα πιο πρόσφατα στατιστικά δεδομένα «Απογραφής πληθυσμού – Κατοικιών 2021» της ΕΛΣΤΑΤ</w:t>
      </w:r>
      <w:r w:rsidRPr="00507B2C">
        <w:rPr>
          <w:rStyle w:val="af3"/>
          <w:rFonts w:ascii="Calibri" w:hAnsi="Calibri" w:cs="Calibri"/>
        </w:rPr>
        <w:footnoteReference w:id="32"/>
      </w:r>
      <w:r w:rsidRPr="00507B2C">
        <w:rPr>
          <w:rFonts w:ascii="Calibri" w:hAnsi="Calibri" w:cs="Calibri"/>
        </w:rPr>
        <w:t xml:space="preserve">, ο </w:t>
      </w:r>
      <w:r w:rsidRPr="00507B2C">
        <w:rPr>
          <w:rFonts w:ascii="Calibri" w:hAnsi="Calibri" w:cs="Calibri"/>
        </w:rPr>
        <w:fldChar w:fldCharType="begin"/>
      </w:r>
      <w:r w:rsidRPr="00507B2C">
        <w:rPr>
          <w:rFonts w:ascii="Calibri" w:hAnsi="Calibri" w:cs="Calibri"/>
        </w:rPr>
        <w:instrText xml:space="preserve"> REF _Ref192509632 \h  \* MERGEFORMAT </w:instrText>
      </w:r>
      <w:r w:rsidRPr="00507B2C">
        <w:rPr>
          <w:rFonts w:ascii="Calibri" w:hAnsi="Calibri" w:cs="Calibri"/>
        </w:rPr>
      </w:r>
      <w:r w:rsidRPr="00507B2C">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12</w:t>
      </w:r>
      <w:r w:rsidRPr="00507B2C">
        <w:rPr>
          <w:rFonts w:ascii="Calibri" w:hAnsi="Calibri" w:cs="Calibri"/>
        </w:rPr>
        <w:fldChar w:fldCharType="end"/>
      </w:r>
      <w:r w:rsidRPr="00507B2C">
        <w:rPr>
          <w:rFonts w:ascii="Calibri" w:hAnsi="Calibri" w:cs="Calibri"/>
        </w:rPr>
        <w:t xml:space="preserve"> παρουσιάζει τον αριθμό των κατοικιών που έχουν ληφθεί υπόψιν ανά κλιματική ζώνη και περίοδο κατασκευής, ενώ ο </w:t>
      </w:r>
      <w:r w:rsidRPr="00507B2C">
        <w:rPr>
          <w:rFonts w:ascii="Calibri" w:hAnsi="Calibri" w:cs="Calibri"/>
        </w:rPr>
        <w:fldChar w:fldCharType="begin"/>
      </w:r>
      <w:r w:rsidRPr="00507B2C">
        <w:rPr>
          <w:rFonts w:ascii="Calibri" w:hAnsi="Calibri" w:cs="Calibri"/>
        </w:rPr>
        <w:instrText xml:space="preserve"> REF _Ref190332580 \h  \* MERGEFORMAT </w:instrText>
      </w:r>
      <w:r w:rsidRPr="00507B2C">
        <w:rPr>
          <w:rFonts w:ascii="Calibri" w:hAnsi="Calibri" w:cs="Calibri"/>
        </w:rPr>
      </w:r>
      <w:r w:rsidRPr="00507B2C">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13</w:t>
      </w:r>
      <w:r w:rsidRPr="00507B2C">
        <w:rPr>
          <w:rFonts w:ascii="Calibri" w:hAnsi="Calibri" w:cs="Calibri"/>
        </w:rPr>
        <w:fldChar w:fldCharType="end"/>
      </w:r>
      <w:r w:rsidRPr="00507B2C">
        <w:rPr>
          <w:rFonts w:ascii="Calibri" w:hAnsi="Calibri" w:cs="Calibri"/>
        </w:rPr>
        <w:t xml:space="preserve">, την κατανομή των νοικοκυριών ανά αριθμό </w:t>
      </w:r>
      <w:r w:rsidRPr="00507B2C">
        <w:rPr>
          <w:rFonts w:ascii="Calibri" w:hAnsi="Calibri" w:cs="Calibri"/>
        </w:rPr>
        <w:lastRenderedPageBreak/>
        <w:t>κατοίκων, η οποία χρησιμοποιήθηκε για την αναγωγή της κάθε τυπολογίας</w:t>
      </w:r>
      <w:r w:rsidR="005F622D">
        <w:rPr>
          <w:rFonts w:ascii="Calibri" w:hAnsi="Calibri" w:cs="Calibri"/>
        </w:rPr>
        <w:t xml:space="preserve"> κτιρίου</w:t>
      </w:r>
      <w:r w:rsidRPr="00507B2C">
        <w:rPr>
          <w:rFonts w:ascii="Calibri" w:hAnsi="Calibri" w:cs="Calibri"/>
        </w:rPr>
        <w:t xml:space="preserve"> σε εθνικό επίπεδο (συνολικός αριθμός νοικοκυριών: 4.332.448).</w:t>
      </w:r>
    </w:p>
    <w:p w14:paraId="5D4ABCCE" w14:textId="1C1A6471" w:rsidR="008D2850" w:rsidRPr="00923F38" w:rsidRDefault="008D2850" w:rsidP="00507B2C">
      <w:pPr>
        <w:pStyle w:val="aa"/>
        <w:keepNext/>
        <w:spacing w:after="60" w:line="276" w:lineRule="auto"/>
        <w:jc w:val="center"/>
        <w:rPr>
          <w:rFonts w:ascii="Calibri" w:hAnsi="Calibri" w:cs="Calibri"/>
          <w:i/>
          <w:iCs/>
          <w:sz w:val="20"/>
          <w:szCs w:val="18"/>
        </w:rPr>
      </w:pPr>
      <w:bookmarkStart w:id="141" w:name="_Ref192509632"/>
      <w:bookmarkStart w:id="142" w:name="_Toc192765242"/>
      <w:bookmarkStart w:id="143" w:name="_Toc202800790"/>
      <w:bookmarkStart w:id="144" w:name="_Toc215486371"/>
      <w:r w:rsidRPr="00923F38">
        <w:rPr>
          <w:rFonts w:ascii="Calibri" w:hAnsi="Calibri" w:cs="Calibri"/>
          <w:sz w:val="20"/>
          <w:szCs w:val="18"/>
        </w:rPr>
        <w:t xml:space="preserve">Πίνακας </w:t>
      </w:r>
      <w:r w:rsidRPr="00923F38">
        <w:rPr>
          <w:rFonts w:ascii="Calibri" w:hAnsi="Calibri" w:cs="Calibri"/>
          <w:sz w:val="20"/>
          <w:szCs w:val="18"/>
        </w:rPr>
        <w:fldChar w:fldCharType="begin"/>
      </w:r>
      <w:r w:rsidRPr="00923F38">
        <w:rPr>
          <w:rFonts w:ascii="Calibri" w:hAnsi="Calibri" w:cs="Calibri"/>
          <w:sz w:val="20"/>
          <w:szCs w:val="18"/>
        </w:rPr>
        <w:instrText xml:space="preserve"> SEQ Πίνακας \* ARABIC </w:instrText>
      </w:r>
      <w:r w:rsidRPr="00923F38">
        <w:rPr>
          <w:rFonts w:ascii="Calibri" w:hAnsi="Calibri" w:cs="Calibri"/>
          <w:sz w:val="20"/>
          <w:szCs w:val="18"/>
        </w:rPr>
        <w:fldChar w:fldCharType="separate"/>
      </w:r>
      <w:r w:rsidR="00AD0D08">
        <w:rPr>
          <w:rFonts w:ascii="Calibri" w:hAnsi="Calibri" w:cs="Calibri"/>
          <w:noProof/>
          <w:sz w:val="20"/>
          <w:szCs w:val="18"/>
        </w:rPr>
        <w:t>12</w:t>
      </w:r>
      <w:r w:rsidRPr="00923F38">
        <w:rPr>
          <w:rFonts w:ascii="Calibri" w:hAnsi="Calibri" w:cs="Calibri"/>
          <w:sz w:val="20"/>
          <w:szCs w:val="18"/>
        </w:rPr>
        <w:fldChar w:fldCharType="end"/>
      </w:r>
      <w:bookmarkEnd w:id="141"/>
      <w:r w:rsidRPr="00923F38">
        <w:rPr>
          <w:rFonts w:ascii="Calibri" w:hAnsi="Calibri" w:cs="Calibri"/>
          <w:sz w:val="20"/>
          <w:szCs w:val="18"/>
        </w:rPr>
        <w:t>. Αριθμός κατοικιών σε κάθε κλιματική ζώνη στον οικιακό τομέα της Ελλάδας</w:t>
      </w:r>
      <w:bookmarkEnd w:id="142"/>
      <w:bookmarkEnd w:id="143"/>
      <w:bookmarkEnd w:id="144"/>
    </w:p>
    <w:tbl>
      <w:tblPr>
        <w:tblStyle w:val="5-1"/>
        <w:tblW w:w="5000" w:type="pct"/>
        <w:tblLook w:val="04A0" w:firstRow="1" w:lastRow="0" w:firstColumn="1" w:lastColumn="0" w:noHBand="0" w:noVBand="1"/>
      </w:tblPr>
      <w:tblGrid>
        <w:gridCol w:w="3118"/>
        <w:gridCol w:w="3117"/>
        <w:gridCol w:w="3115"/>
      </w:tblGrid>
      <w:tr w:rsidR="008D2850" w:rsidRPr="00232E60" w14:paraId="027908D4" w14:textId="77777777" w:rsidTr="00DE519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67" w:type="pct"/>
          </w:tcPr>
          <w:p w14:paraId="173A1B88" w14:textId="77777777" w:rsidR="008D2850" w:rsidRPr="00232E60" w:rsidRDefault="008D2850" w:rsidP="00DE519B">
            <w:pPr>
              <w:spacing w:before="0" w:after="0" w:line="240" w:lineRule="auto"/>
              <w:jc w:val="center"/>
              <w:rPr>
                <w:rFonts w:ascii="Calibri" w:hAnsi="Calibri" w:cs="Calibri"/>
                <w:b w:val="0"/>
                <w:bCs w:val="0"/>
                <w:sz w:val="20"/>
                <w:szCs w:val="20"/>
              </w:rPr>
            </w:pPr>
            <w:r w:rsidRPr="00232E60">
              <w:rPr>
                <w:rFonts w:ascii="Calibri" w:hAnsi="Calibri" w:cs="Calibri"/>
                <w:sz w:val="20"/>
                <w:szCs w:val="20"/>
              </w:rPr>
              <w:t>Κλιματική ζώνη</w:t>
            </w:r>
          </w:p>
        </w:tc>
        <w:tc>
          <w:tcPr>
            <w:tcW w:w="1667" w:type="pct"/>
          </w:tcPr>
          <w:p w14:paraId="2B3EEB14" w14:textId="77777777" w:rsidR="008D2850" w:rsidRPr="00232E60"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232E60">
              <w:rPr>
                <w:rFonts w:ascii="Calibri" w:hAnsi="Calibri" w:cs="Calibri"/>
                <w:sz w:val="20"/>
                <w:szCs w:val="20"/>
              </w:rPr>
              <w:t>Περίοδος κατασκευής</w:t>
            </w:r>
          </w:p>
        </w:tc>
        <w:tc>
          <w:tcPr>
            <w:tcW w:w="1666" w:type="pct"/>
          </w:tcPr>
          <w:p w14:paraId="27CD1A5C" w14:textId="77777777" w:rsidR="008D2850" w:rsidRPr="00232E60"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232E60">
              <w:rPr>
                <w:rFonts w:ascii="Calibri" w:hAnsi="Calibri" w:cs="Calibri"/>
                <w:sz w:val="20"/>
                <w:szCs w:val="20"/>
              </w:rPr>
              <w:t>Αριθμός κατοικιών</w:t>
            </w:r>
          </w:p>
        </w:tc>
      </w:tr>
      <w:tr w:rsidR="008D2850" w:rsidRPr="00232E60" w14:paraId="25C37071" w14:textId="77777777" w:rsidTr="00923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vMerge w:val="restart"/>
            <w:vAlign w:val="center"/>
          </w:tcPr>
          <w:p w14:paraId="7854527A" w14:textId="77777777" w:rsidR="008D2850" w:rsidRPr="00232E60" w:rsidRDefault="008D2850" w:rsidP="00DE519B">
            <w:pPr>
              <w:spacing w:before="0" w:after="0" w:line="240" w:lineRule="auto"/>
              <w:jc w:val="center"/>
              <w:rPr>
                <w:rFonts w:ascii="Calibri" w:hAnsi="Calibri" w:cs="Calibri"/>
                <w:sz w:val="20"/>
                <w:szCs w:val="20"/>
              </w:rPr>
            </w:pPr>
            <w:r w:rsidRPr="00232E60">
              <w:rPr>
                <w:rFonts w:ascii="Calibri" w:hAnsi="Calibri" w:cs="Calibri"/>
                <w:sz w:val="20"/>
                <w:szCs w:val="20"/>
              </w:rPr>
              <w:t>Α</w:t>
            </w:r>
          </w:p>
        </w:tc>
        <w:tc>
          <w:tcPr>
            <w:tcW w:w="0" w:type="pct"/>
            <w:vAlign w:val="center"/>
          </w:tcPr>
          <w:p w14:paraId="55ED0BA1"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 xml:space="preserve">πριν το 1981 </w:t>
            </w:r>
          </w:p>
        </w:tc>
        <w:tc>
          <w:tcPr>
            <w:tcW w:w="0" w:type="pct"/>
            <w:vAlign w:val="center"/>
          </w:tcPr>
          <w:p w14:paraId="01E41342"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270.306</w:t>
            </w:r>
          </w:p>
        </w:tc>
      </w:tr>
      <w:tr w:rsidR="008D2850" w:rsidRPr="00232E60" w14:paraId="6C42E1D4" w14:textId="77777777" w:rsidTr="00923F38">
        <w:tc>
          <w:tcPr>
            <w:cnfStyle w:val="001000000000" w:firstRow="0" w:lastRow="0" w:firstColumn="1" w:lastColumn="0" w:oddVBand="0" w:evenVBand="0" w:oddHBand="0" w:evenHBand="0" w:firstRowFirstColumn="0" w:firstRowLastColumn="0" w:lastRowFirstColumn="0" w:lastRowLastColumn="0"/>
            <w:tcW w:w="0" w:type="pct"/>
            <w:vMerge/>
            <w:vAlign w:val="center"/>
          </w:tcPr>
          <w:p w14:paraId="55BD71FF" w14:textId="77777777" w:rsidR="008D2850" w:rsidRPr="00232E60" w:rsidRDefault="008D2850" w:rsidP="00DE519B">
            <w:pPr>
              <w:spacing w:before="0" w:after="0" w:line="240" w:lineRule="auto"/>
              <w:jc w:val="center"/>
              <w:rPr>
                <w:rFonts w:ascii="Calibri" w:hAnsi="Calibri" w:cs="Calibri"/>
                <w:sz w:val="20"/>
                <w:szCs w:val="20"/>
              </w:rPr>
            </w:pPr>
          </w:p>
        </w:tc>
        <w:tc>
          <w:tcPr>
            <w:tcW w:w="0" w:type="pct"/>
            <w:vAlign w:val="center"/>
          </w:tcPr>
          <w:p w14:paraId="5FCB3766"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1981-2000</w:t>
            </w:r>
          </w:p>
        </w:tc>
        <w:tc>
          <w:tcPr>
            <w:tcW w:w="0" w:type="pct"/>
            <w:vAlign w:val="center"/>
          </w:tcPr>
          <w:p w14:paraId="12193640"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267.757</w:t>
            </w:r>
          </w:p>
        </w:tc>
      </w:tr>
      <w:tr w:rsidR="008D2850" w:rsidRPr="00232E60" w14:paraId="4D969262" w14:textId="77777777" w:rsidTr="00923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vMerge/>
            <w:vAlign w:val="center"/>
          </w:tcPr>
          <w:p w14:paraId="5CDE8524" w14:textId="77777777" w:rsidR="008D2850" w:rsidRPr="00232E60" w:rsidRDefault="008D2850" w:rsidP="00DE519B">
            <w:pPr>
              <w:spacing w:before="0" w:after="0" w:line="240" w:lineRule="auto"/>
              <w:jc w:val="center"/>
              <w:rPr>
                <w:rFonts w:ascii="Calibri" w:hAnsi="Calibri" w:cs="Calibri"/>
                <w:sz w:val="20"/>
                <w:szCs w:val="20"/>
              </w:rPr>
            </w:pPr>
          </w:p>
        </w:tc>
        <w:tc>
          <w:tcPr>
            <w:tcW w:w="0" w:type="pct"/>
            <w:vAlign w:val="center"/>
          </w:tcPr>
          <w:p w14:paraId="5FA68B1F"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μετά το 2000</w:t>
            </w:r>
          </w:p>
        </w:tc>
        <w:tc>
          <w:tcPr>
            <w:tcW w:w="0" w:type="pct"/>
            <w:vAlign w:val="center"/>
          </w:tcPr>
          <w:p w14:paraId="13340453"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83.008</w:t>
            </w:r>
          </w:p>
        </w:tc>
      </w:tr>
      <w:tr w:rsidR="008D2850" w:rsidRPr="00232E60" w14:paraId="1BECFC50" w14:textId="77777777" w:rsidTr="00923F38">
        <w:tc>
          <w:tcPr>
            <w:cnfStyle w:val="001000000000" w:firstRow="0" w:lastRow="0" w:firstColumn="1" w:lastColumn="0" w:oddVBand="0" w:evenVBand="0" w:oddHBand="0" w:evenHBand="0" w:firstRowFirstColumn="0" w:firstRowLastColumn="0" w:lastRowFirstColumn="0" w:lastRowLastColumn="0"/>
            <w:tcW w:w="0" w:type="pct"/>
            <w:vMerge w:val="restart"/>
            <w:vAlign w:val="center"/>
          </w:tcPr>
          <w:p w14:paraId="247A9637" w14:textId="77777777" w:rsidR="008D2850" w:rsidRPr="00232E60" w:rsidRDefault="008D2850" w:rsidP="00DE519B">
            <w:pPr>
              <w:spacing w:before="0" w:after="0" w:line="240" w:lineRule="auto"/>
              <w:jc w:val="center"/>
              <w:rPr>
                <w:rFonts w:ascii="Calibri" w:hAnsi="Calibri" w:cs="Calibri"/>
                <w:sz w:val="20"/>
                <w:szCs w:val="20"/>
              </w:rPr>
            </w:pPr>
            <w:r w:rsidRPr="00232E60">
              <w:rPr>
                <w:rFonts w:ascii="Calibri" w:hAnsi="Calibri" w:cs="Calibri"/>
                <w:sz w:val="20"/>
                <w:szCs w:val="20"/>
              </w:rPr>
              <w:t>Β</w:t>
            </w:r>
          </w:p>
        </w:tc>
        <w:tc>
          <w:tcPr>
            <w:tcW w:w="0" w:type="pct"/>
            <w:vAlign w:val="center"/>
          </w:tcPr>
          <w:p w14:paraId="0DE182F1"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πριν το 1981</w:t>
            </w:r>
          </w:p>
        </w:tc>
        <w:tc>
          <w:tcPr>
            <w:tcW w:w="0" w:type="pct"/>
            <w:vAlign w:val="center"/>
          </w:tcPr>
          <w:p w14:paraId="1F690B8E"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1.058.988</w:t>
            </w:r>
          </w:p>
        </w:tc>
      </w:tr>
      <w:tr w:rsidR="008D2850" w:rsidRPr="00232E60" w14:paraId="564502B3" w14:textId="77777777" w:rsidTr="00923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vMerge/>
            <w:vAlign w:val="center"/>
          </w:tcPr>
          <w:p w14:paraId="6D98459A" w14:textId="77777777" w:rsidR="008D2850" w:rsidRPr="00232E60" w:rsidRDefault="008D2850" w:rsidP="00DE519B">
            <w:pPr>
              <w:spacing w:before="0" w:after="0" w:line="240" w:lineRule="auto"/>
              <w:jc w:val="center"/>
              <w:rPr>
                <w:rFonts w:ascii="Calibri" w:hAnsi="Calibri" w:cs="Calibri"/>
                <w:sz w:val="20"/>
                <w:szCs w:val="20"/>
              </w:rPr>
            </w:pPr>
          </w:p>
        </w:tc>
        <w:tc>
          <w:tcPr>
            <w:tcW w:w="0" w:type="pct"/>
            <w:vAlign w:val="center"/>
          </w:tcPr>
          <w:p w14:paraId="05B31C29"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1981-2000</w:t>
            </w:r>
          </w:p>
        </w:tc>
        <w:tc>
          <w:tcPr>
            <w:tcW w:w="0" w:type="pct"/>
            <w:vAlign w:val="center"/>
          </w:tcPr>
          <w:p w14:paraId="434C0412"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232E60">
              <w:rPr>
                <w:rFonts w:ascii="Calibri" w:hAnsi="Calibri" w:cs="Calibri"/>
                <w:sz w:val="20"/>
                <w:szCs w:val="20"/>
                <w:lang w:val="en-US"/>
              </w:rPr>
              <w:t>789.467</w:t>
            </w:r>
          </w:p>
        </w:tc>
      </w:tr>
      <w:tr w:rsidR="008D2850" w:rsidRPr="00232E60" w14:paraId="73EAB953" w14:textId="77777777" w:rsidTr="00923F38">
        <w:tc>
          <w:tcPr>
            <w:cnfStyle w:val="001000000000" w:firstRow="0" w:lastRow="0" w:firstColumn="1" w:lastColumn="0" w:oddVBand="0" w:evenVBand="0" w:oddHBand="0" w:evenHBand="0" w:firstRowFirstColumn="0" w:firstRowLastColumn="0" w:lastRowFirstColumn="0" w:lastRowLastColumn="0"/>
            <w:tcW w:w="0" w:type="pct"/>
            <w:vMerge/>
            <w:vAlign w:val="center"/>
          </w:tcPr>
          <w:p w14:paraId="308576E7" w14:textId="77777777" w:rsidR="008D2850" w:rsidRPr="00232E60" w:rsidRDefault="008D2850" w:rsidP="00DE519B">
            <w:pPr>
              <w:spacing w:before="0" w:after="0" w:line="240" w:lineRule="auto"/>
              <w:jc w:val="center"/>
              <w:rPr>
                <w:rFonts w:ascii="Calibri" w:hAnsi="Calibri" w:cs="Calibri"/>
                <w:sz w:val="20"/>
                <w:szCs w:val="20"/>
              </w:rPr>
            </w:pPr>
          </w:p>
        </w:tc>
        <w:tc>
          <w:tcPr>
            <w:tcW w:w="0" w:type="pct"/>
            <w:vAlign w:val="center"/>
          </w:tcPr>
          <w:p w14:paraId="0B2F48A6"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μετά το 2000</w:t>
            </w:r>
          </w:p>
        </w:tc>
        <w:tc>
          <w:tcPr>
            <w:tcW w:w="0" w:type="pct"/>
            <w:vAlign w:val="center"/>
          </w:tcPr>
          <w:p w14:paraId="3002BBC8"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232E60">
              <w:rPr>
                <w:rFonts w:ascii="Calibri" w:hAnsi="Calibri" w:cs="Calibri"/>
                <w:sz w:val="20"/>
                <w:szCs w:val="20"/>
                <w:lang w:val="en-US"/>
              </w:rPr>
              <w:t>532.453</w:t>
            </w:r>
          </w:p>
        </w:tc>
      </w:tr>
      <w:tr w:rsidR="008D2850" w:rsidRPr="00232E60" w14:paraId="2A01170E" w14:textId="77777777" w:rsidTr="00923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vMerge w:val="restart"/>
            <w:vAlign w:val="center"/>
          </w:tcPr>
          <w:p w14:paraId="0ED4A4E9" w14:textId="77777777" w:rsidR="008D2850" w:rsidRPr="00232E60" w:rsidRDefault="008D2850" w:rsidP="00DE519B">
            <w:pPr>
              <w:spacing w:before="0" w:after="0" w:line="240" w:lineRule="auto"/>
              <w:jc w:val="center"/>
              <w:rPr>
                <w:rFonts w:ascii="Calibri" w:hAnsi="Calibri" w:cs="Calibri"/>
                <w:sz w:val="20"/>
                <w:szCs w:val="20"/>
              </w:rPr>
            </w:pPr>
            <w:r w:rsidRPr="00232E60">
              <w:rPr>
                <w:rFonts w:ascii="Calibri" w:hAnsi="Calibri" w:cs="Calibri"/>
                <w:sz w:val="20"/>
                <w:szCs w:val="20"/>
              </w:rPr>
              <w:t>Γ</w:t>
            </w:r>
          </w:p>
        </w:tc>
        <w:tc>
          <w:tcPr>
            <w:tcW w:w="0" w:type="pct"/>
            <w:vAlign w:val="center"/>
          </w:tcPr>
          <w:p w14:paraId="0EC72696"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πριν το 1981</w:t>
            </w:r>
          </w:p>
        </w:tc>
        <w:tc>
          <w:tcPr>
            <w:tcW w:w="0" w:type="pct"/>
            <w:vAlign w:val="center"/>
          </w:tcPr>
          <w:p w14:paraId="091FF4DA"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232E60">
              <w:rPr>
                <w:rFonts w:ascii="Calibri" w:hAnsi="Calibri" w:cs="Calibri"/>
                <w:sz w:val="20"/>
                <w:szCs w:val="20"/>
                <w:lang w:val="en-US"/>
              </w:rPr>
              <w:t>660.885</w:t>
            </w:r>
          </w:p>
        </w:tc>
      </w:tr>
      <w:tr w:rsidR="008D2850" w:rsidRPr="00232E60" w14:paraId="299F857D" w14:textId="77777777" w:rsidTr="00923F38">
        <w:tc>
          <w:tcPr>
            <w:cnfStyle w:val="001000000000" w:firstRow="0" w:lastRow="0" w:firstColumn="1" w:lastColumn="0" w:oddVBand="0" w:evenVBand="0" w:oddHBand="0" w:evenHBand="0" w:firstRowFirstColumn="0" w:firstRowLastColumn="0" w:lastRowFirstColumn="0" w:lastRowLastColumn="0"/>
            <w:tcW w:w="0" w:type="pct"/>
            <w:vMerge/>
            <w:vAlign w:val="center"/>
          </w:tcPr>
          <w:p w14:paraId="06DE2EFC" w14:textId="77777777" w:rsidR="008D2850" w:rsidRPr="00232E60" w:rsidRDefault="008D2850" w:rsidP="00DE519B">
            <w:pPr>
              <w:spacing w:before="0" w:after="0" w:line="240" w:lineRule="auto"/>
              <w:jc w:val="center"/>
              <w:rPr>
                <w:rFonts w:ascii="Calibri" w:hAnsi="Calibri" w:cs="Calibri"/>
                <w:sz w:val="20"/>
                <w:szCs w:val="20"/>
              </w:rPr>
            </w:pPr>
          </w:p>
        </w:tc>
        <w:tc>
          <w:tcPr>
            <w:tcW w:w="0" w:type="pct"/>
            <w:vAlign w:val="center"/>
          </w:tcPr>
          <w:p w14:paraId="14BD242F"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1981-2000</w:t>
            </w:r>
          </w:p>
        </w:tc>
        <w:tc>
          <w:tcPr>
            <w:tcW w:w="0" w:type="pct"/>
            <w:vAlign w:val="center"/>
          </w:tcPr>
          <w:p w14:paraId="3721E01D"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232E60">
              <w:rPr>
                <w:rFonts w:ascii="Calibri" w:hAnsi="Calibri" w:cs="Calibri"/>
                <w:sz w:val="20"/>
                <w:szCs w:val="20"/>
                <w:lang w:val="en-US"/>
              </w:rPr>
              <w:t>371.336</w:t>
            </w:r>
          </w:p>
        </w:tc>
      </w:tr>
      <w:tr w:rsidR="008D2850" w:rsidRPr="00232E60" w14:paraId="576EBB9B" w14:textId="77777777" w:rsidTr="00923F3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pct"/>
            <w:vMerge/>
            <w:vAlign w:val="center"/>
          </w:tcPr>
          <w:p w14:paraId="67D0D4CA" w14:textId="77777777" w:rsidR="008D2850" w:rsidRPr="00232E60" w:rsidRDefault="008D2850" w:rsidP="00DE519B">
            <w:pPr>
              <w:spacing w:before="0" w:after="0" w:line="240" w:lineRule="auto"/>
              <w:jc w:val="center"/>
              <w:rPr>
                <w:rFonts w:ascii="Calibri" w:hAnsi="Calibri" w:cs="Calibri"/>
                <w:sz w:val="20"/>
                <w:szCs w:val="20"/>
              </w:rPr>
            </w:pPr>
          </w:p>
        </w:tc>
        <w:tc>
          <w:tcPr>
            <w:tcW w:w="0" w:type="pct"/>
            <w:vAlign w:val="center"/>
          </w:tcPr>
          <w:p w14:paraId="5180350E"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μετά το 2000</w:t>
            </w:r>
          </w:p>
        </w:tc>
        <w:tc>
          <w:tcPr>
            <w:tcW w:w="0" w:type="pct"/>
            <w:vAlign w:val="center"/>
          </w:tcPr>
          <w:p w14:paraId="3E80349A" w14:textId="77777777" w:rsidR="008D2850" w:rsidRPr="00232E60"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232E60">
              <w:rPr>
                <w:rFonts w:ascii="Calibri" w:hAnsi="Calibri" w:cs="Calibri"/>
                <w:sz w:val="20"/>
                <w:szCs w:val="20"/>
                <w:lang w:val="en-US"/>
              </w:rPr>
              <w:t>156.939</w:t>
            </w:r>
          </w:p>
        </w:tc>
      </w:tr>
      <w:tr w:rsidR="008D2850" w:rsidRPr="00232E60" w14:paraId="63DC6D92" w14:textId="77777777" w:rsidTr="00923F38">
        <w:tc>
          <w:tcPr>
            <w:cnfStyle w:val="001000000000" w:firstRow="0" w:lastRow="0" w:firstColumn="1" w:lastColumn="0" w:oddVBand="0" w:evenVBand="0" w:oddHBand="0" w:evenHBand="0" w:firstRowFirstColumn="0" w:firstRowLastColumn="0" w:lastRowFirstColumn="0" w:lastRowLastColumn="0"/>
            <w:tcW w:w="0" w:type="pct"/>
            <w:vAlign w:val="center"/>
          </w:tcPr>
          <w:p w14:paraId="4E2003F9" w14:textId="77777777" w:rsidR="008D2850" w:rsidRPr="00232E60" w:rsidRDefault="008D2850" w:rsidP="00DE519B">
            <w:pPr>
              <w:spacing w:before="0" w:after="0" w:line="240" w:lineRule="auto"/>
              <w:jc w:val="center"/>
              <w:rPr>
                <w:rFonts w:ascii="Calibri" w:hAnsi="Calibri" w:cs="Calibri"/>
                <w:sz w:val="20"/>
                <w:szCs w:val="20"/>
              </w:rPr>
            </w:pPr>
            <w:r w:rsidRPr="00232E60">
              <w:rPr>
                <w:rFonts w:ascii="Calibri" w:hAnsi="Calibri" w:cs="Calibri"/>
                <w:sz w:val="20"/>
                <w:szCs w:val="20"/>
              </w:rPr>
              <w:t>Δ</w:t>
            </w:r>
          </w:p>
        </w:tc>
        <w:tc>
          <w:tcPr>
            <w:tcW w:w="0" w:type="pct"/>
            <w:vAlign w:val="center"/>
          </w:tcPr>
          <w:p w14:paraId="3D45390E"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232E60">
              <w:rPr>
                <w:rFonts w:ascii="Calibri" w:hAnsi="Calibri" w:cs="Calibri"/>
                <w:sz w:val="20"/>
                <w:szCs w:val="20"/>
              </w:rPr>
              <w:t>πριν το 1981</w:t>
            </w:r>
          </w:p>
        </w:tc>
        <w:tc>
          <w:tcPr>
            <w:tcW w:w="0" w:type="pct"/>
            <w:vAlign w:val="center"/>
          </w:tcPr>
          <w:p w14:paraId="23AAA082" w14:textId="77777777" w:rsidR="008D2850" w:rsidRPr="00232E60"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232E60">
              <w:rPr>
                <w:rFonts w:ascii="Calibri" w:hAnsi="Calibri" w:cs="Calibri"/>
                <w:sz w:val="20"/>
                <w:szCs w:val="20"/>
                <w:lang w:val="en-US"/>
              </w:rPr>
              <w:t>141.309</w:t>
            </w:r>
          </w:p>
        </w:tc>
      </w:tr>
    </w:tbl>
    <w:p w14:paraId="1A646BC8" w14:textId="5C9299B1" w:rsidR="008D2850" w:rsidRPr="00923F38" w:rsidRDefault="008D2850" w:rsidP="00507B2C">
      <w:pPr>
        <w:pStyle w:val="aa"/>
        <w:keepNext/>
        <w:spacing w:after="60" w:line="276" w:lineRule="auto"/>
        <w:jc w:val="center"/>
        <w:rPr>
          <w:rFonts w:ascii="Calibri" w:hAnsi="Calibri" w:cs="Calibri"/>
          <w:i/>
          <w:iCs/>
          <w:sz w:val="20"/>
          <w:szCs w:val="18"/>
        </w:rPr>
      </w:pPr>
      <w:bookmarkStart w:id="145" w:name="_Ref190332580"/>
      <w:bookmarkStart w:id="146" w:name="_Toc192765243"/>
      <w:bookmarkStart w:id="147" w:name="_Toc202800791"/>
      <w:bookmarkStart w:id="148" w:name="_Toc215486372"/>
      <w:r w:rsidRPr="00923F38">
        <w:rPr>
          <w:rFonts w:ascii="Calibri" w:hAnsi="Calibri" w:cs="Calibri"/>
          <w:sz w:val="20"/>
          <w:szCs w:val="18"/>
        </w:rPr>
        <w:t xml:space="preserve">Πίνακας </w:t>
      </w:r>
      <w:r w:rsidRPr="00923F38">
        <w:rPr>
          <w:rFonts w:ascii="Calibri" w:hAnsi="Calibri" w:cs="Calibri"/>
          <w:sz w:val="20"/>
          <w:szCs w:val="18"/>
        </w:rPr>
        <w:fldChar w:fldCharType="begin"/>
      </w:r>
      <w:r w:rsidRPr="00923F38">
        <w:rPr>
          <w:rFonts w:ascii="Calibri" w:hAnsi="Calibri" w:cs="Calibri"/>
          <w:sz w:val="20"/>
          <w:szCs w:val="18"/>
        </w:rPr>
        <w:instrText xml:space="preserve"> SEQ Πίνακας \* ARABIC </w:instrText>
      </w:r>
      <w:r w:rsidRPr="00923F38">
        <w:rPr>
          <w:rFonts w:ascii="Calibri" w:hAnsi="Calibri" w:cs="Calibri"/>
          <w:sz w:val="20"/>
          <w:szCs w:val="18"/>
        </w:rPr>
        <w:fldChar w:fldCharType="separate"/>
      </w:r>
      <w:r w:rsidR="00AD0D08">
        <w:rPr>
          <w:rFonts w:ascii="Calibri" w:hAnsi="Calibri" w:cs="Calibri"/>
          <w:noProof/>
          <w:sz w:val="20"/>
          <w:szCs w:val="18"/>
        </w:rPr>
        <w:t>13</w:t>
      </w:r>
      <w:r w:rsidRPr="00923F38">
        <w:rPr>
          <w:rFonts w:ascii="Calibri" w:hAnsi="Calibri" w:cs="Calibri"/>
          <w:sz w:val="20"/>
          <w:szCs w:val="18"/>
        </w:rPr>
        <w:fldChar w:fldCharType="end"/>
      </w:r>
      <w:bookmarkEnd w:id="145"/>
      <w:r w:rsidRPr="00923F38">
        <w:rPr>
          <w:rFonts w:ascii="Calibri" w:hAnsi="Calibri" w:cs="Calibri"/>
          <w:sz w:val="20"/>
          <w:szCs w:val="18"/>
        </w:rPr>
        <w:t>. Αριθμός νοικοκυριών ανά αριθμό μελών στον οικιακό τομέα της Ελλάδας</w:t>
      </w:r>
      <w:bookmarkEnd w:id="146"/>
      <w:bookmarkEnd w:id="147"/>
      <w:bookmarkEnd w:id="148"/>
    </w:p>
    <w:tbl>
      <w:tblPr>
        <w:tblStyle w:val="3-1"/>
        <w:tblW w:w="5000" w:type="pct"/>
        <w:tblLook w:val="04A0" w:firstRow="1" w:lastRow="0" w:firstColumn="1" w:lastColumn="0" w:noHBand="0" w:noVBand="1"/>
      </w:tblPr>
      <w:tblGrid>
        <w:gridCol w:w="4675"/>
        <w:gridCol w:w="4675"/>
      </w:tblGrid>
      <w:tr w:rsidR="008D2850" w:rsidRPr="00507B2C" w14:paraId="063597AE" w14:textId="77777777" w:rsidTr="00DE519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500" w:type="pct"/>
          </w:tcPr>
          <w:p w14:paraId="1987A728" w14:textId="77777777" w:rsidR="008D2850" w:rsidRPr="00507B2C" w:rsidRDefault="008D2850" w:rsidP="00DE519B">
            <w:pPr>
              <w:spacing w:before="0" w:after="0" w:line="276" w:lineRule="auto"/>
              <w:jc w:val="center"/>
              <w:rPr>
                <w:rFonts w:ascii="Calibri" w:hAnsi="Calibri" w:cs="Calibri"/>
                <w:b w:val="0"/>
                <w:bCs w:val="0"/>
                <w:sz w:val="20"/>
                <w:szCs w:val="20"/>
              </w:rPr>
            </w:pPr>
            <w:r w:rsidRPr="00507B2C">
              <w:rPr>
                <w:rFonts w:ascii="Calibri" w:hAnsi="Calibri" w:cs="Calibri"/>
                <w:sz w:val="20"/>
                <w:szCs w:val="20"/>
              </w:rPr>
              <w:t>Αριθμός μελών</w:t>
            </w:r>
          </w:p>
        </w:tc>
        <w:tc>
          <w:tcPr>
            <w:tcW w:w="2500" w:type="pct"/>
          </w:tcPr>
          <w:p w14:paraId="042478A9"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507B2C">
              <w:rPr>
                <w:rFonts w:ascii="Calibri" w:hAnsi="Calibri" w:cs="Calibri"/>
                <w:sz w:val="20"/>
                <w:szCs w:val="20"/>
              </w:rPr>
              <w:t>Αριθμός νοικοκυριών</w:t>
            </w:r>
          </w:p>
        </w:tc>
      </w:tr>
      <w:tr w:rsidR="008D2850" w:rsidRPr="00507B2C" w14:paraId="02867A7E" w14:textId="77777777" w:rsidTr="00DE51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0" w:type="pct"/>
          </w:tcPr>
          <w:p w14:paraId="5108AF19"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1 μέλος</w:t>
            </w:r>
          </w:p>
        </w:tc>
        <w:tc>
          <w:tcPr>
            <w:tcW w:w="2500" w:type="pct"/>
          </w:tcPr>
          <w:p w14:paraId="55323776"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1.411.007</w:t>
            </w:r>
          </w:p>
        </w:tc>
      </w:tr>
      <w:tr w:rsidR="008D2850" w:rsidRPr="00507B2C" w14:paraId="6E37C445" w14:textId="77777777" w:rsidTr="00DE519B">
        <w:tc>
          <w:tcPr>
            <w:cnfStyle w:val="001000000000" w:firstRow="0" w:lastRow="0" w:firstColumn="1" w:lastColumn="0" w:oddVBand="0" w:evenVBand="0" w:oddHBand="0" w:evenHBand="0" w:firstRowFirstColumn="0" w:firstRowLastColumn="0" w:lastRowFirstColumn="0" w:lastRowLastColumn="0"/>
            <w:tcW w:w="2500" w:type="pct"/>
          </w:tcPr>
          <w:p w14:paraId="7C15F854"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2 μέλη</w:t>
            </w:r>
          </w:p>
        </w:tc>
        <w:tc>
          <w:tcPr>
            <w:tcW w:w="2500" w:type="pct"/>
          </w:tcPr>
          <w:p w14:paraId="71E4B66F"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1.226.987</w:t>
            </w:r>
          </w:p>
        </w:tc>
      </w:tr>
      <w:tr w:rsidR="008D2850" w:rsidRPr="00507B2C" w14:paraId="22236A37" w14:textId="77777777" w:rsidTr="00DE51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0" w:type="pct"/>
          </w:tcPr>
          <w:p w14:paraId="6C718652"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3 μέλη</w:t>
            </w:r>
          </w:p>
        </w:tc>
        <w:tc>
          <w:tcPr>
            <w:tcW w:w="2500" w:type="pct"/>
          </w:tcPr>
          <w:p w14:paraId="5A3AF059"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924.702</w:t>
            </w:r>
          </w:p>
        </w:tc>
      </w:tr>
      <w:tr w:rsidR="008D2850" w:rsidRPr="00507B2C" w14:paraId="323677A2" w14:textId="77777777" w:rsidTr="00DE519B">
        <w:tc>
          <w:tcPr>
            <w:cnfStyle w:val="001000000000" w:firstRow="0" w:lastRow="0" w:firstColumn="1" w:lastColumn="0" w:oddVBand="0" w:evenVBand="0" w:oddHBand="0" w:evenHBand="0" w:firstRowFirstColumn="0" w:firstRowLastColumn="0" w:lastRowFirstColumn="0" w:lastRowLastColumn="0"/>
            <w:tcW w:w="2500" w:type="pct"/>
          </w:tcPr>
          <w:p w14:paraId="43AE7854"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4+ μέλη</w:t>
            </w:r>
          </w:p>
        </w:tc>
        <w:tc>
          <w:tcPr>
            <w:tcW w:w="2500" w:type="pct"/>
          </w:tcPr>
          <w:p w14:paraId="174AF8C6"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769.752</w:t>
            </w:r>
          </w:p>
        </w:tc>
      </w:tr>
      <w:tr w:rsidR="008D2850" w:rsidRPr="00507B2C" w14:paraId="3323C13E" w14:textId="77777777" w:rsidTr="00DE51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00" w:type="pct"/>
          </w:tcPr>
          <w:p w14:paraId="6E984210" w14:textId="77777777" w:rsidR="008D2850" w:rsidRPr="00507B2C" w:rsidRDefault="008D2850" w:rsidP="00DE519B">
            <w:pPr>
              <w:spacing w:before="0" w:after="0" w:line="276" w:lineRule="auto"/>
              <w:jc w:val="center"/>
              <w:rPr>
                <w:rFonts w:ascii="Calibri" w:hAnsi="Calibri" w:cs="Calibri"/>
                <w:b w:val="0"/>
                <w:bCs w:val="0"/>
                <w:sz w:val="20"/>
                <w:szCs w:val="20"/>
              </w:rPr>
            </w:pPr>
            <w:r w:rsidRPr="00507B2C">
              <w:rPr>
                <w:rFonts w:ascii="Calibri" w:hAnsi="Calibri" w:cs="Calibri"/>
                <w:sz w:val="20"/>
                <w:szCs w:val="20"/>
              </w:rPr>
              <w:t>Σύνολο νοικοκυριών</w:t>
            </w:r>
          </w:p>
        </w:tc>
        <w:tc>
          <w:tcPr>
            <w:tcW w:w="2500" w:type="pct"/>
          </w:tcPr>
          <w:p w14:paraId="622B5333"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507B2C">
              <w:rPr>
                <w:rFonts w:ascii="Calibri" w:hAnsi="Calibri" w:cs="Calibri"/>
                <w:b/>
                <w:bCs/>
                <w:sz w:val="20"/>
                <w:szCs w:val="20"/>
              </w:rPr>
              <w:t>4.332.448</w:t>
            </w:r>
          </w:p>
        </w:tc>
      </w:tr>
    </w:tbl>
    <w:p w14:paraId="7DB928B5" w14:textId="77777777" w:rsidR="008D2850" w:rsidRPr="00232E60" w:rsidRDefault="008D2850" w:rsidP="008D2850">
      <w:pPr>
        <w:pStyle w:val="3"/>
        <w:spacing w:before="60" w:after="60" w:line="276" w:lineRule="auto"/>
        <w:rPr>
          <w:rFonts w:ascii="Calibri" w:hAnsi="Calibri" w:cs="Calibri"/>
          <w:b/>
          <w:bCs/>
          <w:color w:val="auto"/>
          <w:sz w:val="24"/>
          <w:szCs w:val="24"/>
        </w:rPr>
      </w:pPr>
      <w:bookmarkStart w:id="149" w:name="_Ref190336230"/>
      <w:bookmarkStart w:id="150" w:name="_Toc192765149"/>
    </w:p>
    <w:p w14:paraId="435BA901" w14:textId="77777777" w:rsidR="008D2850" w:rsidRPr="00507B2C" w:rsidRDefault="008D2850" w:rsidP="00FF6F1B">
      <w:pPr>
        <w:pStyle w:val="a6"/>
        <w:numPr>
          <w:ilvl w:val="0"/>
          <w:numId w:val="32"/>
        </w:numPr>
        <w:spacing w:before="60" w:after="60" w:line="276" w:lineRule="auto"/>
        <w:rPr>
          <w:rFonts w:ascii="Calibri" w:hAnsi="Calibri" w:cs="Calibri"/>
          <w:b/>
          <w:bCs/>
        </w:rPr>
      </w:pPr>
      <w:r w:rsidRPr="00507B2C">
        <w:rPr>
          <w:rFonts w:ascii="Calibri" w:hAnsi="Calibri" w:cs="Calibri"/>
          <w:b/>
          <w:bCs/>
        </w:rPr>
        <w:t>ΕΜ9: «Πίνακας ενεργειακής μετάβασης» (“Transition matrix”)</w:t>
      </w:r>
      <w:bookmarkEnd w:id="149"/>
      <w:bookmarkEnd w:id="150"/>
    </w:p>
    <w:p w14:paraId="2E6F71F1" w14:textId="2626DDB7" w:rsidR="008D2850" w:rsidRPr="00507B2C" w:rsidRDefault="008D2850" w:rsidP="00507B2C">
      <w:pPr>
        <w:spacing w:before="60" w:after="60" w:line="276" w:lineRule="auto"/>
        <w:rPr>
          <w:rFonts w:ascii="Calibri" w:hAnsi="Calibri" w:cs="Calibri"/>
        </w:rPr>
      </w:pPr>
      <w:r w:rsidRPr="00507B2C">
        <w:rPr>
          <w:rFonts w:ascii="Calibri" w:hAnsi="Calibri" w:cs="Calibri"/>
        </w:rPr>
        <w:t>Για τον προσδιορισμό του «Πεδίου σεναρίων» το 2022 ορίζεται ως «</w:t>
      </w:r>
      <w:r w:rsidRPr="00507B2C">
        <w:rPr>
          <w:rFonts w:ascii="Calibri" w:hAnsi="Calibri" w:cs="Calibri"/>
          <w:b/>
          <w:bCs/>
        </w:rPr>
        <w:t>έτος-αναφοράς»</w:t>
      </w:r>
      <w:r w:rsidRPr="00507B2C">
        <w:rPr>
          <w:rFonts w:ascii="Calibri" w:hAnsi="Calibri" w:cs="Calibri"/>
        </w:rPr>
        <w:t>, το 2050 ως «έτος-</w:t>
      </w:r>
      <w:r w:rsidRPr="00507B2C">
        <w:rPr>
          <w:rFonts w:ascii="Calibri" w:hAnsi="Calibri" w:cs="Calibri"/>
          <w:b/>
          <w:bCs/>
        </w:rPr>
        <w:t>στόχος»</w:t>
      </w:r>
      <w:r w:rsidRPr="00507B2C">
        <w:rPr>
          <w:rFonts w:ascii="Calibri" w:hAnsi="Calibri" w:cs="Calibri"/>
        </w:rPr>
        <w:t>, ενώ ως ενδιάμεσα «έτη-</w:t>
      </w:r>
      <w:r w:rsidRPr="00507B2C">
        <w:rPr>
          <w:rFonts w:ascii="Calibri" w:hAnsi="Calibri" w:cs="Calibri"/>
          <w:b/>
          <w:bCs/>
        </w:rPr>
        <w:t>ορόσημο</w:t>
      </w:r>
      <w:r w:rsidRPr="00507B2C">
        <w:rPr>
          <w:rFonts w:ascii="Calibri" w:hAnsi="Calibri" w:cs="Calibri"/>
        </w:rPr>
        <w:t xml:space="preserve">» επιλέγονται </w:t>
      </w:r>
      <w:r w:rsidR="00B8691D">
        <w:rPr>
          <w:rFonts w:ascii="Calibri" w:hAnsi="Calibri" w:cs="Calibri"/>
        </w:rPr>
        <w:t>τα έτη</w:t>
      </w:r>
      <w:r w:rsidRPr="00507B2C">
        <w:rPr>
          <w:rFonts w:ascii="Calibri" w:hAnsi="Calibri" w:cs="Calibri"/>
        </w:rPr>
        <w:t xml:space="preserve"> 2025, 2030, 2035, 2040, και 2045.</w:t>
      </w:r>
    </w:p>
    <w:p w14:paraId="0472F795" w14:textId="77BDDADD" w:rsidR="008D2850" w:rsidRPr="00507B2C" w:rsidRDefault="008D2850" w:rsidP="00507B2C">
      <w:pPr>
        <w:spacing w:before="60" w:after="60" w:line="276" w:lineRule="auto"/>
        <w:rPr>
          <w:rFonts w:ascii="Calibri" w:hAnsi="Calibri" w:cs="Calibri"/>
        </w:rPr>
      </w:pPr>
      <w:r w:rsidRPr="00507B2C">
        <w:rPr>
          <w:rFonts w:ascii="Calibri" w:hAnsi="Calibri" w:cs="Calibri"/>
        </w:rPr>
        <w:t>Σχετικά με τις προδιαγραφές και τους στόχους πολιτικής, η αρχικοποίηση του «Πεδίου σεναρίων» βασίζεται στην αναθεωρημένη έκδοση του ΕΣΕΚ.</w:t>
      </w:r>
    </w:p>
    <w:p w14:paraId="4990B81D" w14:textId="2FFAC74B" w:rsidR="008D2850" w:rsidRPr="00507B2C" w:rsidRDefault="008D2850" w:rsidP="00507B2C">
      <w:pPr>
        <w:spacing w:before="60" w:after="60" w:line="276" w:lineRule="auto"/>
        <w:rPr>
          <w:rFonts w:ascii="Calibri" w:hAnsi="Calibri" w:cs="Calibri"/>
        </w:rPr>
      </w:pPr>
      <w:bookmarkStart w:id="151" w:name="_Ref189836625"/>
      <w:r w:rsidRPr="00507B2C">
        <w:rPr>
          <w:rFonts w:ascii="Calibri" w:hAnsi="Calibri" w:cs="Calibri"/>
        </w:rPr>
        <w:t>Συγκεκριμένα, το ΕΣΕΚ παρέχει δεδομένα τελικής κατανάλωσης ενέργειας για κάθε σύστημα/ τεχνολογία θέρμανσης, καθώς και  τους στόχους τελικής κατανάλωσης τους για κάθε έτος-ορόσημο (</w:t>
      </w:r>
      <w:r w:rsidRPr="00507B2C">
        <w:rPr>
          <w:rFonts w:ascii="Calibri" w:hAnsi="Calibri" w:cs="Calibri"/>
        </w:rPr>
        <w:fldChar w:fldCharType="begin"/>
      </w:r>
      <w:r w:rsidRPr="00507B2C">
        <w:rPr>
          <w:rFonts w:ascii="Calibri" w:hAnsi="Calibri" w:cs="Calibri"/>
        </w:rPr>
        <w:instrText xml:space="preserve"> REF _Ref190332604 \h  \* MERGEFORMAT </w:instrText>
      </w:r>
      <w:r w:rsidRPr="00507B2C">
        <w:rPr>
          <w:rFonts w:ascii="Calibri" w:hAnsi="Calibri" w:cs="Calibri"/>
        </w:rPr>
      </w:r>
      <w:r w:rsidRPr="00507B2C">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14</w:t>
      </w:r>
      <w:r w:rsidRPr="00507B2C">
        <w:rPr>
          <w:rFonts w:ascii="Calibri" w:hAnsi="Calibri" w:cs="Calibri"/>
        </w:rPr>
        <w:fldChar w:fldCharType="end"/>
      </w:r>
      <w:r w:rsidRPr="00507B2C">
        <w:rPr>
          <w:rFonts w:ascii="Calibri" w:hAnsi="Calibri" w:cs="Calibri"/>
        </w:rPr>
        <w:t xml:space="preserve"> και </w:t>
      </w:r>
      <w:r w:rsidRPr="00507B2C">
        <w:rPr>
          <w:rFonts w:ascii="Calibri" w:hAnsi="Calibri" w:cs="Calibri"/>
        </w:rPr>
        <w:fldChar w:fldCharType="begin"/>
      </w:r>
      <w:r w:rsidRPr="00507B2C">
        <w:rPr>
          <w:rFonts w:ascii="Calibri" w:hAnsi="Calibri" w:cs="Calibri"/>
        </w:rPr>
        <w:instrText xml:space="preserve"> REF _Ref190353900 \h  \* MERGEFORMAT </w:instrText>
      </w:r>
      <w:r w:rsidRPr="00507B2C">
        <w:rPr>
          <w:rFonts w:ascii="Calibri" w:hAnsi="Calibri" w:cs="Calibri"/>
        </w:rPr>
      </w:r>
      <w:r w:rsidRPr="00507B2C">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13</w:t>
      </w:r>
      <w:r w:rsidRPr="00507B2C">
        <w:rPr>
          <w:rFonts w:ascii="Calibri" w:hAnsi="Calibri" w:cs="Calibri"/>
        </w:rPr>
        <w:fldChar w:fldCharType="end"/>
      </w:r>
      <w:r w:rsidRPr="00507B2C">
        <w:rPr>
          <w:rFonts w:ascii="Calibri" w:hAnsi="Calibri" w:cs="Calibri"/>
        </w:rPr>
        <w:t>).</w:t>
      </w:r>
    </w:p>
    <w:p w14:paraId="4FF41816" w14:textId="2DD41B3D" w:rsidR="008D2850" w:rsidRPr="00923F38" w:rsidRDefault="008D2850" w:rsidP="00507B2C">
      <w:pPr>
        <w:pStyle w:val="aa"/>
        <w:keepNext/>
        <w:spacing w:after="60" w:line="276" w:lineRule="auto"/>
        <w:jc w:val="center"/>
        <w:rPr>
          <w:rFonts w:ascii="Calibri" w:hAnsi="Calibri" w:cs="Calibri"/>
          <w:i/>
          <w:iCs/>
          <w:sz w:val="20"/>
          <w:szCs w:val="18"/>
        </w:rPr>
      </w:pPr>
      <w:bookmarkStart w:id="152" w:name="_Ref190332604"/>
      <w:bookmarkStart w:id="153" w:name="_Toc192765244"/>
      <w:bookmarkStart w:id="154" w:name="_Toc202800792"/>
      <w:bookmarkStart w:id="155" w:name="_Toc215486373"/>
      <w:bookmarkEnd w:id="151"/>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14</w:t>
      </w:r>
      <w:r w:rsidRPr="00923F38">
        <w:rPr>
          <w:rFonts w:ascii="Calibri" w:hAnsi="Calibri" w:cs="Calibri"/>
          <w:i/>
          <w:iCs/>
          <w:sz w:val="20"/>
          <w:szCs w:val="18"/>
        </w:rPr>
        <w:fldChar w:fldCharType="end"/>
      </w:r>
      <w:bookmarkEnd w:id="152"/>
      <w:r w:rsidRPr="00923F38">
        <w:rPr>
          <w:rFonts w:ascii="Calibri" w:hAnsi="Calibri" w:cs="Calibri"/>
          <w:i/>
          <w:iCs/>
          <w:sz w:val="20"/>
          <w:szCs w:val="18"/>
        </w:rPr>
        <w:t xml:space="preserve">. </w:t>
      </w:r>
      <w:r w:rsidR="00DD2F33" w:rsidRPr="00923F38">
        <w:rPr>
          <w:rFonts w:ascii="Calibri" w:hAnsi="Calibri" w:cs="Calibri"/>
          <w:i/>
          <w:iCs/>
          <w:sz w:val="20"/>
          <w:szCs w:val="18"/>
        </w:rPr>
        <w:t>Τ</w:t>
      </w:r>
      <w:r w:rsidRPr="00923F38">
        <w:rPr>
          <w:rFonts w:ascii="Calibri" w:hAnsi="Calibri" w:cs="Calibri"/>
          <w:i/>
          <w:iCs/>
          <w:sz w:val="20"/>
          <w:szCs w:val="18"/>
        </w:rPr>
        <w:t>ελική κατανάλωση ενέργειας ανά καύσιμο στον οικιακό τομέα της Ελλάδας (Πηγή: ΕΣΕΚ 2024)</w:t>
      </w:r>
      <w:bookmarkEnd w:id="153"/>
      <w:bookmarkEnd w:id="154"/>
      <w:bookmarkEnd w:id="155"/>
    </w:p>
    <w:tbl>
      <w:tblPr>
        <w:tblStyle w:val="5-1"/>
        <w:tblW w:w="0" w:type="auto"/>
        <w:jc w:val="center"/>
        <w:tblLook w:val="04A0" w:firstRow="1" w:lastRow="0" w:firstColumn="1" w:lastColumn="0" w:noHBand="0" w:noVBand="1"/>
      </w:tblPr>
      <w:tblGrid>
        <w:gridCol w:w="2016"/>
        <w:gridCol w:w="916"/>
        <w:gridCol w:w="916"/>
        <w:gridCol w:w="916"/>
        <w:gridCol w:w="916"/>
        <w:gridCol w:w="916"/>
        <w:gridCol w:w="916"/>
        <w:gridCol w:w="921"/>
      </w:tblGrid>
      <w:tr w:rsidR="008D2850" w:rsidRPr="00DE519B" w14:paraId="67F13F49" w14:textId="77777777" w:rsidTr="00957325">
        <w:trPr>
          <w:cnfStyle w:val="100000000000" w:firstRow="1" w:lastRow="0" w:firstColumn="0" w:lastColumn="0" w:oddVBand="0" w:evenVBand="0" w:oddHBand="0" w:evenHBand="0" w:firstRowFirstColumn="0" w:firstRowLastColumn="0" w:lastRowFirstColumn="0" w:lastRowLastColumn="0"/>
          <w:trHeight w:val="240"/>
          <w:tblHeader/>
          <w:jc w:val="center"/>
        </w:trPr>
        <w:tc>
          <w:tcPr>
            <w:cnfStyle w:val="001000000000" w:firstRow="0" w:lastRow="0" w:firstColumn="1" w:lastColumn="0" w:oddVBand="0" w:evenVBand="0" w:oddHBand="0" w:evenHBand="0" w:firstRowFirstColumn="0" w:firstRowLastColumn="0" w:lastRowFirstColumn="0" w:lastRowLastColumn="0"/>
            <w:tcW w:w="2016" w:type="dxa"/>
          </w:tcPr>
          <w:p w14:paraId="624CDEE1"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Χρονολογία</w:t>
            </w:r>
          </w:p>
        </w:tc>
        <w:tc>
          <w:tcPr>
            <w:tcW w:w="916" w:type="dxa"/>
          </w:tcPr>
          <w:p w14:paraId="3A0F443E"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2022</w:t>
            </w:r>
          </w:p>
        </w:tc>
        <w:tc>
          <w:tcPr>
            <w:tcW w:w="916" w:type="dxa"/>
          </w:tcPr>
          <w:p w14:paraId="76B9C494"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2025</w:t>
            </w:r>
          </w:p>
        </w:tc>
        <w:tc>
          <w:tcPr>
            <w:tcW w:w="916" w:type="dxa"/>
          </w:tcPr>
          <w:p w14:paraId="4FB75B99"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2030</w:t>
            </w:r>
          </w:p>
        </w:tc>
        <w:tc>
          <w:tcPr>
            <w:tcW w:w="916" w:type="dxa"/>
          </w:tcPr>
          <w:p w14:paraId="4841E3E8"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2035</w:t>
            </w:r>
          </w:p>
        </w:tc>
        <w:tc>
          <w:tcPr>
            <w:tcW w:w="916" w:type="dxa"/>
          </w:tcPr>
          <w:p w14:paraId="22D127A1"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2040</w:t>
            </w:r>
          </w:p>
        </w:tc>
        <w:tc>
          <w:tcPr>
            <w:tcW w:w="916" w:type="dxa"/>
          </w:tcPr>
          <w:p w14:paraId="4CEA17FD"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2045</w:t>
            </w:r>
          </w:p>
        </w:tc>
        <w:tc>
          <w:tcPr>
            <w:tcW w:w="916" w:type="dxa"/>
          </w:tcPr>
          <w:p w14:paraId="4BA73035"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2050</w:t>
            </w:r>
          </w:p>
        </w:tc>
      </w:tr>
      <w:tr w:rsidR="008D2850" w:rsidRPr="00DE519B" w14:paraId="361B2A05" w14:textId="77777777" w:rsidTr="00957325">
        <w:trPr>
          <w:cnfStyle w:val="000000100000" w:firstRow="0" w:lastRow="0" w:firstColumn="0" w:lastColumn="0" w:oddVBand="0" w:evenVBand="0" w:oddHBand="1" w:evenHBand="0" w:firstRowFirstColumn="0" w:firstRowLastColumn="0" w:lastRowFirstColumn="0" w:lastRowLastColumn="0"/>
          <w:trHeight w:val="494"/>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2D15D226"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 xml:space="preserve">Τελική κατανάλωση ενέργειας </w:t>
            </w:r>
            <w:r w:rsidRPr="00DE519B">
              <w:rPr>
                <w:rFonts w:ascii="Calibri" w:hAnsi="Calibri" w:cs="Calibri"/>
                <w:b w:val="0"/>
                <w:bCs w:val="0"/>
                <w:sz w:val="20"/>
                <w:szCs w:val="20"/>
              </w:rPr>
              <w:t>(</w:t>
            </w:r>
            <w:r w:rsidRPr="00DE519B">
              <w:rPr>
                <w:rFonts w:ascii="Calibri" w:hAnsi="Calibri" w:cs="Calibri"/>
                <w:sz w:val="20"/>
                <w:szCs w:val="20"/>
              </w:rPr>
              <w:t>ktoe</w:t>
            </w:r>
            <w:r w:rsidRPr="00DE519B">
              <w:rPr>
                <w:rFonts w:ascii="Calibri" w:hAnsi="Calibri" w:cs="Calibri"/>
                <w:b w:val="0"/>
                <w:bCs w:val="0"/>
                <w:sz w:val="20"/>
                <w:szCs w:val="20"/>
              </w:rPr>
              <w:t>)</w:t>
            </w:r>
          </w:p>
        </w:tc>
        <w:tc>
          <w:tcPr>
            <w:tcW w:w="916" w:type="dxa"/>
            <w:vAlign w:val="center"/>
          </w:tcPr>
          <w:p w14:paraId="392BD498"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4.278</w:t>
            </w:r>
          </w:p>
        </w:tc>
        <w:tc>
          <w:tcPr>
            <w:tcW w:w="916" w:type="dxa"/>
            <w:vAlign w:val="center"/>
          </w:tcPr>
          <w:p w14:paraId="6187AE6C"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4.369</w:t>
            </w:r>
          </w:p>
        </w:tc>
        <w:tc>
          <w:tcPr>
            <w:tcW w:w="916" w:type="dxa"/>
            <w:vAlign w:val="center"/>
          </w:tcPr>
          <w:p w14:paraId="2D3B51F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4.178</w:t>
            </w:r>
          </w:p>
        </w:tc>
        <w:tc>
          <w:tcPr>
            <w:tcW w:w="916" w:type="dxa"/>
            <w:vAlign w:val="center"/>
          </w:tcPr>
          <w:p w14:paraId="57C3ECFC"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4.035</w:t>
            </w:r>
          </w:p>
        </w:tc>
        <w:tc>
          <w:tcPr>
            <w:tcW w:w="916" w:type="dxa"/>
            <w:vAlign w:val="center"/>
          </w:tcPr>
          <w:p w14:paraId="1267563E"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4.009</w:t>
            </w:r>
          </w:p>
        </w:tc>
        <w:tc>
          <w:tcPr>
            <w:tcW w:w="916" w:type="dxa"/>
            <w:vAlign w:val="center"/>
          </w:tcPr>
          <w:p w14:paraId="21644212"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3.879</w:t>
            </w:r>
          </w:p>
        </w:tc>
        <w:tc>
          <w:tcPr>
            <w:tcW w:w="916" w:type="dxa"/>
            <w:vAlign w:val="center"/>
          </w:tcPr>
          <w:p w14:paraId="1E47733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3.784</w:t>
            </w:r>
          </w:p>
        </w:tc>
      </w:tr>
      <w:tr w:rsidR="00C157EE" w:rsidRPr="00DE519B" w14:paraId="1D12CA54" w14:textId="77777777" w:rsidTr="00957325">
        <w:trPr>
          <w:trHeight w:val="252"/>
          <w:jc w:val="center"/>
        </w:trPr>
        <w:tc>
          <w:tcPr>
            <w:cnfStyle w:val="001000000000" w:firstRow="0" w:lastRow="0" w:firstColumn="1" w:lastColumn="0" w:oddVBand="0" w:evenVBand="0" w:oddHBand="0" w:evenHBand="0" w:firstRowFirstColumn="0" w:firstRowLastColumn="0" w:lastRowFirstColumn="0" w:lastRowLastColumn="0"/>
            <w:tcW w:w="8433" w:type="dxa"/>
            <w:gridSpan w:val="8"/>
            <w:vAlign w:val="center"/>
          </w:tcPr>
          <w:p w14:paraId="29397A3A" w14:textId="1B92F980" w:rsidR="00C157EE" w:rsidRPr="00DE519B" w:rsidRDefault="00C157EE" w:rsidP="00DE519B">
            <w:pPr>
              <w:spacing w:before="0" w:after="0" w:line="240" w:lineRule="auto"/>
              <w:jc w:val="center"/>
              <w:rPr>
                <w:rFonts w:ascii="Calibri" w:hAnsi="Calibri" w:cs="Calibri"/>
                <w:sz w:val="20"/>
                <w:szCs w:val="20"/>
              </w:rPr>
            </w:pPr>
            <w:r w:rsidRPr="00DE519B">
              <w:rPr>
                <w:rFonts w:ascii="Calibri" w:hAnsi="Calibri" w:cs="Calibri"/>
                <w:sz w:val="20"/>
                <w:szCs w:val="20"/>
              </w:rPr>
              <w:t xml:space="preserve">Κατανάλωση ανά καύσιμο </w:t>
            </w:r>
            <w:r w:rsidRPr="00DE519B">
              <w:rPr>
                <w:rFonts w:ascii="Calibri" w:hAnsi="Calibri" w:cs="Calibri"/>
                <w:b w:val="0"/>
                <w:bCs w:val="0"/>
                <w:sz w:val="20"/>
                <w:szCs w:val="20"/>
              </w:rPr>
              <w:t>(</w:t>
            </w:r>
            <w:r w:rsidRPr="00DE519B">
              <w:rPr>
                <w:rFonts w:ascii="Calibri" w:hAnsi="Calibri" w:cs="Calibri"/>
                <w:sz w:val="20"/>
                <w:szCs w:val="20"/>
              </w:rPr>
              <w:t>ktoe</w:t>
            </w:r>
            <w:r w:rsidRPr="00DE519B">
              <w:rPr>
                <w:rFonts w:ascii="Calibri" w:hAnsi="Calibri" w:cs="Calibri"/>
                <w:b w:val="0"/>
                <w:bCs w:val="0"/>
                <w:sz w:val="20"/>
                <w:szCs w:val="20"/>
              </w:rPr>
              <w:t>)</w:t>
            </w:r>
          </w:p>
        </w:tc>
      </w:tr>
      <w:tr w:rsidR="008D2850" w:rsidRPr="00DE519B" w14:paraId="62B484E6" w14:textId="77777777" w:rsidTr="00957325">
        <w:trPr>
          <w:cnfStyle w:val="000000100000" w:firstRow="0" w:lastRow="0" w:firstColumn="0" w:lastColumn="0" w:oddVBand="0" w:evenVBand="0" w:oddHBand="1" w:evenHBand="0" w:firstRowFirstColumn="0" w:firstRowLastColumn="0" w:lastRowFirstColumn="0" w:lastRowLastColumn="0"/>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74E8C863"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Πετρελαϊκά</w:t>
            </w:r>
          </w:p>
        </w:tc>
        <w:tc>
          <w:tcPr>
            <w:tcW w:w="916" w:type="dxa"/>
            <w:vAlign w:val="center"/>
          </w:tcPr>
          <w:p w14:paraId="215C6FEF"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1.285</w:t>
            </w:r>
          </w:p>
        </w:tc>
        <w:tc>
          <w:tcPr>
            <w:tcW w:w="916" w:type="dxa"/>
            <w:vAlign w:val="center"/>
          </w:tcPr>
          <w:p w14:paraId="723EE1F0"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822</w:t>
            </w:r>
          </w:p>
        </w:tc>
        <w:tc>
          <w:tcPr>
            <w:tcW w:w="916" w:type="dxa"/>
            <w:vAlign w:val="center"/>
          </w:tcPr>
          <w:p w14:paraId="716EA447"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289</w:t>
            </w:r>
          </w:p>
        </w:tc>
        <w:tc>
          <w:tcPr>
            <w:tcW w:w="916" w:type="dxa"/>
            <w:vAlign w:val="center"/>
          </w:tcPr>
          <w:p w14:paraId="3CA12DCE"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203</w:t>
            </w:r>
          </w:p>
        </w:tc>
        <w:tc>
          <w:tcPr>
            <w:tcW w:w="916" w:type="dxa"/>
            <w:vAlign w:val="center"/>
          </w:tcPr>
          <w:p w14:paraId="0E6714FA"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67</w:t>
            </w:r>
          </w:p>
        </w:tc>
        <w:tc>
          <w:tcPr>
            <w:tcW w:w="916" w:type="dxa"/>
            <w:vAlign w:val="center"/>
          </w:tcPr>
          <w:p w14:paraId="239C65D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41FB59E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r>
      <w:tr w:rsidR="008D2850" w:rsidRPr="00DE519B" w14:paraId="756C837B" w14:textId="77777777" w:rsidTr="00957325">
        <w:trPr>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425B5C2C"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Φ. Αέριο</w:t>
            </w:r>
          </w:p>
        </w:tc>
        <w:tc>
          <w:tcPr>
            <w:tcW w:w="916" w:type="dxa"/>
            <w:vAlign w:val="center"/>
          </w:tcPr>
          <w:p w14:paraId="45EBDE0C"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466</w:t>
            </w:r>
          </w:p>
        </w:tc>
        <w:tc>
          <w:tcPr>
            <w:tcW w:w="916" w:type="dxa"/>
            <w:vAlign w:val="center"/>
          </w:tcPr>
          <w:p w14:paraId="04B258F1"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545</w:t>
            </w:r>
          </w:p>
        </w:tc>
        <w:tc>
          <w:tcPr>
            <w:tcW w:w="916" w:type="dxa"/>
            <w:vAlign w:val="center"/>
          </w:tcPr>
          <w:p w14:paraId="490ABC37"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498</w:t>
            </w:r>
          </w:p>
        </w:tc>
        <w:tc>
          <w:tcPr>
            <w:tcW w:w="916" w:type="dxa"/>
            <w:vAlign w:val="center"/>
          </w:tcPr>
          <w:p w14:paraId="3BE35955"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294</w:t>
            </w:r>
          </w:p>
        </w:tc>
        <w:tc>
          <w:tcPr>
            <w:tcW w:w="916" w:type="dxa"/>
            <w:vAlign w:val="center"/>
          </w:tcPr>
          <w:p w14:paraId="1BE6D312"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135</w:t>
            </w:r>
          </w:p>
        </w:tc>
        <w:tc>
          <w:tcPr>
            <w:tcW w:w="916" w:type="dxa"/>
            <w:vAlign w:val="center"/>
          </w:tcPr>
          <w:p w14:paraId="013C0E11"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86</w:t>
            </w:r>
          </w:p>
        </w:tc>
        <w:tc>
          <w:tcPr>
            <w:tcW w:w="916" w:type="dxa"/>
            <w:vAlign w:val="center"/>
          </w:tcPr>
          <w:p w14:paraId="77F46250"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70</w:t>
            </w:r>
          </w:p>
        </w:tc>
      </w:tr>
      <w:tr w:rsidR="008D2850" w:rsidRPr="00DE519B" w14:paraId="258482F6" w14:textId="77777777" w:rsidTr="00957325">
        <w:trPr>
          <w:cnfStyle w:val="000000100000" w:firstRow="0" w:lastRow="0" w:firstColumn="0" w:lastColumn="0" w:oddVBand="0" w:evenVBand="0" w:oddHBand="1" w:evenHBand="0" w:firstRowFirstColumn="0" w:firstRowLastColumn="0" w:lastRowFirstColumn="0" w:lastRowLastColumn="0"/>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5EFD0B21"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Βιοενέργεια</w:t>
            </w:r>
          </w:p>
        </w:tc>
        <w:tc>
          <w:tcPr>
            <w:tcW w:w="916" w:type="dxa"/>
            <w:vAlign w:val="center"/>
          </w:tcPr>
          <w:p w14:paraId="2CA0DE29"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672</w:t>
            </w:r>
          </w:p>
        </w:tc>
        <w:tc>
          <w:tcPr>
            <w:tcW w:w="916" w:type="dxa"/>
            <w:vAlign w:val="center"/>
          </w:tcPr>
          <w:p w14:paraId="32779753"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848</w:t>
            </w:r>
          </w:p>
        </w:tc>
        <w:tc>
          <w:tcPr>
            <w:tcW w:w="916" w:type="dxa"/>
            <w:vAlign w:val="center"/>
          </w:tcPr>
          <w:p w14:paraId="30F5091F"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841</w:t>
            </w:r>
          </w:p>
        </w:tc>
        <w:tc>
          <w:tcPr>
            <w:tcW w:w="916" w:type="dxa"/>
            <w:vAlign w:val="center"/>
          </w:tcPr>
          <w:p w14:paraId="436BA60E"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826</w:t>
            </w:r>
          </w:p>
        </w:tc>
        <w:tc>
          <w:tcPr>
            <w:tcW w:w="916" w:type="dxa"/>
            <w:vAlign w:val="center"/>
          </w:tcPr>
          <w:p w14:paraId="13CE3EFB"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981</w:t>
            </w:r>
          </w:p>
        </w:tc>
        <w:tc>
          <w:tcPr>
            <w:tcW w:w="916" w:type="dxa"/>
            <w:vAlign w:val="center"/>
          </w:tcPr>
          <w:p w14:paraId="6A52D921"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1.001</w:t>
            </w:r>
          </w:p>
        </w:tc>
        <w:tc>
          <w:tcPr>
            <w:tcW w:w="916" w:type="dxa"/>
            <w:vAlign w:val="center"/>
          </w:tcPr>
          <w:p w14:paraId="0760BECD"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986</w:t>
            </w:r>
          </w:p>
        </w:tc>
      </w:tr>
      <w:tr w:rsidR="008D2850" w:rsidRPr="00DE519B" w14:paraId="6955E072" w14:textId="77777777" w:rsidTr="00957325">
        <w:trPr>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67A0CB97" w14:textId="3128DFE3"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Βιοντ</w:t>
            </w:r>
            <w:r w:rsidR="006B01A6">
              <w:rPr>
                <w:rFonts w:ascii="Calibri" w:hAnsi="Calibri" w:cs="Calibri"/>
                <w:sz w:val="20"/>
                <w:szCs w:val="20"/>
              </w:rPr>
              <w:t>ί</w:t>
            </w:r>
            <w:r w:rsidRPr="00DE519B">
              <w:rPr>
                <w:rFonts w:ascii="Calibri" w:hAnsi="Calibri" w:cs="Calibri"/>
                <w:sz w:val="20"/>
                <w:szCs w:val="20"/>
              </w:rPr>
              <w:t>ζελ</w:t>
            </w:r>
            <w:r w:rsidR="003E4B54">
              <w:rPr>
                <w:rFonts w:ascii="Calibri" w:hAnsi="Calibri" w:cs="Calibri"/>
                <w:sz w:val="20"/>
                <w:szCs w:val="20"/>
              </w:rPr>
              <w:t xml:space="preserve"> </w:t>
            </w:r>
          </w:p>
        </w:tc>
        <w:tc>
          <w:tcPr>
            <w:tcW w:w="916" w:type="dxa"/>
            <w:vAlign w:val="center"/>
          </w:tcPr>
          <w:p w14:paraId="1EAF50D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46BD6B60"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6BCD13D8"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114</w:t>
            </w:r>
          </w:p>
        </w:tc>
        <w:tc>
          <w:tcPr>
            <w:tcW w:w="916" w:type="dxa"/>
            <w:vAlign w:val="center"/>
          </w:tcPr>
          <w:p w14:paraId="357F3ABC"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86</w:t>
            </w:r>
          </w:p>
        </w:tc>
        <w:tc>
          <w:tcPr>
            <w:tcW w:w="916" w:type="dxa"/>
            <w:vAlign w:val="center"/>
          </w:tcPr>
          <w:p w14:paraId="6CFCFC1C"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29</w:t>
            </w:r>
          </w:p>
        </w:tc>
        <w:tc>
          <w:tcPr>
            <w:tcW w:w="916" w:type="dxa"/>
            <w:vAlign w:val="center"/>
          </w:tcPr>
          <w:p w14:paraId="4060B8C1"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599CA43F"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r>
      <w:tr w:rsidR="008D2850" w:rsidRPr="00DE519B" w14:paraId="5987E46E" w14:textId="77777777" w:rsidTr="00957325">
        <w:trPr>
          <w:cnfStyle w:val="000000100000" w:firstRow="0" w:lastRow="0" w:firstColumn="0" w:lastColumn="0" w:oddVBand="0" w:evenVBand="0" w:oddHBand="1" w:evenHBand="0" w:firstRowFirstColumn="0" w:firstRowLastColumn="0" w:lastRowFirstColumn="0" w:lastRowLastColumn="0"/>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1E907445"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Βιομεθάνιο</w:t>
            </w:r>
          </w:p>
        </w:tc>
        <w:tc>
          <w:tcPr>
            <w:tcW w:w="916" w:type="dxa"/>
            <w:vAlign w:val="center"/>
          </w:tcPr>
          <w:p w14:paraId="26C9426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120519E6"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68BF5409"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84</w:t>
            </w:r>
          </w:p>
        </w:tc>
        <w:tc>
          <w:tcPr>
            <w:tcW w:w="916" w:type="dxa"/>
            <w:vAlign w:val="center"/>
          </w:tcPr>
          <w:p w14:paraId="0F07C20D"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179</w:t>
            </w:r>
          </w:p>
        </w:tc>
        <w:tc>
          <w:tcPr>
            <w:tcW w:w="916" w:type="dxa"/>
            <w:vAlign w:val="center"/>
          </w:tcPr>
          <w:p w14:paraId="37AC2BF7"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182</w:t>
            </w:r>
          </w:p>
        </w:tc>
        <w:tc>
          <w:tcPr>
            <w:tcW w:w="916" w:type="dxa"/>
            <w:vAlign w:val="center"/>
          </w:tcPr>
          <w:p w14:paraId="631F61E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158</w:t>
            </w:r>
          </w:p>
        </w:tc>
        <w:tc>
          <w:tcPr>
            <w:tcW w:w="916" w:type="dxa"/>
            <w:vAlign w:val="center"/>
          </w:tcPr>
          <w:p w14:paraId="45FB6CC0"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163</w:t>
            </w:r>
          </w:p>
        </w:tc>
      </w:tr>
      <w:tr w:rsidR="008D2850" w:rsidRPr="00DE519B" w14:paraId="452CBF44" w14:textId="77777777" w:rsidTr="00957325">
        <w:trPr>
          <w:trHeight w:val="494"/>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4D533244"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Θερμότητα περιβάλλοντος</w:t>
            </w:r>
          </w:p>
        </w:tc>
        <w:tc>
          <w:tcPr>
            <w:tcW w:w="916" w:type="dxa"/>
            <w:vAlign w:val="center"/>
          </w:tcPr>
          <w:p w14:paraId="0BBC4089"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96</w:t>
            </w:r>
          </w:p>
        </w:tc>
        <w:tc>
          <w:tcPr>
            <w:tcW w:w="916" w:type="dxa"/>
            <w:vAlign w:val="center"/>
          </w:tcPr>
          <w:p w14:paraId="5004757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220</w:t>
            </w:r>
          </w:p>
        </w:tc>
        <w:tc>
          <w:tcPr>
            <w:tcW w:w="916" w:type="dxa"/>
            <w:vAlign w:val="center"/>
          </w:tcPr>
          <w:p w14:paraId="561B9B84"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347</w:t>
            </w:r>
          </w:p>
        </w:tc>
        <w:tc>
          <w:tcPr>
            <w:tcW w:w="916" w:type="dxa"/>
            <w:vAlign w:val="center"/>
          </w:tcPr>
          <w:p w14:paraId="7C29FAC1"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407</w:t>
            </w:r>
          </w:p>
        </w:tc>
        <w:tc>
          <w:tcPr>
            <w:tcW w:w="916" w:type="dxa"/>
            <w:vAlign w:val="center"/>
          </w:tcPr>
          <w:p w14:paraId="7185BC37"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485</w:t>
            </w:r>
          </w:p>
        </w:tc>
        <w:tc>
          <w:tcPr>
            <w:tcW w:w="916" w:type="dxa"/>
            <w:vAlign w:val="center"/>
          </w:tcPr>
          <w:p w14:paraId="32927ECB"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448</w:t>
            </w:r>
          </w:p>
        </w:tc>
        <w:tc>
          <w:tcPr>
            <w:tcW w:w="916" w:type="dxa"/>
            <w:vAlign w:val="center"/>
          </w:tcPr>
          <w:p w14:paraId="3917127B"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382</w:t>
            </w:r>
          </w:p>
        </w:tc>
      </w:tr>
      <w:tr w:rsidR="008D2850" w:rsidRPr="00DE519B" w14:paraId="589D49CB" w14:textId="77777777" w:rsidTr="00957325">
        <w:trPr>
          <w:cnfStyle w:val="000000100000" w:firstRow="0" w:lastRow="0" w:firstColumn="0" w:lastColumn="0" w:oddVBand="0" w:evenVBand="0" w:oddHBand="1" w:evenHBand="0" w:firstRowFirstColumn="0" w:firstRowLastColumn="0" w:lastRowFirstColumn="0" w:lastRowLastColumn="0"/>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60B27196"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Τηλεθέρμανση</w:t>
            </w:r>
          </w:p>
        </w:tc>
        <w:tc>
          <w:tcPr>
            <w:tcW w:w="916" w:type="dxa"/>
            <w:vAlign w:val="center"/>
          </w:tcPr>
          <w:p w14:paraId="38BC782F"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27</w:t>
            </w:r>
          </w:p>
        </w:tc>
        <w:tc>
          <w:tcPr>
            <w:tcW w:w="916" w:type="dxa"/>
            <w:vAlign w:val="center"/>
          </w:tcPr>
          <w:p w14:paraId="315B841C"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41</w:t>
            </w:r>
          </w:p>
        </w:tc>
        <w:tc>
          <w:tcPr>
            <w:tcW w:w="916" w:type="dxa"/>
            <w:vAlign w:val="center"/>
          </w:tcPr>
          <w:p w14:paraId="1EE7E244"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39</w:t>
            </w:r>
          </w:p>
        </w:tc>
        <w:tc>
          <w:tcPr>
            <w:tcW w:w="916" w:type="dxa"/>
            <w:vAlign w:val="center"/>
          </w:tcPr>
          <w:p w14:paraId="40E0181B"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37</w:t>
            </w:r>
          </w:p>
        </w:tc>
        <w:tc>
          <w:tcPr>
            <w:tcW w:w="916" w:type="dxa"/>
            <w:vAlign w:val="center"/>
          </w:tcPr>
          <w:p w14:paraId="70098FA2"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35</w:t>
            </w:r>
          </w:p>
        </w:tc>
        <w:tc>
          <w:tcPr>
            <w:tcW w:w="916" w:type="dxa"/>
            <w:vAlign w:val="center"/>
          </w:tcPr>
          <w:p w14:paraId="39D83329"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34</w:t>
            </w:r>
          </w:p>
        </w:tc>
        <w:tc>
          <w:tcPr>
            <w:tcW w:w="916" w:type="dxa"/>
            <w:vAlign w:val="center"/>
          </w:tcPr>
          <w:p w14:paraId="362F88BB"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31</w:t>
            </w:r>
          </w:p>
        </w:tc>
      </w:tr>
      <w:tr w:rsidR="008D2850" w:rsidRPr="00DE519B" w14:paraId="1DB88132" w14:textId="77777777" w:rsidTr="00957325">
        <w:trPr>
          <w:trHeight w:val="240"/>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2524E51D"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lastRenderedPageBreak/>
              <w:t>Ηλεκτρισμός</w:t>
            </w:r>
          </w:p>
        </w:tc>
        <w:tc>
          <w:tcPr>
            <w:tcW w:w="916" w:type="dxa"/>
            <w:vAlign w:val="center"/>
          </w:tcPr>
          <w:p w14:paraId="13764063"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1.426</w:t>
            </w:r>
          </w:p>
        </w:tc>
        <w:tc>
          <w:tcPr>
            <w:tcW w:w="916" w:type="dxa"/>
            <w:vAlign w:val="center"/>
          </w:tcPr>
          <w:p w14:paraId="3A90C7F1"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1.603</w:t>
            </w:r>
          </w:p>
        </w:tc>
        <w:tc>
          <w:tcPr>
            <w:tcW w:w="916" w:type="dxa"/>
            <w:vAlign w:val="center"/>
          </w:tcPr>
          <w:p w14:paraId="5F53484F"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1.664</w:t>
            </w:r>
          </w:p>
        </w:tc>
        <w:tc>
          <w:tcPr>
            <w:tcW w:w="916" w:type="dxa"/>
            <w:vAlign w:val="center"/>
          </w:tcPr>
          <w:p w14:paraId="1909DDC9"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1.679</w:t>
            </w:r>
          </w:p>
        </w:tc>
        <w:tc>
          <w:tcPr>
            <w:tcW w:w="916" w:type="dxa"/>
            <w:vAlign w:val="center"/>
          </w:tcPr>
          <w:p w14:paraId="2A8E2EC1"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1.747</w:t>
            </w:r>
          </w:p>
        </w:tc>
        <w:tc>
          <w:tcPr>
            <w:tcW w:w="916" w:type="dxa"/>
            <w:vAlign w:val="center"/>
          </w:tcPr>
          <w:p w14:paraId="2BA46793"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1.780</w:t>
            </w:r>
          </w:p>
        </w:tc>
        <w:tc>
          <w:tcPr>
            <w:tcW w:w="916" w:type="dxa"/>
            <w:vAlign w:val="center"/>
          </w:tcPr>
          <w:p w14:paraId="5D26347D"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1.759</w:t>
            </w:r>
          </w:p>
        </w:tc>
      </w:tr>
      <w:tr w:rsidR="008D2850" w:rsidRPr="00DE519B" w14:paraId="66389D35" w14:textId="77777777" w:rsidTr="00957325">
        <w:trPr>
          <w:cnfStyle w:val="000000100000" w:firstRow="0" w:lastRow="0" w:firstColumn="0" w:lastColumn="0" w:oddVBand="0" w:evenVBand="0" w:oddHBand="1" w:evenHBand="0" w:firstRowFirstColumn="0" w:firstRowLastColumn="0" w:lastRowFirstColumn="0" w:lastRowLastColumn="0"/>
          <w:trHeight w:val="494"/>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4A411037"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Ηλιακή ενέργεια</w:t>
            </w:r>
          </w:p>
        </w:tc>
        <w:tc>
          <w:tcPr>
            <w:tcW w:w="916" w:type="dxa"/>
            <w:vAlign w:val="center"/>
          </w:tcPr>
          <w:p w14:paraId="3D17D889"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306</w:t>
            </w:r>
          </w:p>
        </w:tc>
        <w:tc>
          <w:tcPr>
            <w:tcW w:w="916" w:type="dxa"/>
            <w:vAlign w:val="center"/>
          </w:tcPr>
          <w:p w14:paraId="56DACF58"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290</w:t>
            </w:r>
          </w:p>
        </w:tc>
        <w:tc>
          <w:tcPr>
            <w:tcW w:w="916" w:type="dxa"/>
            <w:vAlign w:val="center"/>
          </w:tcPr>
          <w:p w14:paraId="23513910"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302</w:t>
            </w:r>
          </w:p>
        </w:tc>
        <w:tc>
          <w:tcPr>
            <w:tcW w:w="916" w:type="dxa"/>
            <w:vAlign w:val="center"/>
          </w:tcPr>
          <w:p w14:paraId="7E06E95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324</w:t>
            </w:r>
          </w:p>
        </w:tc>
        <w:tc>
          <w:tcPr>
            <w:tcW w:w="916" w:type="dxa"/>
            <w:vAlign w:val="center"/>
          </w:tcPr>
          <w:p w14:paraId="6A326FDE"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349</w:t>
            </w:r>
          </w:p>
        </w:tc>
        <w:tc>
          <w:tcPr>
            <w:tcW w:w="916" w:type="dxa"/>
            <w:vAlign w:val="center"/>
          </w:tcPr>
          <w:p w14:paraId="2BFA799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372</w:t>
            </w:r>
          </w:p>
        </w:tc>
        <w:tc>
          <w:tcPr>
            <w:tcW w:w="916" w:type="dxa"/>
            <w:vAlign w:val="center"/>
          </w:tcPr>
          <w:p w14:paraId="43170C1D"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394</w:t>
            </w:r>
          </w:p>
        </w:tc>
      </w:tr>
      <w:tr w:rsidR="008D2850" w:rsidRPr="00DE519B" w14:paraId="2E64FFAF" w14:textId="77777777" w:rsidTr="00957325">
        <w:trPr>
          <w:trHeight w:val="262"/>
          <w:jc w:val="center"/>
        </w:trPr>
        <w:tc>
          <w:tcPr>
            <w:cnfStyle w:val="001000000000" w:firstRow="0" w:lastRow="0" w:firstColumn="1" w:lastColumn="0" w:oddVBand="0" w:evenVBand="0" w:oddHBand="0" w:evenHBand="0" w:firstRowFirstColumn="0" w:firstRowLastColumn="0" w:lastRowFirstColumn="0" w:lastRowLastColumn="0"/>
            <w:tcW w:w="2016" w:type="dxa"/>
            <w:vAlign w:val="center"/>
          </w:tcPr>
          <w:p w14:paraId="24F3F0F1"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sz w:val="20"/>
                <w:szCs w:val="20"/>
              </w:rPr>
              <w:t>Συνθετικά καύσιμα</w:t>
            </w:r>
          </w:p>
        </w:tc>
        <w:tc>
          <w:tcPr>
            <w:tcW w:w="916" w:type="dxa"/>
            <w:vAlign w:val="center"/>
          </w:tcPr>
          <w:p w14:paraId="3D6F1C9A"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6AA90B9F"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722FBE22"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2C9E035B"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44F38E34"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4EA33A0E"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c>
          <w:tcPr>
            <w:tcW w:w="916" w:type="dxa"/>
            <w:vAlign w:val="center"/>
          </w:tcPr>
          <w:p w14:paraId="66F70AC4"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0</w:t>
            </w:r>
          </w:p>
        </w:tc>
      </w:tr>
    </w:tbl>
    <w:p w14:paraId="73B1A76D" w14:textId="77777777" w:rsidR="008D2850" w:rsidRPr="00232E60" w:rsidRDefault="008D2850" w:rsidP="008D2850">
      <w:pPr>
        <w:spacing w:after="0" w:line="276" w:lineRule="auto"/>
        <w:rPr>
          <w:rFonts w:ascii="Calibri" w:hAnsi="Calibri" w:cs="Calibri"/>
          <w:sz w:val="20"/>
          <w:szCs w:val="20"/>
        </w:rPr>
      </w:pPr>
    </w:p>
    <w:p w14:paraId="0170EC0D" w14:textId="77777777" w:rsidR="008D2850" w:rsidRPr="00232E60" w:rsidRDefault="008D2850" w:rsidP="008D2850">
      <w:pPr>
        <w:spacing w:before="60" w:after="60" w:line="276" w:lineRule="auto"/>
        <w:jc w:val="center"/>
        <w:rPr>
          <w:rFonts w:ascii="Calibri" w:hAnsi="Calibri" w:cs="Calibri"/>
        </w:rPr>
      </w:pPr>
      <w:r w:rsidRPr="00232E60">
        <w:rPr>
          <w:rFonts w:ascii="Calibri" w:hAnsi="Calibri" w:cs="Calibri"/>
          <w:noProof/>
        </w:rPr>
        <w:drawing>
          <wp:inline distT="0" distB="0" distL="0" distR="0" wp14:anchorId="295EE875" wp14:editId="39088A33">
            <wp:extent cx="5973233" cy="3666066"/>
            <wp:effectExtent l="0" t="0" r="8890" b="0"/>
            <wp:docPr id="611783907" name="Γράφημα 1">
              <a:extLst xmlns:a="http://schemas.openxmlformats.org/drawingml/2006/main">
                <a:ext uri="{FF2B5EF4-FFF2-40B4-BE49-F238E27FC236}">
                  <a16:creationId xmlns:a16="http://schemas.microsoft.com/office/drawing/2014/main" id="{85D4B007-FA4A-F8E2-9F97-3D57B34E86E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641C4E1E" w14:textId="1ADA3106" w:rsidR="008D2850" w:rsidRPr="00923F38" w:rsidRDefault="008D2850" w:rsidP="002546E7">
      <w:pPr>
        <w:pStyle w:val="aa"/>
        <w:spacing w:before="0" w:line="240" w:lineRule="auto"/>
        <w:jc w:val="center"/>
        <w:rPr>
          <w:rFonts w:ascii="Calibri" w:hAnsi="Calibri" w:cs="Calibri"/>
          <w:i/>
          <w:iCs/>
          <w:sz w:val="20"/>
          <w:szCs w:val="18"/>
        </w:rPr>
      </w:pPr>
      <w:bookmarkStart w:id="156" w:name="_Ref190353900"/>
      <w:bookmarkStart w:id="157" w:name="_Toc192765201"/>
      <w:bookmarkStart w:id="158" w:name="_Toc202800759"/>
      <w:bookmarkStart w:id="159" w:name="_Toc215486340"/>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13</w:t>
      </w:r>
      <w:r w:rsidRPr="00923F38">
        <w:rPr>
          <w:rFonts w:ascii="Calibri" w:hAnsi="Calibri" w:cs="Calibri"/>
          <w:i/>
          <w:iCs/>
          <w:sz w:val="20"/>
          <w:szCs w:val="18"/>
        </w:rPr>
        <w:fldChar w:fldCharType="end"/>
      </w:r>
      <w:bookmarkEnd w:id="156"/>
      <w:r w:rsidRPr="00923F38">
        <w:rPr>
          <w:rFonts w:ascii="Calibri" w:hAnsi="Calibri" w:cs="Calibri"/>
          <w:i/>
          <w:iCs/>
          <w:sz w:val="20"/>
          <w:szCs w:val="18"/>
        </w:rPr>
        <w:t>. Τελική κατανάλωση ενέργειας ανά καύσιμο στον οικιακό τομέα της Ελλάδας (Πηγή: ΕΣΕΚ 2024)</w:t>
      </w:r>
      <w:bookmarkEnd w:id="157"/>
      <w:bookmarkEnd w:id="158"/>
      <w:bookmarkEnd w:id="159"/>
    </w:p>
    <w:p w14:paraId="2CEDB2DC" w14:textId="77777777" w:rsidR="008D2850" w:rsidRPr="00232E60" w:rsidRDefault="008D2850" w:rsidP="008D2850">
      <w:pPr>
        <w:spacing w:after="60" w:line="276" w:lineRule="auto"/>
        <w:rPr>
          <w:rFonts w:ascii="Calibri" w:hAnsi="Calibri" w:cs="Calibri"/>
        </w:rPr>
      </w:pPr>
    </w:p>
    <w:p w14:paraId="35F37EAF" w14:textId="45148CCF" w:rsidR="008D2850" w:rsidRPr="00232E60" w:rsidRDefault="008D2850" w:rsidP="008D2850">
      <w:pPr>
        <w:spacing w:after="60" w:line="276" w:lineRule="auto"/>
        <w:rPr>
          <w:rFonts w:ascii="Calibri" w:hAnsi="Calibri" w:cs="Calibri"/>
        </w:rPr>
      </w:pPr>
      <w:r w:rsidRPr="00232E60">
        <w:rPr>
          <w:rFonts w:ascii="Calibri" w:hAnsi="Calibri" w:cs="Calibri"/>
        </w:rPr>
        <w:t>Επιπλέον, σύμφωνα με τα δεδομένα που λήφθηκαν από το ΥΠΕΝ, το έτος-αναφοράς 2022 το ποσοστό συμμετοχής των αντλιών θερμότητας στην τελική κατανάλωση ενέργειας θέρμανσης είναι 8%.</w:t>
      </w:r>
    </w:p>
    <w:p w14:paraId="594FD477" w14:textId="6C1EDE2E" w:rsidR="008D2850" w:rsidRDefault="008D2850" w:rsidP="008D2850">
      <w:pPr>
        <w:spacing w:before="60" w:line="276" w:lineRule="auto"/>
        <w:rPr>
          <w:rFonts w:ascii="Calibri" w:hAnsi="Calibri" w:cs="Calibri"/>
        </w:rPr>
      </w:pPr>
      <w:r w:rsidRPr="00232E60">
        <w:rPr>
          <w:rFonts w:ascii="Calibri" w:hAnsi="Calibri" w:cs="Calibri"/>
        </w:rPr>
        <w:t xml:space="preserve">Ο </w:t>
      </w:r>
      <w:r w:rsidRPr="00232E60">
        <w:rPr>
          <w:rFonts w:ascii="Calibri" w:hAnsi="Calibri" w:cs="Calibri"/>
        </w:rPr>
        <w:fldChar w:fldCharType="begin"/>
      </w:r>
      <w:r w:rsidRPr="00232E60">
        <w:rPr>
          <w:rFonts w:ascii="Calibri" w:hAnsi="Calibri" w:cs="Calibri"/>
        </w:rPr>
        <w:instrText xml:space="preserve"> REF _Ref190332622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15</w:t>
      </w:r>
      <w:r w:rsidRPr="00232E60">
        <w:rPr>
          <w:rFonts w:ascii="Calibri" w:hAnsi="Calibri" w:cs="Calibri"/>
        </w:rPr>
        <w:fldChar w:fldCharType="end"/>
      </w:r>
      <w:r w:rsidRPr="00232E60">
        <w:rPr>
          <w:rFonts w:ascii="Calibri" w:hAnsi="Calibri" w:cs="Calibri"/>
        </w:rPr>
        <w:t xml:space="preserve"> και το </w:t>
      </w:r>
      <w:r w:rsidRPr="00232E60">
        <w:rPr>
          <w:rFonts w:ascii="Calibri" w:hAnsi="Calibri" w:cs="Calibri"/>
        </w:rPr>
        <w:fldChar w:fldCharType="begin"/>
      </w:r>
      <w:r w:rsidRPr="00232E60">
        <w:rPr>
          <w:rFonts w:ascii="Calibri" w:hAnsi="Calibri" w:cs="Calibri"/>
        </w:rPr>
        <w:instrText xml:space="preserve"> REF _Ref190353902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14</w:t>
      </w:r>
      <w:r w:rsidRPr="00232E60">
        <w:rPr>
          <w:rFonts w:ascii="Calibri" w:hAnsi="Calibri" w:cs="Calibri"/>
        </w:rPr>
        <w:fldChar w:fldCharType="end"/>
      </w:r>
      <w:r w:rsidRPr="00232E60">
        <w:rPr>
          <w:rFonts w:ascii="Calibri" w:hAnsi="Calibri" w:cs="Calibri"/>
        </w:rPr>
        <w:t xml:space="preserve"> παρουσιάζουν την εξέλιξή της διείσδυσης αντλιών θερμότητας στο τελικό μείγμα κατανάλωσης ενέργειας του οικιακού τομέα της Ελλάδας ως το 2050.</w:t>
      </w:r>
    </w:p>
    <w:p w14:paraId="5CBB6F32" w14:textId="72F1AD7F" w:rsidR="004C1943" w:rsidRDefault="004C1943" w:rsidP="008D2850">
      <w:pPr>
        <w:spacing w:before="60" w:line="276" w:lineRule="auto"/>
        <w:rPr>
          <w:rFonts w:ascii="Calibri" w:hAnsi="Calibri" w:cs="Calibri"/>
        </w:rPr>
      </w:pPr>
      <w:r>
        <w:rPr>
          <w:rFonts w:ascii="Calibri" w:hAnsi="Calibri" w:cs="Calibri"/>
        </w:rPr>
        <w:br w:type="page"/>
      </w:r>
    </w:p>
    <w:p w14:paraId="6696D1B7" w14:textId="36A085B5" w:rsidR="008D2850" w:rsidRPr="00923F38" w:rsidRDefault="008D2850" w:rsidP="00507B2C">
      <w:pPr>
        <w:pStyle w:val="aa"/>
        <w:keepNext/>
        <w:spacing w:after="60" w:line="276" w:lineRule="auto"/>
        <w:jc w:val="center"/>
        <w:rPr>
          <w:rFonts w:ascii="Calibri" w:hAnsi="Calibri" w:cs="Calibri"/>
          <w:i/>
          <w:iCs/>
          <w:sz w:val="20"/>
          <w:szCs w:val="18"/>
        </w:rPr>
      </w:pPr>
      <w:bookmarkStart w:id="160" w:name="_Ref190332622"/>
      <w:bookmarkStart w:id="161" w:name="_Toc202800793"/>
      <w:bookmarkStart w:id="162" w:name="_Toc215486374"/>
      <w:bookmarkStart w:id="163" w:name="_Toc192765245"/>
      <w:r w:rsidRPr="00923F38">
        <w:rPr>
          <w:rFonts w:ascii="Calibri" w:hAnsi="Calibri" w:cs="Calibri"/>
          <w:sz w:val="20"/>
          <w:szCs w:val="18"/>
        </w:rPr>
        <w:lastRenderedPageBreak/>
        <w:t xml:space="preserve">Πίνακας </w:t>
      </w:r>
      <w:r w:rsidRPr="00923F38">
        <w:rPr>
          <w:rFonts w:ascii="Calibri" w:hAnsi="Calibri" w:cs="Calibri"/>
          <w:sz w:val="20"/>
          <w:szCs w:val="18"/>
        </w:rPr>
        <w:fldChar w:fldCharType="begin"/>
      </w:r>
      <w:r w:rsidRPr="00923F38">
        <w:rPr>
          <w:rFonts w:ascii="Calibri" w:hAnsi="Calibri" w:cs="Calibri"/>
          <w:sz w:val="20"/>
          <w:szCs w:val="18"/>
        </w:rPr>
        <w:instrText xml:space="preserve"> SEQ Πίνακας \* ARABIC </w:instrText>
      </w:r>
      <w:r w:rsidRPr="00923F38">
        <w:rPr>
          <w:rFonts w:ascii="Calibri" w:hAnsi="Calibri" w:cs="Calibri"/>
          <w:sz w:val="20"/>
          <w:szCs w:val="18"/>
        </w:rPr>
        <w:fldChar w:fldCharType="separate"/>
      </w:r>
      <w:r w:rsidR="00AD0D08">
        <w:rPr>
          <w:rFonts w:ascii="Calibri" w:hAnsi="Calibri" w:cs="Calibri"/>
          <w:noProof/>
          <w:sz w:val="20"/>
          <w:szCs w:val="18"/>
        </w:rPr>
        <w:t>15</w:t>
      </w:r>
      <w:r w:rsidRPr="00923F38">
        <w:rPr>
          <w:rFonts w:ascii="Calibri" w:hAnsi="Calibri" w:cs="Calibri"/>
          <w:sz w:val="20"/>
          <w:szCs w:val="18"/>
        </w:rPr>
        <w:fldChar w:fldCharType="end"/>
      </w:r>
      <w:bookmarkEnd w:id="160"/>
      <w:r w:rsidRPr="00923F38">
        <w:rPr>
          <w:rFonts w:ascii="Calibri" w:hAnsi="Calibri" w:cs="Calibri"/>
          <w:sz w:val="20"/>
          <w:szCs w:val="18"/>
        </w:rPr>
        <w:t>. Ποσοστό συμμετοχής των αντλιών θερμότητας στην τελική κατανάλωση ενέργειας θέρμανσης στον οικιακό τομέα της Ελλάδας στα έτη-ορόσημο της ενεργειακής μετάβασης</w:t>
      </w:r>
      <w:bookmarkEnd w:id="161"/>
      <w:bookmarkEnd w:id="162"/>
      <w:r w:rsidRPr="00923F38">
        <w:rPr>
          <w:rFonts w:ascii="Calibri" w:hAnsi="Calibri" w:cs="Calibri"/>
          <w:sz w:val="20"/>
          <w:szCs w:val="18"/>
        </w:rPr>
        <w:t xml:space="preserve"> </w:t>
      </w:r>
      <w:bookmarkEnd w:id="163"/>
    </w:p>
    <w:tbl>
      <w:tblPr>
        <w:tblStyle w:val="5-1"/>
        <w:tblW w:w="5000" w:type="pct"/>
        <w:tblLook w:val="04A0" w:firstRow="1" w:lastRow="0" w:firstColumn="1" w:lastColumn="0" w:noHBand="0" w:noVBand="1"/>
      </w:tblPr>
      <w:tblGrid>
        <w:gridCol w:w="2363"/>
        <w:gridCol w:w="999"/>
        <w:gridCol w:w="999"/>
        <w:gridCol w:w="999"/>
        <w:gridCol w:w="999"/>
        <w:gridCol w:w="999"/>
        <w:gridCol w:w="999"/>
        <w:gridCol w:w="993"/>
      </w:tblGrid>
      <w:tr w:rsidR="008D2850" w:rsidRPr="00507B2C" w14:paraId="6802F6B0" w14:textId="77777777" w:rsidTr="00DE519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4" w:type="pct"/>
          </w:tcPr>
          <w:p w14:paraId="42F83651" w14:textId="77777777" w:rsidR="008D2850" w:rsidRPr="00507B2C" w:rsidRDefault="008D2850" w:rsidP="00DE519B">
            <w:pPr>
              <w:spacing w:before="0" w:after="0" w:line="240" w:lineRule="auto"/>
              <w:rPr>
                <w:rFonts w:ascii="Calibri" w:hAnsi="Calibri" w:cs="Calibri"/>
                <w:sz w:val="20"/>
                <w:szCs w:val="20"/>
              </w:rPr>
            </w:pPr>
          </w:p>
        </w:tc>
        <w:tc>
          <w:tcPr>
            <w:tcW w:w="534" w:type="pct"/>
          </w:tcPr>
          <w:p w14:paraId="47489D4A"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2022</w:t>
            </w:r>
          </w:p>
        </w:tc>
        <w:tc>
          <w:tcPr>
            <w:tcW w:w="534" w:type="pct"/>
          </w:tcPr>
          <w:p w14:paraId="47C6EDE2"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2025</w:t>
            </w:r>
          </w:p>
        </w:tc>
        <w:tc>
          <w:tcPr>
            <w:tcW w:w="534" w:type="pct"/>
          </w:tcPr>
          <w:p w14:paraId="35A0D450"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2030</w:t>
            </w:r>
          </w:p>
        </w:tc>
        <w:tc>
          <w:tcPr>
            <w:tcW w:w="534" w:type="pct"/>
          </w:tcPr>
          <w:p w14:paraId="75FDD966"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2035</w:t>
            </w:r>
          </w:p>
        </w:tc>
        <w:tc>
          <w:tcPr>
            <w:tcW w:w="534" w:type="pct"/>
          </w:tcPr>
          <w:p w14:paraId="268A242E"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2040</w:t>
            </w:r>
          </w:p>
        </w:tc>
        <w:tc>
          <w:tcPr>
            <w:tcW w:w="534" w:type="pct"/>
          </w:tcPr>
          <w:p w14:paraId="1C9AB196"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2045</w:t>
            </w:r>
          </w:p>
        </w:tc>
        <w:tc>
          <w:tcPr>
            <w:tcW w:w="531" w:type="pct"/>
          </w:tcPr>
          <w:p w14:paraId="759B75CC" w14:textId="77777777" w:rsidR="008D2850" w:rsidRPr="00507B2C"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2050</w:t>
            </w:r>
          </w:p>
        </w:tc>
      </w:tr>
      <w:tr w:rsidR="008D2850" w:rsidRPr="00507B2C" w14:paraId="127609E0" w14:textId="77777777" w:rsidTr="00DE51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4" w:type="pct"/>
          </w:tcPr>
          <w:p w14:paraId="54BEA736" w14:textId="77777777" w:rsidR="008D2850" w:rsidRPr="00507B2C" w:rsidRDefault="008D2850" w:rsidP="00DE519B">
            <w:pPr>
              <w:spacing w:before="0" w:after="0" w:line="240" w:lineRule="auto"/>
              <w:jc w:val="center"/>
              <w:rPr>
                <w:rFonts w:ascii="Calibri" w:hAnsi="Calibri" w:cs="Calibri"/>
                <w:b w:val="0"/>
                <w:bCs w:val="0"/>
                <w:sz w:val="20"/>
                <w:szCs w:val="20"/>
              </w:rPr>
            </w:pPr>
            <w:r w:rsidRPr="00507B2C">
              <w:rPr>
                <w:rFonts w:ascii="Calibri" w:hAnsi="Calibri" w:cs="Calibri"/>
                <w:b w:val="0"/>
                <w:bCs w:val="0"/>
                <w:sz w:val="20"/>
                <w:szCs w:val="20"/>
              </w:rPr>
              <w:t xml:space="preserve">Ποσοστό </w:t>
            </w:r>
          </w:p>
        </w:tc>
        <w:tc>
          <w:tcPr>
            <w:tcW w:w="534" w:type="pct"/>
          </w:tcPr>
          <w:p w14:paraId="3121A453"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8%</w:t>
            </w:r>
          </w:p>
        </w:tc>
        <w:tc>
          <w:tcPr>
            <w:tcW w:w="534" w:type="pct"/>
          </w:tcPr>
          <w:p w14:paraId="72A9D898"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15%</w:t>
            </w:r>
          </w:p>
        </w:tc>
        <w:tc>
          <w:tcPr>
            <w:tcW w:w="534" w:type="pct"/>
          </w:tcPr>
          <w:p w14:paraId="78E73441"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24%</w:t>
            </w:r>
          </w:p>
        </w:tc>
        <w:tc>
          <w:tcPr>
            <w:tcW w:w="534" w:type="pct"/>
          </w:tcPr>
          <w:p w14:paraId="58CC9753"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31%</w:t>
            </w:r>
          </w:p>
        </w:tc>
        <w:tc>
          <w:tcPr>
            <w:tcW w:w="534" w:type="pct"/>
          </w:tcPr>
          <w:p w14:paraId="3BD632C7"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38%</w:t>
            </w:r>
          </w:p>
        </w:tc>
        <w:tc>
          <w:tcPr>
            <w:tcW w:w="534" w:type="pct"/>
          </w:tcPr>
          <w:p w14:paraId="2366DE27"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38%</w:t>
            </w:r>
          </w:p>
        </w:tc>
        <w:tc>
          <w:tcPr>
            <w:tcW w:w="531" w:type="pct"/>
          </w:tcPr>
          <w:p w14:paraId="3C653A30" w14:textId="77777777" w:rsidR="008D2850" w:rsidRPr="00507B2C"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35%</w:t>
            </w:r>
          </w:p>
        </w:tc>
      </w:tr>
    </w:tbl>
    <w:p w14:paraId="55657FF6" w14:textId="77777777" w:rsidR="008D2850" w:rsidRPr="00232E60" w:rsidRDefault="008D2850" w:rsidP="008D2850">
      <w:pPr>
        <w:spacing w:before="60" w:after="60" w:line="276" w:lineRule="auto"/>
        <w:rPr>
          <w:rFonts w:ascii="Calibri" w:hAnsi="Calibri" w:cs="Calibri"/>
        </w:rPr>
      </w:pPr>
    </w:p>
    <w:p w14:paraId="31EAD2F0" w14:textId="77777777" w:rsidR="008D2850" w:rsidRPr="00232E60" w:rsidRDefault="008D2850" w:rsidP="008D2850">
      <w:pPr>
        <w:spacing w:before="60" w:after="60" w:line="276" w:lineRule="auto"/>
        <w:jc w:val="center"/>
        <w:rPr>
          <w:rFonts w:ascii="Calibri" w:hAnsi="Calibri" w:cs="Calibri"/>
        </w:rPr>
      </w:pPr>
      <w:r w:rsidRPr="00232E60">
        <w:rPr>
          <w:rFonts w:ascii="Calibri" w:hAnsi="Calibri" w:cs="Calibri"/>
          <w:noProof/>
        </w:rPr>
        <w:drawing>
          <wp:inline distT="0" distB="0" distL="0" distR="0" wp14:anchorId="17AA9B20" wp14:editId="070DD0E0">
            <wp:extent cx="5858933" cy="3454400"/>
            <wp:effectExtent l="0" t="0" r="8890" b="0"/>
            <wp:docPr id="1218641556" name="Γράφημα 1">
              <a:extLst xmlns:a="http://schemas.openxmlformats.org/drawingml/2006/main">
                <a:ext uri="{FF2B5EF4-FFF2-40B4-BE49-F238E27FC236}">
                  <a16:creationId xmlns:a16="http://schemas.microsoft.com/office/drawing/2014/main" id="{64B2038C-AB41-4073-9E4E-E12679900A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18AB2179" w14:textId="48783DF2" w:rsidR="008D2850" w:rsidRPr="00923F38" w:rsidRDefault="008D2850" w:rsidP="002546E7">
      <w:pPr>
        <w:pStyle w:val="aa"/>
        <w:spacing w:before="0" w:line="240" w:lineRule="auto"/>
        <w:jc w:val="center"/>
        <w:rPr>
          <w:rFonts w:ascii="Calibri" w:hAnsi="Calibri" w:cs="Calibri"/>
          <w:i/>
          <w:iCs/>
          <w:sz w:val="20"/>
          <w:szCs w:val="18"/>
        </w:rPr>
      </w:pPr>
      <w:bookmarkStart w:id="164" w:name="_Ref190353902"/>
      <w:bookmarkStart w:id="165" w:name="_Toc202800760"/>
      <w:bookmarkStart w:id="166" w:name="_Toc215486341"/>
      <w:bookmarkStart w:id="167" w:name="_Toc192765202"/>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14</w:t>
      </w:r>
      <w:r w:rsidRPr="00923F38">
        <w:rPr>
          <w:rFonts w:ascii="Calibri" w:hAnsi="Calibri" w:cs="Calibri"/>
          <w:i/>
          <w:iCs/>
          <w:sz w:val="20"/>
          <w:szCs w:val="18"/>
        </w:rPr>
        <w:fldChar w:fldCharType="end"/>
      </w:r>
      <w:bookmarkEnd w:id="164"/>
      <w:r w:rsidRPr="00923F38">
        <w:rPr>
          <w:rFonts w:ascii="Calibri" w:hAnsi="Calibri" w:cs="Calibri"/>
          <w:i/>
          <w:iCs/>
          <w:sz w:val="20"/>
          <w:szCs w:val="18"/>
        </w:rPr>
        <w:t>. Εξέλιξη του ποσοστού συμμετοχής των αντλιών θερμότητας στην τελική κατανάλωση ενέργειας θέρμανσης ως το 2050 στον οικιακό τομέα της Ελλάδας</w:t>
      </w:r>
      <w:bookmarkEnd w:id="165"/>
      <w:bookmarkEnd w:id="166"/>
      <w:r w:rsidRPr="00923F38">
        <w:rPr>
          <w:rFonts w:ascii="Calibri" w:hAnsi="Calibri" w:cs="Calibri"/>
          <w:i/>
          <w:iCs/>
          <w:sz w:val="20"/>
          <w:szCs w:val="18"/>
        </w:rPr>
        <w:t xml:space="preserve"> </w:t>
      </w:r>
      <w:bookmarkEnd w:id="167"/>
    </w:p>
    <w:p w14:paraId="782FE217" w14:textId="77777777" w:rsidR="008D2850" w:rsidRPr="00232E60" w:rsidRDefault="008D2850" w:rsidP="008D2850">
      <w:pPr>
        <w:spacing w:after="60" w:line="276" w:lineRule="auto"/>
        <w:rPr>
          <w:rFonts w:ascii="Calibri" w:hAnsi="Calibri" w:cs="Calibri"/>
        </w:rPr>
      </w:pPr>
    </w:p>
    <w:p w14:paraId="600182F7" w14:textId="7E455F38" w:rsidR="008D2850" w:rsidRPr="0070347E" w:rsidRDefault="008D2850" w:rsidP="0070347E">
      <w:pPr>
        <w:spacing w:before="60" w:after="60" w:line="276" w:lineRule="auto"/>
        <w:rPr>
          <w:rFonts w:ascii="Calibri" w:hAnsi="Calibri" w:cs="Calibri"/>
        </w:rPr>
      </w:pPr>
      <w:r w:rsidRPr="0070347E">
        <w:rPr>
          <w:rFonts w:ascii="Calibri" w:hAnsi="Calibri" w:cs="Calibri"/>
        </w:rPr>
        <w:t xml:space="preserve">Σχετικά με τους στόχους ανακαινίσεων του οικιακού αποθέματος, για την περίοδο 2025-2050 λαμβάνονται υπόψιν οι καθορισμένοι στόχοι του ΕΣΕΚ, ενώ για τα έτη 2022, 2023, και 2024 χρησιμοποιούνται σχετικά στοιχεία/ στόχοι όπως λήφθηκαν από το </w:t>
      </w:r>
      <w:r w:rsidR="00004196" w:rsidRPr="009A0175">
        <w:rPr>
          <w:rFonts w:ascii="Calibri" w:hAnsi="Calibri" w:cs="Calibri"/>
        </w:rPr>
        <w:t>ΥΠΕΝ</w:t>
      </w:r>
      <w:r w:rsidR="00004196" w:rsidRPr="0070347E" w:rsidDel="00004196">
        <w:rPr>
          <w:rFonts w:ascii="Calibri" w:hAnsi="Calibri" w:cs="Calibri"/>
        </w:rPr>
        <w:t xml:space="preserve"> </w:t>
      </w:r>
      <w:r w:rsidRPr="0070347E">
        <w:rPr>
          <w:rFonts w:ascii="Calibri" w:hAnsi="Calibri" w:cs="Calibri"/>
        </w:rPr>
        <w:t>(</w:t>
      </w:r>
      <w:r w:rsidRPr="0070347E">
        <w:rPr>
          <w:rFonts w:ascii="Calibri" w:hAnsi="Calibri" w:cs="Calibri"/>
        </w:rPr>
        <w:fldChar w:fldCharType="begin"/>
      </w:r>
      <w:r w:rsidRPr="0070347E">
        <w:rPr>
          <w:rFonts w:ascii="Calibri" w:hAnsi="Calibri" w:cs="Calibri"/>
        </w:rPr>
        <w:instrText xml:space="preserve"> REF _Ref190353904 \h  \* MERGEFORMAT </w:instrText>
      </w:r>
      <w:r w:rsidRPr="0070347E">
        <w:rPr>
          <w:rFonts w:ascii="Calibri" w:hAnsi="Calibri" w:cs="Calibri"/>
        </w:rPr>
      </w:r>
      <w:r w:rsidRPr="0070347E">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15</w:t>
      </w:r>
      <w:r w:rsidRPr="0070347E">
        <w:rPr>
          <w:rFonts w:ascii="Calibri" w:hAnsi="Calibri" w:cs="Calibri"/>
        </w:rPr>
        <w:fldChar w:fldCharType="end"/>
      </w:r>
      <w:r w:rsidRPr="0070347E">
        <w:rPr>
          <w:rFonts w:ascii="Calibri" w:hAnsi="Calibri" w:cs="Calibri"/>
        </w:rPr>
        <w:t>).</w:t>
      </w:r>
    </w:p>
    <w:p w14:paraId="350A2C40" w14:textId="77777777" w:rsidR="008D2850" w:rsidRPr="0070347E" w:rsidRDefault="008D2850" w:rsidP="0070347E">
      <w:pPr>
        <w:spacing w:before="60" w:after="60" w:line="276" w:lineRule="auto"/>
        <w:rPr>
          <w:rFonts w:ascii="Calibri" w:hAnsi="Calibri" w:cs="Calibri"/>
        </w:rPr>
      </w:pPr>
      <w:r w:rsidRPr="0070347E">
        <w:rPr>
          <w:rFonts w:ascii="Calibri" w:hAnsi="Calibri" w:cs="Calibri"/>
        </w:rPr>
        <w:t>Συγκεκριμένα, την περίοδο 2022-2024 θεωρείται ότι πραγματοποιήθηκαν 45.000 ανακαινίσεις κελύφους/έτος, την περίοδο 2026-2030 θεωρείται ότι θα πραγματοποιηθούν 68.000 ανακαινίσεις κελύφους/έτος, την περίοδο 2031-2040 64.000 ανακαινίσεις κελύφους/έτος, ενώ, τέλος, την περίοδο 2041-2050 θεωρείται ότι θα πραγματοποιηθούν 83.000 ανακαινίσεις κελύφους/έτος.</w:t>
      </w:r>
    </w:p>
    <w:p w14:paraId="62506A04" w14:textId="77777777" w:rsidR="008D2850" w:rsidRPr="0070347E" w:rsidRDefault="008D2850" w:rsidP="0070347E">
      <w:pPr>
        <w:spacing w:before="60" w:after="60" w:line="276" w:lineRule="auto"/>
        <w:rPr>
          <w:rFonts w:ascii="Calibri" w:hAnsi="Calibri" w:cs="Calibri"/>
        </w:rPr>
      </w:pPr>
      <w:r w:rsidRPr="0070347E">
        <w:rPr>
          <w:rFonts w:ascii="Calibri" w:hAnsi="Calibri" w:cs="Calibri"/>
        </w:rPr>
        <w:t>Σε όλες τις περιπτώσεις θεωρείται ότι δίνεται προτεραιότητα σε κατοικίες κατασκευασμένες πριν το 1981.</w:t>
      </w:r>
    </w:p>
    <w:p w14:paraId="42000254" w14:textId="77777777" w:rsidR="008D2850" w:rsidRPr="00232E60" w:rsidRDefault="008D2850" w:rsidP="008D2850">
      <w:pPr>
        <w:rPr>
          <w:rFonts w:ascii="Calibri" w:hAnsi="Calibri" w:cs="Calibri"/>
        </w:rPr>
      </w:pPr>
    </w:p>
    <w:p w14:paraId="1566396B" w14:textId="77777777" w:rsidR="008D2850" w:rsidRPr="00232E60" w:rsidRDefault="008D2850" w:rsidP="008D2850">
      <w:pPr>
        <w:keepNext/>
        <w:spacing w:before="240"/>
        <w:jc w:val="center"/>
        <w:rPr>
          <w:rFonts w:ascii="Calibri" w:hAnsi="Calibri" w:cs="Calibri"/>
        </w:rPr>
      </w:pPr>
      <w:r w:rsidRPr="00232E60">
        <w:rPr>
          <w:rFonts w:ascii="Calibri" w:hAnsi="Calibri" w:cs="Calibri"/>
          <w:noProof/>
        </w:rPr>
        <w:lastRenderedPageBreak/>
        <w:drawing>
          <wp:inline distT="0" distB="0" distL="0" distR="0" wp14:anchorId="3812E855" wp14:editId="4867DF3E">
            <wp:extent cx="5799667" cy="3822700"/>
            <wp:effectExtent l="0" t="0" r="0" b="6350"/>
            <wp:docPr id="1862493146" name="Γράφημα 1">
              <a:extLst xmlns:a="http://schemas.openxmlformats.org/drawingml/2006/main">
                <a:ext uri="{FF2B5EF4-FFF2-40B4-BE49-F238E27FC236}">
                  <a16:creationId xmlns:a16="http://schemas.microsoft.com/office/drawing/2014/main" id="{BBE446BE-3824-0A81-1504-24CF3BF93B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0DB57CBD" w14:textId="1B71AE00" w:rsidR="008D2850" w:rsidRPr="00923F38" w:rsidRDefault="008D2850" w:rsidP="002546E7">
      <w:pPr>
        <w:pStyle w:val="aa"/>
        <w:spacing w:before="0" w:line="240" w:lineRule="auto"/>
        <w:jc w:val="center"/>
        <w:rPr>
          <w:rFonts w:ascii="Calibri" w:hAnsi="Calibri" w:cs="Calibri"/>
          <w:i/>
          <w:iCs/>
          <w:sz w:val="20"/>
          <w:szCs w:val="18"/>
        </w:rPr>
      </w:pPr>
      <w:bookmarkStart w:id="168" w:name="_Ref190353904"/>
      <w:bookmarkStart w:id="169" w:name="_Toc202800761"/>
      <w:bookmarkStart w:id="170" w:name="_Toc215486342"/>
      <w:bookmarkStart w:id="171" w:name="_Toc192765203"/>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15</w:t>
      </w:r>
      <w:r w:rsidRPr="00923F38">
        <w:rPr>
          <w:rFonts w:ascii="Calibri" w:hAnsi="Calibri" w:cs="Calibri"/>
          <w:i/>
          <w:iCs/>
          <w:sz w:val="20"/>
          <w:szCs w:val="18"/>
        </w:rPr>
        <w:fldChar w:fldCharType="end"/>
      </w:r>
      <w:bookmarkEnd w:id="168"/>
      <w:r w:rsidRPr="00923F38">
        <w:rPr>
          <w:rFonts w:ascii="Calibri" w:hAnsi="Calibri" w:cs="Calibri"/>
          <w:i/>
          <w:iCs/>
          <w:sz w:val="20"/>
          <w:szCs w:val="18"/>
        </w:rPr>
        <w:t>. Αριθμός ετήσιων ανακαινίσεων κατοικιών κατά τη διάρκεια της ενεργειακής μετάβασης στον οικιακό τομέα της Ελλάδας (Πηγή: ΕΣΕΚ 2024</w:t>
      </w:r>
      <w:bookmarkEnd w:id="169"/>
      <w:bookmarkEnd w:id="170"/>
      <w:r w:rsidRPr="00923F38">
        <w:rPr>
          <w:rFonts w:ascii="Calibri" w:hAnsi="Calibri" w:cs="Calibri"/>
          <w:i/>
          <w:iCs/>
          <w:sz w:val="20"/>
          <w:szCs w:val="18"/>
        </w:rPr>
        <w:t xml:space="preserve"> </w:t>
      </w:r>
      <w:bookmarkEnd w:id="171"/>
    </w:p>
    <w:p w14:paraId="067F215A" w14:textId="77777777" w:rsidR="008D2850" w:rsidRPr="00232E60" w:rsidRDefault="008D2850" w:rsidP="008D2850">
      <w:pPr>
        <w:pStyle w:val="aa"/>
        <w:spacing w:after="120" w:line="276" w:lineRule="auto"/>
        <w:jc w:val="both"/>
        <w:rPr>
          <w:rFonts w:ascii="Calibri" w:hAnsi="Calibri" w:cs="Calibri"/>
        </w:rPr>
      </w:pPr>
    </w:p>
    <w:p w14:paraId="562F2022" w14:textId="55E71C11" w:rsidR="008D2850" w:rsidRDefault="008D2850" w:rsidP="00507B2C">
      <w:pPr>
        <w:pStyle w:val="aa"/>
        <w:spacing w:before="60" w:after="60" w:line="276" w:lineRule="auto"/>
        <w:jc w:val="both"/>
        <w:rPr>
          <w:rFonts w:ascii="Calibri" w:hAnsi="Calibri" w:cs="Calibri"/>
          <w:b w:val="0"/>
          <w:bCs w:val="0"/>
          <w:szCs w:val="22"/>
        </w:rPr>
      </w:pPr>
      <w:r w:rsidRPr="0070347E">
        <w:rPr>
          <w:rFonts w:ascii="Calibri" w:hAnsi="Calibri" w:cs="Calibri"/>
          <w:b w:val="0"/>
          <w:bCs w:val="0"/>
        </w:rPr>
        <w:t xml:space="preserve">Με βάση τα παραπάνω, πραγματοποιήθηκε η κατάλληλη αρχικοποίηση του υπολογιστικού εργαλείου “DREEM”, το οποίο </w:t>
      </w:r>
      <w:r w:rsidRPr="0070347E">
        <w:rPr>
          <w:rFonts w:ascii="Calibri" w:hAnsi="Calibri" w:cs="Calibri"/>
          <w:b w:val="0"/>
          <w:bCs w:val="0"/>
          <w:szCs w:val="22"/>
        </w:rPr>
        <w:t xml:space="preserve">προσομοίωσε το αρχικό μείγμα κατανάλωσης ενέργειας για το έτος-αναφοράς. Το μείγμα αυτό χρησιμοποιήθηκε ως βάση για την προσομοίωση των υπόλοιπων ετών-ορόσημο, διασφαλίζοντας ότι οι καταναλώσεις και η διείσδυση των διαφόρων τεχνολογιών και συστημάτων θέρμανσης θα ακολουθήσουν τις τάσεις και τους στόχους που τίθενται στο </w:t>
      </w:r>
      <w:r w:rsidR="00BF2398">
        <w:rPr>
          <w:rFonts w:ascii="Calibri" w:hAnsi="Calibri" w:cs="Calibri"/>
          <w:b w:val="0"/>
          <w:bCs w:val="0"/>
          <w:szCs w:val="22"/>
        </w:rPr>
        <w:t xml:space="preserve">αναθεωρημένο </w:t>
      </w:r>
      <w:r w:rsidRPr="0070347E">
        <w:rPr>
          <w:rFonts w:ascii="Calibri" w:hAnsi="Calibri" w:cs="Calibri"/>
          <w:b w:val="0"/>
          <w:bCs w:val="0"/>
          <w:szCs w:val="22"/>
        </w:rPr>
        <w:t>ΕΣΕΚ.</w:t>
      </w:r>
    </w:p>
    <w:p w14:paraId="0CE05A57" w14:textId="77777777" w:rsidR="00C157EE" w:rsidRPr="00923F38" w:rsidRDefault="00C157EE" w:rsidP="00923F38">
      <w:pPr>
        <w:rPr>
          <w:b/>
          <w:bCs/>
        </w:rPr>
      </w:pPr>
    </w:p>
    <w:p w14:paraId="68F09928" w14:textId="733FE63B" w:rsidR="008D2850" w:rsidRPr="00923F38" w:rsidRDefault="008D2850" w:rsidP="00507B2C">
      <w:pPr>
        <w:pStyle w:val="aa"/>
        <w:keepNext/>
        <w:spacing w:before="60" w:after="60" w:line="276" w:lineRule="auto"/>
        <w:jc w:val="center"/>
        <w:rPr>
          <w:rFonts w:ascii="Calibri" w:hAnsi="Calibri" w:cs="Calibri"/>
          <w:sz w:val="20"/>
          <w:szCs w:val="18"/>
        </w:rPr>
      </w:pPr>
      <w:bookmarkStart w:id="172" w:name="_Ref190332654"/>
      <w:bookmarkStart w:id="173" w:name="_Toc192765246"/>
      <w:bookmarkStart w:id="174" w:name="_Toc202800794"/>
      <w:bookmarkStart w:id="175" w:name="_Toc215486375"/>
      <w:r w:rsidRPr="00923F38">
        <w:rPr>
          <w:rFonts w:ascii="Calibri" w:hAnsi="Calibri" w:cs="Calibri"/>
          <w:sz w:val="20"/>
          <w:szCs w:val="18"/>
        </w:rPr>
        <w:t xml:space="preserve">Πίνακας </w:t>
      </w:r>
      <w:r w:rsidRPr="00923F38">
        <w:rPr>
          <w:rFonts w:ascii="Calibri" w:hAnsi="Calibri" w:cs="Calibri"/>
          <w:sz w:val="20"/>
          <w:szCs w:val="18"/>
        </w:rPr>
        <w:fldChar w:fldCharType="begin"/>
      </w:r>
      <w:r w:rsidRPr="00923F38">
        <w:rPr>
          <w:rFonts w:ascii="Calibri" w:hAnsi="Calibri" w:cs="Calibri"/>
          <w:sz w:val="20"/>
          <w:szCs w:val="18"/>
        </w:rPr>
        <w:instrText xml:space="preserve"> SEQ Πίνακας \* ARABIC </w:instrText>
      </w:r>
      <w:r w:rsidRPr="00923F38">
        <w:rPr>
          <w:rFonts w:ascii="Calibri" w:hAnsi="Calibri" w:cs="Calibri"/>
          <w:sz w:val="20"/>
          <w:szCs w:val="18"/>
        </w:rPr>
        <w:fldChar w:fldCharType="separate"/>
      </w:r>
      <w:r w:rsidR="00AD0D08">
        <w:rPr>
          <w:rFonts w:ascii="Calibri" w:hAnsi="Calibri" w:cs="Calibri"/>
          <w:noProof/>
          <w:sz w:val="20"/>
          <w:szCs w:val="18"/>
        </w:rPr>
        <w:t>16</w:t>
      </w:r>
      <w:r w:rsidRPr="00923F38">
        <w:rPr>
          <w:rFonts w:ascii="Calibri" w:hAnsi="Calibri" w:cs="Calibri"/>
          <w:sz w:val="20"/>
          <w:szCs w:val="18"/>
        </w:rPr>
        <w:fldChar w:fldCharType="end"/>
      </w:r>
      <w:bookmarkEnd w:id="172"/>
      <w:r w:rsidRPr="00923F38">
        <w:rPr>
          <w:rFonts w:ascii="Calibri" w:hAnsi="Calibri" w:cs="Calibri"/>
          <w:sz w:val="20"/>
          <w:szCs w:val="18"/>
        </w:rPr>
        <w:t>. Προσαρμοσμένοι στόχοι κατανάλωσης ενέργειας για το έτος-αναφοράς, τα έτη-ορόσημο, και το έτος-στόχο, σύμφωνα με την «από κάτω προς τα πάνω» μεθοδολογία προσομοίωσης που ακολουθήθηκε</w:t>
      </w:r>
      <w:bookmarkEnd w:id="173"/>
      <w:bookmarkEnd w:id="174"/>
      <w:bookmarkEnd w:id="175"/>
    </w:p>
    <w:tbl>
      <w:tblPr>
        <w:tblStyle w:val="5-1"/>
        <w:tblW w:w="0" w:type="auto"/>
        <w:tblLayout w:type="fixed"/>
        <w:tblLook w:val="04A0" w:firstRow="1" w:lastRow="0" w:firstColumn="1" w:lastColumn="0" w:noHBand="0" w:noVBand="1"/>
      </w:tblPr>
      <w:tblGrid>
        <w:gridCol w:w="1985"/>
        <w:gridCol w:w="850"/>
        <w:gridCol w:w="865"/>
        <w:gridCol w:w="1153"/>
        <w:gridCol w:w="1153"/>
        <w:gridCol w:w="1153"/>
        <w:gridCol w:w="1040"/>
        <w:gridCol w:w="1153"/>
      </w:tblGrid>
      <w:tr w:rsidR="008D2850" w:rsidRPr="00507B2C" w14:paraId="643F7A82" w14:textId="77777777" w:rsidTr="00DE519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71308771"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 xml:space="preserve">Κατανάλωση ανά καύσιμο </w:t>
            </w:r>
            <w:r w:rsidRPr="00507B2C">
              <w:rPr>
                <w:rFonts w:ascii="Calibri" w:hAnsi="Calibri" w:cs="Calibri"/>
                <w:b w:val="0"/>
                <w:bCs w:val="0"/>
                <w:sz w:val="20"/>
                <w:szCs w:val="20"/>
              </w:rPr>
              <w:t>(</w:t>
            </w:r>
            <w:r w:rsidRPr="00507B2C">
              <w:rPr>
                <w:rFonts w:ascii="Calibri" w:hAnsi="Calibri" w:cs="Calibri"/>
                <w:sz w:val="20"/>
                <w:szCs w:val="20"/>
              </w:rPr>
              <w:t>ktoe</w:t>
            </w:r>
            <w:r w:rsidRPr="00507B2C">
              <w:rPr>
                <w:rFonts w:ascii="Calibri" w:hAnsi="Calibri" w:cs="Calibri"/>
                <w:b w:val="0"/>
                <w:bCs w:val="0"/>
                <w:sz w:val="20"/>
                <w:szCs w:val="20"/>
              </w:rPr>
              <w:t>)</w:t>
            </w:r>
          </w:p>
        </w:tc>
        <w:tc>
          <w:tcPr>
            <w:tcW w:w="850" w:type="dxa"/>
          </w:tcPr>
          <w:p w14:paraId="6DC8FA2D"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2022</w:t>
            </w:r>
          </w:p>
        </w:tc>
        <w:tc>
          <w:tcPr>
            <w:tcW w:w="865" w:type="dxa"/>
          </w:tcPr>
          <w:p w14:paraId="52328190"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2025</w:t>
            </w:r>
          </w:p>
        </w:tc>
        <w:tc>
          <w:tcPr>
            <w:tcW w:w="1153" w:type="dxa"/>
          </w:tcPr>
          <w:p w14:paraId="76A15CD5"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2030</w:t>
            </w:r>
          </w:p>
        </w:tc>
        <w:tc>
          <w:tcPr>
            <w:tcW w:w="1153" w:type="dxa"/>
          </w:tcPr>
          <w:p w14:paraId="27734A52"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2035</w:t>
            </w:r>
          </w:p>
        </w:tc>
        <w:tc>
          <w:tcPr>
            <w:tcW w:w="1153" w:type="dxa"/>
          </w:tcPr>
          <w:p w14:paraId="0CF6F7D8"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2040</w:t>
            </w:r>
          </w:p>
        </w:tc>
        <w:tc>
          <w:tcPr>
            <w:tcW w:w="1040" w:type="dxa"/>
          </w:tcPr>
          <w:p w14:paraId="798EDAF4"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2045</w:t>
            </w:r>
          </w:p>
        </w:tc>
        <w:tc>
          <w:tcPr>
            <w:tcW w:w="1153" w:type="dxa"/>
          </w:tcPr>
          <w:p w14:paraId="7872B966" w14:textId="77777777" w:rsidR="008D2850" w:rsidRPr="00507B2C" w:rsidRDefault="008D2850" w:rsidP="00DE519B">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2050</w:t>
            </w:r>
          </w:p>
        </w:tc>
      </w:tr>
      <w:tr w:rsidR="008D2850" w:rsidRPr="00507B2C" w14:paraId="3BDE00CD" w14:textId="77777777" w:rsidTr="00DE51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724BC230"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Πετρέλαιο</w:t>
            </w:r>
          </w:p>
        </w:tc>
        <w:tc>
          <w:tcPr>
            <w:tcW w:w="850" w:type="dxa"/>
          </w:tcPr>
          <w:p w14:paraId="5F659A08"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1.874</w:t>
            </w:r>
          </w:p>
        </w:tc>
        <w:tc>
          <w:tcPr>
            <w:tcW w:w="865" w:type="dxa"/>
          </w:tcPr>
          <w:p w14:paraId="57D302A4"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1.200</w:t>
            </w:r>
          </w:p>
        </w:tc>
        <w:tc>
          <w:tcPr>
            <w:tcW w:w="1153" w:type="dxa"/>
          </w:tcPr>
          <w:p w14:paraId="55193055"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422</w:t>
            </w:r>
          </w:p>
        </w:tc>
        <w:tc>
          <w:tcPr>
            <w:tcW w:w="1153" w:type="dxa"/>
          </w:tcPr>
          <w:p w14:paraId="42601627"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296</w:t>
            </w:r>
          </w:p>
        </w:tc>
        <w:tc>
          <w:tcPr>
            <w:tcW w:w="1153" w:type="dxa"/>
          </w:tcPr>
          <w:p w14:paraId="7B3EB7DF"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98</w:t>
            </w:r>
          </w:p>
        </w:tc>
        <w:tc>
          <w:tcPr>
            <w:tcW w:w="1040" w:type="dxa"/>
          </w:tcPr>
          <w:p w14:paraId="3020E0D2"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0</w:t>
            </w:r>
          </w:p>
        </w:tc>
        <w:tc>
          <w:tcPr>
            <w:tcW w:w="1153" w:type="dxa"/>
          </w:tcPr>
          <w:p w14:paraId="785DA709"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0</w:t>
            </w:r>
          </w:p>
        </w:tc>
      </w:tr>
      <w:tr w:rsidR="008D2850" w:rsidRPr="00507B2C" w14:paraId="0CC90410" w14:textId="77777777" w:rsidTr="00DE519B">
        <w:tc>
          <w:tcPr>
            <w:cnfStyle w:val="001000000000" w:firstRow="0" w:lastRow="0" w:firstColumn="1" w:lastColumn="0" w:oddVBand="0" w:evenVBand="0" w:oddHBand="0" w:evenHBand="0" w:firstRowFirstColumn="0" w:firstRowLastColumn="0" w:lastRowFirstColumn="0" w:lastRowLastColumn="0"/>
            <w:tcW w:w="1985" w:type="dxa"/>
          </w:tcPr>
          <w:p w14:paraId="4ED18E1D"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Φ. Αέριο</w:t>
            </w:r>
          </w:p>
        </w:tc>
        <w:tc>
          <w:tcPr>
            <w:tcW w:w="850" w:type="dxa"/>
          </w:tcPr>
          <w:p w14:paraId="5845DFFA"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457</w:t>
            </w:r>
          </w:p>
        </w:tc>
        <w:tc>
          <w:tcPr>
            <w:tcW w:w="865" w:type="dxa"/>
          </w:tcPr>
          <w:p w14:paraId="0BAE53D0"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535</w:t>
            </w:r>
          </w:p>
        </w:tc>
        <w:tc>
          <w:tcPr>
            <w:tcW w:w="1153" w:type="dxa"/>
          </w:tcPr>
          <w:p w14:paraId="39D20BCF"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489</w:t>
            </w:r>
          </w:p>
        </w:tc>
        <w:tc>
          <w:tcPr>
            <w:tcW w:w="1153" w:type="dxa"/>
          </w:tcPr>
          <w:p w14:paraId="4A1BD559"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288</w:t>
            </w:r>
          </w:p>
        </w:tc>
        <w:tc>
          <w:tcPr>
            <w:tcW w:w="1153" w:type="dxa"/>
          </w:tcPr>
          <w:p w14:paraId="28D4864F"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132</w:t>
            </w:r>
          </w:p>
        </w:tc>
        <w:tc>
          <w:tcPr>
            <w:tcW w:w="1040" w:type="dxa"/>
          </w:tcPr>
          <w:p w14:paraId="7C314968"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85</w:t>
            </w:r>
          </w:p>
        </w:tc>
        <w:tc>
          <w:tcPr>
            <w:tcW w:w="1153" w:type="dxa"/>
          </w:tcPr>
          <w:p w14:paraId="09DA0A47"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69</w:t>
            </w:r>
          </w:p>
        </w:tc>
      </w:tr>
      <w:tr w:rsidR="008D2850" w:rsidRPr="00507B2C" w14:paraId="60E45196" w14:textId="77777777" w:rsidTr="00DE51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85" w:type="dxa"/>
          </w:tcPr>
          <w:p w14:paraId="16AD8B1E"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Βιοενέργεια/ Βιομεθάνιο/ Βιοντήζελ</w:t>
            </w:r>
          </w:p>
        </w:tc>
        <w:tc>
          <w:tcPr>
            <w:tcW w:w="850" w:type="dxa"/>
          </w:tcPr>
          <w:p w14:paraId="1ABEC54F"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673</w:t>
            </w:r>
          </w:p>
        </w:tc>
        <w:tc>
          <w:tcPr>
            <w:tcW w:w="865" w:type="dxa"/>
          </w:tcPr>
          <w:p w14:paraId="23A41F26"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849</w:t>
            </w:r>
          </w:p>
        </w:tc>
        <w:tc>
          <w:tcPr>
            <w:tcW w:w="1153" w:type="dxa"/>
          </w:tcPr>
          <w:p w14:paraId="6A4BB82A"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1.040</w:t>
            </w:r>
          </w:p>
        </w:tc>
        <w:tc>
          <w:tcPr>
            <w:tcW w:w="1153" w:type="dxa"/>
          </w:tcPr>
          <w:p w14:paraId="75E50868"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1.092</w:t>
            </w:r>
          </w:p>
        </w:tc>
        <w:tc>
          <w:tcPr>
            <w:tcW w:w="1153" w:type="dxa"/>
          </w:tcPr>
          <w:p w14:paraId="6E808639"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1.193</w:t>
            </w:r>
          </w:p>
        </w:tc>
        <w:tc>
          <w:tcPr>
            <w:tcW w:w="1040" w:type="dxa"/>
          </w:tcPr>
          <w:p w14:paraId="53AA3011"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1.160</w:t>
            </w:r>
          </w:p>
        </w:tc>
        <w:tc>
          <w:tcPr>
            <w:tcW w:w="1153" w:type="dxa"/>
          </w:tcPr>
          <w:p w14:paraId="4302E3A7" w14:textId="77777777" w:rsidR="008D2850" w:rsidRPr="00507B2C" w:rsidRDefault="008D2850" w:rsidP="00DE519B">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1.150</w:t>
            </w:r>
          </w:p>
        </w:tc>
      </w:tr>
      <w:tr w:rsidR="008D2850" w:rsidRPr="00507B2C" w14:paraId="5A2075CC" w14:textId="77777777" w:rsidTr="00DE519B">
        <w:tc>
          <w:tcPr>
            <w:cnfStyle w:val="001000000000" w:firstRow="0" w:lastRow="0" w:firstColumn="1" w:lastColumn="0" w:oddVBand="0" w:evenVBand="0" w:oddHBand="0" w:evenHBand="0" w:firstRowFirstColumn="0" w:firstRowLastColumn="0" w:lastRowFirstColumn="0" w:lastRowLastColumn="0"/>
            <w:tcW w:w="1985" w:type="dxa"/>
          </w:tcPr>
          <w:p w14:paraId="321AD21E" w14:textId="77777777" w:rsidR="008D2850" w:rsidRPr="00507B2C" w:rsidRDefault="008D2850" w:rsidP="00DE519B">
            <w:pPr>
              <w:spacing w:before="0" w:after="0" w:line="276" w:lineRule="auto"/>
              <w:jc w:val="center"/>
              <w:rPr>
                <w:rFonts w:ascii="Calibri" w:hAnsi="Calibri" w:cs="Calibri"/>
                <w:sz w:val="20"/>
                <w:szCs w:val="20"/>
              </w:rPr>
            </w:pPr>
            <w:r w:rsidRPr="00507B2C">
              <w:rPr>
                <w:rFonts w:ascii="Calibri" w:hAnsi="Calibri" w:cs="Calibri"/>
                <w:sz w:val="20"/>
                <w:szCs w:val="20"/>
              </w:rPr>
              <w:t>Ηλεκτρισμός</w:t>
            </w:r>
          </w:p>
        </w:tc>
        <w:tc>
          <w:tcPr>
            <w:tcW w:w="850" w:type="dxa"/>
          </w:tcPr>
          <w:p w14:paraId="49FB8E95"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1.603</w:t>
            </w:r>
          </w:p>
        </w:tc>
        <w:tc>
          <w:tcPr>
            <w:tcW w:w="865" w:type="dxa"/>
          </w:tcPr>
          <w:p w14:paraId="5299C11F"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1.803</w:t>
            </w:r>
          </w:p>
        </w:tc>
        <w:tc>
          <w:tcPr>
            <w:tcW w:w="1153" w:type="dxa"/>
          </w:tcPr>
          <w:p w14:paraId="6F9297AD"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1.871</w:t>
            </w:r>
          </w:p>
        </w:tc>
        <w:tc>
          <w:tcPr>
            <w:tcW w:w="1153" w:type="dxa"/>
          </w:tcPr>
          <w:p w14:paraId="65D1CABF"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1.888</w:t>
            </w:r>
          </w:p>
        </w:tc>
        <w:tc>
          <w:tcPr>
            <w:tcW w:w="1153" w:type="dxa"/>
          </w:tcPr>
          <w:p w14:paraId="3C5BE7D0"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1.964</w:t>
            </w:r>
          </w:p>
        </w:tc>
        <w:tc>
          <w:tcPr>
            <w:tcW w:w="1040" w:type="dxa"/>
          </w:tcPr>
          <w:p w14:paraId="2CD8FC04"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2.002</w:t>
            </w:r>
          </w:p>
        </w:tc>
        <w:tc>
          <w:tcPr>
            <w:tcW w:w="1153" w:type="dxa"/>
          </w:tcPr>
          <w:p w14:paraId="1B48FD0C" w14:textId="77777777" w:rsidR="008D2850" w:rsidRPr="00507B2C" w:rsidRDefault="008D2850" w:rsidP="00DE519B">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07B2C">
              <w:rPr>
                <w:rFonts w:ascii="Calibri" w:hAnsi="Calibri" w:cs="Calibri"/>
                <w:sz w:val="20"/>
                <w:szCs w:val="20"/>
              </w:rPr>
              <w:t>1.978</w:t>
            </w:r>
          </w:p>
        </w:tc>
      </w:tr>
    </w:tbl>
    <w:p w14:paraId="2A53F50B" w14:textId="77777777" w:rsidR="008D2850" w:rsidRPr="00232E60" w:rsidRDefault="008D2850" w:rsidP="008D2850">
      <w:pPr>
        <w:spacing w:line="276" w:lineRule="auto"/>
        <w:rPr>
          <w:rFonts w:ascii="Calibri" w:hAnsi="Calibri" w:cs="Calibri"/>
          <w:iCs/>
          <w:szCs w:val="20"/>
        </w:rPr>
      </w:pPr>
    </w:p>
    <w:p w14:paraId="71EC69FB" w14:textId="384530A3" w:rsidR="008D2850" w:rsidRPr="00232E60" w:rsidRDefault="008D2850" w:rsidP="00507B2C">
      <w:pPr>
        <w:spacing w:before="60" w:after="60" w:line="276" w:lineRule="auto"/>
        <w:rPr>
          <w:rFonts w:ascii="Calibri" w:hAnsi="Calibri" w:cs="Calibri"/>
          <w:iCs/>
          <w:szCs w:val="20"/>
        </w:rPr>
      </w:pPr>
      <w:r w:rsidRPr="00232E60">
        <w:rPr>
          <w:rFonts w:ascii="Calibri" w:hAnsi="Calibri" w:cs="Calibri"/>
          <w:iCs/>
          <w:szCs w:val="20"/>
        </w:rPr>
        <w:lastRenderedPageBreak/>
        <w:t xml:space="preserve">Τέλος, διαμορφώνεται ο τελικός χώρος σεναρίων προς προσομοίωση για την εξειδίκευση των τύπων και συνδυασμών μέτρων και </w:t>
      </w:r>
      <w:r w:rsidR="00DE519B" w:rsidRPr="00232E60">
        <w:rPr>
          <w:rFonts w:ascii="Calibri" w:hAnsi="Calibri" w:cs="Calibri"/>
          <w:iCs/>
          <w:szCs w:val="20"/>
        </w:rPr>
        <w:t>πρα</w:t>
      </w:r>
      <w:r w:rsidR="00DE519B">
        <w:rPr>
          <w:rFonts w:ascii="Calibri" w:hAnsi="Calibri" w:cs="Calibri"/>
          <w:iCs/>
          <w:szCs w:val="20"/>
        </w:rPr>
        <w:t>κτι</w:t>
      </w:r>
      <w:r w:rsidR="00DE519B" w:rsidRPr="00232E60">
        <w:rPr>
          <w:rFonts w:ascii="Calibri" w:hAnsi="Calibri" w:cs="Calibri"/>
          <w:iCs/>
          <w:szCs w:val="20"/>
        </w:rPr>
        <w:t>κών</w:t>
      </w:r>
      <w:r w:rsidRPr="00232E60">
        <w:rPr>
          <w:rFonts w:ascii="Calibri" w:hAnsi="Calibri" w:cs="Calibri"/>
          <w:iCs/>
          <w:szCs w:val="20"/>
        </w:rPr>
        <w:t xml:space="preserve"> της ενεργειακής μετάβασης στον οικιακό τομέα της Ελλάδας ως το 2050 (</w:t>
      </w:r>
      <w:r w:rsidRPr="00232E60">
        <w:rPr>
          <w:rFonts w:ascii="Calibri" w:hAnsi="Calibri" w:cs="Calibri"/>
          <w:iCs/>
          <w:szCs w:val="20"/>
        </w:rPr>
        <w:fldChar w:fldCharType="begin"/>
      </w:r>
      <w:r w:rsidRPr="00232E60">
        <w:rPr>
          <w:rFonts w:ascii="Calibri" w:hAnsi="Calibri" w:cs="Calibri"/>
          <w:iCs/>
          <w:szCs w:val="20"/>
        </w:rPr>
        <w:instrText xml:space="preserve"> REF _Ref190332682 \h  \* MERGEFORMAT </w:instrText>
      </w:r>
      <w:r w:rsidRPr="00232E60">
        <w:rPr>
          <w:rFonts w:ascii="Calibri" w:hAnsi="Calibri" w:cs="Calibri"/>
          <w:iCs/>
          <w:szCs w:val="20"/>
        </w:rPr>
      </w:r>
      <w:r w:rsidRPr="00232E60">
        <w:rPr>
          <w:rFonts w:ascii="Calibri" w:hAnsi="Calibri" w:cs="Calibri"/>
          <w:iCs/>
          <w:szCs w:val="20"/>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17</w:t>
      </w:r>
      <w:r w:rsidRPr="00232E60">
        <w:rPr>
          <w:rFonts w:ascii="Calibri" w:hAnsi="Calibri" w:cs="Calibri"/>
          <w:iCs/>
          <w:szCs w:val="20"/>
        </w:rPr>
        <w:fldChar w:fldCharType="end"/>
      </w:r>
      <w:r w:rsidRPr="00232E60">
        <w:rPr>
          <w:rFonts w:ascii="Calibri" w:hAnsi="Calibri" w:cs="Calibri"/>
          <w:iCs/>
          <w:szCs w:val="20"/>
        </w:rPr>
        <w:t>).</w:t>
      </w:r>
    </w:p>
    <w:p w14:paraId="15AAAADD" w14:textId="122EBF7E" w:rsidR="008D2850" w:rsidRPr="00923F38" w:rsidRDefault="008D2850" w:rsidP="0070347E">
      <w:pPr>
        <w:pStyle w:val="aa"/>
        <w:keepNext/>
        <w:spacing w:after="60" w:line="276" w:lineRule="auto"/>
        <w:jc w:val="center"/>
        <w:rPr>
          <w:rFonts w:ascii="Calibri" w:hAnsi="Calibri" w:cs="Calibri"/>
          <w:i/>
          <w:iCs/>
          <w:sz w:val="20"/>
          <w:szCs w:val="18"/>
        </w:rPr>
      </w:pPr>
      <w:bookmarkStart w:id="176" w:name="_Ref190332682"/>
      <w:bookmarkStart w:id="177" w:name="_Toc192765247"/>
      <w:bookmarkStart w:id="178" w:name="_Toc202800795"/>
      <w:bookmarkStart w:id="179" w:name="_Toc215486376"/>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17</w:t>
      </w:r>
      <w:r w:rsidRPr="00923F38">
        <w:rPr>
          <w:rFonts w:ascii="Calibri" w:hAnsi="Calibri" w:cs="Calibri"/>
          <w:i/>
          <w:iCs/>
          <w:sz w:val="20"/>
          <w:szCs w:val="18"/>
        </w:rPr>
        <w:fldChar w:fldCharType="end"/>
      </w:r>
      <w:bookmarkEnd w:id="176"/>
      <w:r w:rsidRPr="00923F38">
        <w:rPr>
          <w:rFonts w:ascii="Calibri" w:hAnsi="Calibri" w:cs="Calibri"/>
          <w:i/>
          <w:iCs/>
          <w:sz w:val="20"/>
          <w:szCs w:val="18"/>
        </w:rPr>
        <w:t>. Τελικός χώρος σεναρίων προς προσομοίωση για τη μελέτη της ενεργειακής μετάβασης στον οικιακό τομέα της Ελλάδας ως το 2050</w:t>
      </w:r>
      <w:bookmarkEnd w:id="177"/>
      <w:bookmarkEnd w:id="178"/>
      <w:bookmarkEnd w:id="179"/>
    </w:p>
    <w:tbl>
      <w:tblPr>
        <w:tblStyle w:val="5-1"/>
        <w:tblW w:w="5000" w:type="pct"/>
        <w:tblLook w:val="04A0" w:firstRow="1" w:lastRow="0" w:firstColumn="1" w:lastColumn="0" w:noHBand="0" w:noVBand="1"/>
      </w:tblPr>
      <w:tblGrid>
        <w:gridCol w:w="1558"/>
        <w:gridCol w:w="7792"/>
      </w:tblGrid>
      <w:tr w:rsidR="008D2850" w:rsidRPr="0070347E" w14:paraId="68A569C1" w14:textId="77777777" w:rsidTr="0070347E">
        <w:trPr>
          <w:cnfStyle w:val="100000000000" w:firstRow="1" w:lastRow="0" w:firstColumn="0" w:lastColumn="0" w:oddVBand="0" w:evenVBand="0" w:oddHBand="0" w:evenHBand="0" w:firstRowFirstColumn="0" w:firstRowLastColumn="0" w:lastRowFirstColumn="0" w:lastRowLastColumn="0"/>
          <w:trHeight w:val="172"/>
        </w:trPr>
        <w:tc>
          <w:tcPr>
            <w:cnfStyle w:val="001000000000" w:firstRow="0" w:lastRow="0" w:firstColumn="1" w:lastColumn="0" w:oddVBand="0" w:evenVBand="0" w:oddHBand="0" w:evenHBand="0" w:firstRowFirstColumn="0" w:firstRowLastColumn="0" w:lastRowFirstColumn="0" w:lastRowLastColumn="0"/>
            <w:tcW w:w="833" w:type="pct"/>
            <w:hideMark/>
          </w:tcPr>
          <w:p w14:paraId="4F698A52"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Έτη-ορόσημο</w:t>
            </w:r>
          </w:p>
        </w:tc>
        <w:tc>
          <w:tcPr>
            <w:tcW w:w="4167" w:type="pct"/>
            <w:hideMark/>
          </w:tcPr>
          <w:p w14:paraId="1EEC41CF" w14:textId="77777777" w:rsidR="008D2850" w:rsidRPr="0070347E" w:rsidRDefault="008D2850" w:rsidP="0070347E">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cs="Calibri"/>
                <w:b w:val="0"/>
                <w:bCs w:val="0"/>
                <w:sz w:val="20"/>
                <w:szCs w:val="20"/>
              </w:rPr>
            </w:pPr>
            <w:r w:rsidRPr="0070347E">
              <w:rPr>
                <w:rFonts w:cs="Calibri"/>
                <w:sz w:val="20"/>
                <w:szCs w:val="20"/>
              </w:rPr>
              <w:t>Περιγραφή</w:t>
            </w:r>
          </w:p>
        </w:tc>
      </w:tr>
      <w:tr w:rsidR="008D2850" w:rsidRPr="0070347E" w14:paraId="14D99EFE" w14:textId="77777777" w:rsidTr="00923F38">
        <w:trPr>
          <w:cnfStyle w:val="000000100000" w:firstRow="0" w:lastRow="0" w:firstColumn="0" w:lastColumn="0" w:oddVBand="0" w:evenVBand="0" w:oddHBand="1" w:evenHBand="0" w:firstRowFirstColumn="0" w:firstRowLastColumn="0" w:lastRowFirstColumn="0" w:lastRowLastColumn="0"/>
          <w:trHeight w:val="496"/>
        </w:trPr>
        <w:tc>
          <w:tcPr>
            <w:cnfStyle w:val="001000000000" w:firstRow="0" w:lastRow="0" w:firstColumn="1" w:lastColumn="0" w:oddVBand="0" w:evenVBand="0" w:oddHBand="0" w:evenHBand="0" w:firstRowFirstColumn="0" w:firstRowLastColumn="0" w:lastRowFirstColumn="0" w:lastRowLastColumn="0"/>
            <w:tcW w:w="0" w:type="pct"/>
            <w:vAlign w:val="center"/>
            <w:hideMark/>
          </w:tcPr>
          <w:p w14:paraId="2CD6FCDD"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2025</w:t>
            </w:r>
          </w:p>
        </w:tc>
        <w:tc>
          <w:tcPr>
            <w:tcW w:w="0" w:type="pct"/>
            <w:vAlign w:val="center"/>
            <w:hideMark/>
          </w:tcPr>
          <w:p w14:paraId="4EAF6567"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Πετρέλαιο:</w:t>
            </w:r>
            <w:r w:rsidRPr="0070347E">
              <w:rPr>
                <w:rFonts w:cs="Calibri"/>
                <w:sz w:val="20"/>
                <w:szCs w:val="20"/>
              </w:rPr>
              <w:t xml:space="preserve"> 1.200 ktoe.</w:t>
            </w:r>
          </w:p>
          <w:p w14:paraId="39D20652"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Φ. Αέριο:</w:t>
            </w:r>
            <w:r w:rsidRPr="0070347E">
              <w:rPr>
                <w:rFonts w:cs="Calibri"/>
                <w:sz w:val="20"/>
                <w:szCs w:val="20"/>
              </w:rPr>
              <w:t xml:space="preserve"> 535 ktoe.</w:t>
            </w:r>
          </w:p>
          <w:p w14:paraId="494952D4" w14:textId="15D27E66"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Βιοενέργεια/ Βιομεθάνιο/ Βιοντ</w:t>
            </w:r>
            <w:r w:rsidR="006B01A6">
              <w:rPr>
                <w:rFonts w:cs="Calibri"/>
                <w:i/>
                <w:iCs/>
                <w:sz w:val="20"/>
                <w:szCs w:val="20"/>
              </w:rPr>
              <w:t>ί</w:t>
            </w:r>
            <w:r w:rsidRPr="0070347E">
              <w:rPr>
                <w:rFonts w:cs="Calibri"/>
                <w:i/>
                <w:iCs/>
                <w:sz w:val="20"/>
                <w:szCs w:val="20"/>
              </w:rPr>
              <w:t>ζελ:</w:t>
            </w:r>
            <w:r w:rsidRPr="0070347E">
              <w:rPr>
                <w:rFonts w:cs="Calibri"/>
                <w:sz w:val="20"/>
                <w:szCs w:val="20"/>
              </w:rPr>
              <w:t xml:space="preserve"> 849 ktoe.</w:t>
            </w:r>
          </w:p>
          <w:p w14:paraId="1CFB5D18"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Ηλεκτρισμός:</w:t>
            </w:r>
            <w:r w:rsidRPr="0070347E">
              <w:rPr>
                <w:rFonts w:cs="Calibri"/>
                <w:sz w:val="20"/>
                <w:szCs w:val="20"/>
              </w:rPr>
              <w:t xml:space="preserve"> 1.803 ktoe.</w:t>
            </w:r>
          </w:p>
          <w:p w14:paraId="722F1F88"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Διείσδυση αντλιών θερμότητας:</w:t>
            </w:r>
            <w:r w:rsidRPr="0070347E">
              <w:rPr>
                <w:rFonts w:cs="Calibri"/>
                <w:sz w:val="20"/>
                <w:szCs w:val="20"/>
              </w:rPr>
              <w:t xml:space="preserve"> 15% επί της τελικής κατανάλωσης ενέργειας για θέρμανση.</w:t>
            </w:r>
          </w:p>
        </w:tc>
      </w:tr>
      <w:tr w:rsidR="008D2850" w:rsidRPr="0070347E" w14:paraId="168D27EA" w14:textId="77777777" w:rsidTr="00923F38">
        <w:trPr>
          <w:trHeight w:val="248"/>
        </w:trPr>
        <w:tc>
          <w:tcPr>
            <w:cnfStyle w:val="001000000000" w:firstRow="0" w:lastRow="0" w:firstColumn="1" w:lastColumn="0" w:oddVBand="0" w:evenVBand="0" w:oddHBand="0" w:evenHBand="0" w:firstRowFirstColumn="0" w:firstRowLastColumn="0" w:lastRowFirstColumn="0" w:lastRowLastColumn="0"/>
            <w:tcW w:w="0" w:type="pct"/>
            <w:vAlign w:val="center"/>
            <w:hideMark/>
          </w:tcPr>
          <w:p w14:paraId="7BB5300A"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2030</w:t>
            </w:r>
          </w:p>
        </w:tc>
        <w:tc>
          <w:tcPr>
            <w:tcW w:w="0" w:type="pct"/>
            <w:vAlign w:val="center"/>
            <w:hideMark/>
          </w:tcPr>
          <w:p w14:paraId="7100F18E"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Πετρέλαιο:</w:t>
            </w:r>
            <w:r w:rsidRPr="0070347E">
              <w:rPr>
                <w:rFonts w:cs="Calibri"/>
                <w:sz w:val="20"/>
                <w:szCs w:val="20"/>
              </w:rPr>
              <w:t xml:space="preserve"> 422 </w:t>
            </w:r>
            <w:r w:rsidRPr="0070347E">
              <w:rPr>
                <w:rFonts w:cs="Calibri"/>
                <w:sz w:val="20"/>
                <w:szCs w:val="20"/>
                <w:lang w:val="en-US"/>
              </w:rPr>
              <w:t>ktoe</w:t>
            </w:r>
            <w:r w:rsidRPr="0070347E">
              <w:rPr>
                <w:rFonts w:cs="Calibri"/>
                <w:sz w:val="20"/>
                <w:szCs w:val="20"/>
              </w:rPr>
              <w:t>.</w:t>
            </w:r>
          </w:p>
          <w:p w14:paraId="4C3FD397"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Φ. Αέριο:</w:t>
            </w:r>
            <w:r w:rsidRPr="0070347E">
              <w:rPr>
                <w:rFonts w:cs="Calibri"/>
                <w:sz w:val="20"/>
                <w:szCs w:val="20"/>
              </w:rPr>
              <w:t xml:space="preserve"> 489 ktoe.</w:t>
            </w:r>
          </w:p>
          <w:p w14:paraId="47A51D33" w14:textId="710800E8"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Βιοενέργεια/ Βιομεθάνιο/ Βιοντ</w:t>
            </w:r>
            <w:r w:rsidR="006B01A6">
              <w:rPr>
                <w:rFonts w:cs="Calibri"/>
                <w:i/>
                <w:iCs/>
                <w:sz w:val="20"/>
                <w:szCs w:val="20"/>
              </w:rPr>
              <w:t>ί</w:t>
            </w:r>
            <w:r w:rsidRPr="0070347E">
              <w:rPr>
                <w:rFonts w:cs="Calibri"/>
                <w:i/>
                <w:iCs/>
                <w:sz w:val="20"/>
                <w:szCs w:val="20"/>
              </w:rPr>
              <w:t>ζελ:</w:t>
            </w:r>
            <w:r w:rsidRPr="0070347E">
              <w:rPr>
                <w:rFonts w:cs="Calibri"/>
                <w:sz w:val="20"/>
                <w:szCs w:val="20"/>
              </w:rPr>
              <w:t xml:space="preserve"> 1.040 ktoe.</w:t>
            </w:r>
          </w:p>
          <w:p w14:paraId="245E0319"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Ηλεκτρισμός:</w:t>
            </w:r>
            <w:r w:rsidRPr="0070347E">
              <w:rPr>
                <w:rFonts w:cs="Calibri"/>
                <w:sz w:val="20"/>
                <w:szCs w:val="20"/>
              </w:rPr>
              <w:t xml:space="preserve"> 1.871 ktoe.</w:t>
            </w:r>
          </w:p>
          <w:p w14:paraId="45A99A31"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Διείσδυση αντλιών θερμότητας:</w:t>
            </w:r>
            <w:r w:rsidRPr="0070347E">
              <w:rPr>
                <w:rFonts w:cs="Calibri"/>
                <w:sz w:val="20"/>
                <w:szCs w:val="20"/>
              </w:rPr>
              <w:t xml:space="preserve"> 24% επί της τελικής κατανάλωσης ενέργειας για θέρμανση.</w:t>
            </w:r>
          </w:p>
        </w:tc>
      </w:tr>
      <w:tr w:rsidR="008D2850" w:rsidRPr="0070347E" w14:paraId="0E04165A" w14:textId="77777777" w:rsidTr="00923F38">
        <w:trPr>
          <w:cnfStyle w:val="000000100000" w:firstRow="0" w:lastRow="0" w:firstColumn="0" w:lastColumn="0" w:oddVBand="0" w:evenVBand="0" w:oddHBand="1" w:evenHBand="0" w:firstRowFirstColumn="0" w:firstRowLastColumn="0" w:lastRowFirstColumn="0" w:lastRowLastColumn="0"/>
          <w:trHeight w:val="144"/>
        </w:trPr>
        <w:tc>
          <w:tcPr>
            <w:cnfStyle w:val="001000000000" w:firstRow="0" w:lastRow="0" w:firstColumn="1" w:lastColumn="0" w:oddVBand="0" w:evenVBand="0" w:oddHBand="0" w:evenHBand="0" w:firstRowFirstColumn="0" w:firstRowLastColumn="0" w:lastRowFirstColumn="0" w:lastRowLastColumn="0"/>
            <w:tcW w:w="0" w:type="pct"/>
            <w:vAlign w:val="center"/>
            <w:hideMark/>
          </w:tcPr>
          <w:p w14:paraId="4040F4E1"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2035</w:t>
            </w:r>
          </w:p>
        </w:tc>
        <w:tc>
          <w:tcPr>
            <w:tcW w:w="0" w:type="pct"/>
            <w:vAlign w:val="center"/>
            <w:hideMark/>
          </w:tcPr>
          <w:p w14:paraId="16FF3069"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Πετρέλαιο:</w:t>
            </w:r>
            <w:r w:rsidRPr="0070347E">
              <w:rPr>
                <w:rFonts w:cs="Calibri"/>
                <w:sz w:val="20"/>
                <w:szCs w:val="20"/>
              </w:rPr>
              <w:t xml:space="preserve"> 296 ktoe.</w:t>
            </w:r>
          </w:p>
          <w:p w14:paraId="56F0E95C"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Φ. Αέριο:</w:t>
            </w:r>
            <w:r w:rsidRPr="0070347E">
              <w:rPr>
                <w:rFonts w:cs="Calibri"/>
                <w:sz w:val="20"/>
                <w:szCs w:val="20"/>
              </w:rPr>
              <w:t xml:space="preserve"> 288 ktoe.</w:t>
            </w:r>
          </w:p>
          <w:p w14:paraId="7335579E" w14:textId="39949DE6"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Βιοενέργεια/ Βιομεθάνιο/ Βιοντ</w:t>
            </w:r>
            <w:r w:rsidR="006B01A6">
              <w:rPr>
                <w:rFonts w:cs="Calibri"/>
                <w:i/>
                <w:iCs/>
                <w:sz w:val="20"/>
                <w:szCs w:val="20"/>
              </w:rPr>
              <w:t>ί</w:t>
            </w:r>
            <w:r w:rsidRPr="0070347E">
              <w:rPr>
                <w:rFonts w:cs="Calibri"/>
                <w:i/>
                <w:iCs/>
                <w:sz w:val="20"/>
                <w:szCs w:val="20"/>
              </w:rPr>
              <w:t>ζελ:</w:t>
            </w:r>
            <w:r w:rsidRPr="0070347E">
              <w:rPr>
                <w:rFonts w:cs="Calibri"/>
                <w:sz w:val="20"/>
                <w:szCs w:val="20"/>
              </w:rPr>
              <w:t xml:space="preserve"> 1.092 ktoe.</w:t>
            </w:r>
          </w:p>
          <w:p w14:paraId="606F4980"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Ηλεκτρισμός:</w:t>
            </w:r>
            <w:r w:rsidRPr="0070347E">
              <w:rPr>
                <w:rFonts w:cs="Calibri"/>
                <w:sz w:val="20"/>
                <w:szCs w:val="20"/>
              </w:rPr>
              <w:t xml:space="preserve"> 1.888 ktoe.</w:t>
            </w:r>
          </w:p>
          <w:p w14:paraId="28638C24"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Διείσδυση αντλιών θερμότητας:</w:t>
            </w:r>
            <w:r w:rsidRPr="0070347E">
              <w:rPr>
                <w:rFonts w:cs="Calibri"/>
                <w:sz w:val="20"/>
                <w:szCs w:val="20"/>
              </w:rPr>
              <w:t xml:space="preserve"> 31% επί της τελικής κατανάλωσης ενέργειας για θέρμανση.</w:t>
            </w:r>
          </w:p>
        </w:tc>
      </w:tr>
      <w:tr w:rsidR="008D2850" w:rsidRPr="0070347E" w14:paraId="7A5B933E" w14:textId="77777777" w:rsidTr="00923F38">
        <w:trPr>
          <w:trHeight w:val="828"/>
        </w:trPr>
        <w:tc>
          <w:tcPr>
            <w:cnfStyle w:val="001000000000" w:firstRow="0" w:lastRow="0" w:firstColumn="1" w:lastColumn="0" w:oddVBand="0" w:evenVBand="0" w:oddHBand="0" w:evenHBand="0" w:firstRowFirstColumn="0" w:firstRowLastColumn="0" w:lastRowFirstColumn="0" w:lastRowLastColumn="0"/>
            <w:tcW w:w="0" w:type="pct"/>
            <w:vAlign w:val="center"/>
          </w:tcPr>
          <w:p w14:paraId="4DDA22EE"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2040</w:t>
            </w:r>
          </w:p>
        </w:tc>
        <w:tc>
          <w:tcPr>
            <w:tcW w:w="0" w:type="pct"/>
            <w:vAlign w:val="center"/>
          </w:tcPr>
          <w:p w14:paraId="447AF30E"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Πετρέλαιο:</w:t>
            </w:r>
            <w:r w:rsidRPr="0070347E">
              <w:rPr>
                <w:rFonts w:cs="Calibri"/>
                <w:sz w:val="20"/>
                <w:szCs w:val="20"/>
              </w:rPr>
              <w:t xml:space="preserve"> 98 ktoe.</w:t>
            </w:r>
          </w:p>
          <w:p w14:paraId="3BCB3DD2"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Φ. Αέριο:</w:t>
            </w:r>
            <w:r w:rsidRPr="0070347E">
              <w:rPr>
                <w:rFonts w:cs="Calibri"/>
                <w:sz w:val="20"/>
                <w:szCs w:val="20"/>
              </w:rPr>
              <w:t xml:space="preserve"> 132 ktoe.</w:t>
            </w:r>
          </w:p>
          <w:p w14:paraId="7F0F840B" w14:textId="1077D70D"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Βιοενέργεια/ Βιομεθάνιο/ Βιοντ</w:t>
            </w:r>
            <w:r w:rsidR="006B01A6">
              <w:rPr>
                <w:rFonts w:cs="Calibri"/>
                <w:i/>
                <w:iCs/>
                <w:sz w:val="20"/>
                <w:szCs w:val="20"/>
              </w:rPr>
              <w:t>ί</w:t>
            </w:r>
            <w:r w:rsidRPr="0070347E">
              <w:rPr>
                <w:rFonts w:cs="Calibri"/>
                <w:i/>
                <w:iCs/>
                <w:sz w:val="20"/>
                <w:szCs w:val="20"/>
              </w:rPr>
              <w:t>ζελ:</w:t>
            </w:r>
            <w:r w:rsidRPr="0070347E">
              <w:rPr>
                <w:rFonts w:cs="Calibri"/>
                <w:sz w:val="20"/>
                <w:szCs w:val="20"/>
              </w:rPr>
              <w:t xml:space="preserve"> 1.193 ktoe.</w:t>
            </w:r>
          </w:p>
          <w:p w14:paraId="11498346"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Ηλεκτρισμός:</w:t>
            </w:r>
            <w:r w:rsidRPr="0070347E">
              <w:rPr>
                <w:rFonts w:cs="Calibri"/>
                <w:sz w:val="20"/>
                <w:szCs w:val="20"/>
              </w:rPr>
              <w:t xml:space="preserve"> 1.964 ktoe.</w:t>
            </w:r>
          </w:p>
          <w:p w14:paraId="4C3DCFD9"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Διείσδυση αντλιών θερμότητας:</w:t>
            </w:r>
            <w:r w:rsidRPr="0070347E">
              <w:rPr>
                <w:rFonts w:cs="Calibri"/>
                <w:sz w:val="20"/>
                <w:szCs w:val="20"/>
              </w:rPr>
              <w:t xml:space="preserve"> 38% επί της τελικής κατανάλωσης ενέργειας για θέρμανση.</w:t>
            </w:r>
          </w:p>
        </w:tc>
      </w:tr>
      <w:tr w:rsidR="008D2850" w:rsidRPr="0070347E" w14:paraId="7816BDCC" w14:textId="77777777" w:rsidTr="00923F38">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0" w:type="pct"/>
            <w:vAlign w:val="center"/>
          </w:tcPr>
          <w:p w14:paraId="262CA271"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2045</w:t>
            </w:r>
          </w:p>
        </w:tc>
        <w:tc>
          <w:tcPr>
            <w:tcW w:w="0" w:type="pct"/>
            <w:vAlign w:val="center"/>
          </w:tcPr>
          <w:p w14:paraId="196098B4"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Πετρέλαιο:</w:t>
            </w:r>
            <w:r w:rsidRPr="0070347E">
              <w:rPr>
                <w:rFonts w:cs="Calibri"/>
                <w:sz w:val="20"/>
                <w:szCs w:val="20"/>
              </w:rPr>
              <w:t xml:space="preserve"> 0 ktoe.</w:t>
            </w:r>
          </w:p>
          <w:p w14:paraId="29CEE817"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Φ. Αέριο:</w:t>
            </w:r>
            <w:r w:rsidRPr="0070347E">
              <w:rPr>
                <w:rFonts w:cs="Calibri"/>
                <w:sz w:val="20"/>
                <w:szCs w:val="20"/>
              </w:rPr>
              <w:t xml:space="preserve"> 85 ktoe.</w:t>
            </w:r>
          </w:p>
          <w:p w14:paraId="01AA84C3" w14:textId="6BFA7D6A"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Βιοενέργεια/ Βιομεθάνιο/ Βιοντ</w:t>
            </w:r>
            <w:r w:rsidR="006B01A6">
              <w:rPr>
                <w:rFonts w:cs="Calibri"/>
                <w:i/>
                <w:iCs/>
                <w:sz w:val="20"/>
                <w:szCs w:val="20"/>
              </w:rPr>
              <w:t>ί</w:t>
            </w:r>
            <w:r w:rsidRPr="0070347E">
              <w:rPr>
                <w:rFonts w:cs="Calibri"/>
                <w:i/>
                <w:iCs/>
                <w:sz w:val="20"/>
                <w:szCs w:val="20"/>
              </w:rPr>
              <w:t>ζελ</w:t>
            </w:r>
            <w:r w:rsidR="00D60294">
              <w:rPr>
                <w:rFonts w:cs="Calibri"/>
                <w:i/>
                <w:iCs/>
                <w:sz w:val="20"/>
                <w:szCs w:val="20"/>
              </w:rPr>
              <w:t xml:space="preserve"> </w:t>
            </w:r>
            <w:r w:rsidRPr="0070347E">
              <w:rPr>
                <w:rFonts w:cs="Calibri"/>
                <w:i/>
                <w:iCs/>
                <w:sz w:val="20"/>
                <w:szCs w:val="20"/>
              </w:rPr>
              <w:t>:</w:t>
            </w:r>
            <w:r w:rsidRPr="0070347E">
              <w:rPr>
                <w:rFonts w:cs="Calibri"/>
                <w:sz w:val="20"/>
                <w:szCs w:val="20"/>
              </w:rPr>
              <w:t xml:space="preserve"> 1.160 ktoe.</w:t>
            </w:r>
          </w:p>
          <w:p w14:paraId="05B3EE7B"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Ηλεκτρισμός:</w:t>
            </w:r>
            <w:r w:rsidRPr="0070347E">
              <w:rPr>
                <w:rFonts w:cs="Calibri"/>
                <w:sz w:val="20"/>
                <w:szCs w:val="20"/>
              </w:rPr>
              <w:t xml:space="preserve"> 2.002 ktoe.</w:t>
            </w:r>
          </w:p>
          <w:p w14:paraId="62D09CA8" w14:textId="77777777" w:rsidR="008D2850" w:rsidRPr="0070347E" w:rsidRDefault="008D2850" w:rsidP="0070347E">
            <w:pPr>
              <w:spacing w:before="0" w:after="0" w:line="276" w:lineRule="auto"/>
              <w:cnfStyle w:val="000000100000" w:firstRow="0" w:lastRow="0" w:firstColumn="0" w:lastColumn="0" w:oddVBand="0" w:evenVBand="0" w:oddHBand="1" w:evenHBand="0" w:firstRowFirstColumn="0" w:firstRowLastColumn="0" w:lastRowFirstColumn="0" w:lastRowLastColumn="0"/>
              <w:rPr>
                <w:rFonts w:cs="Calibri"/>
                <w:sz w:val="20"/>
                <w:szCs w:val="20"/>
              </w:rPr>
            </w:pPr>
            <w:r w:rsidRPr="0070347E">
              <w:rPr>
                <w:rFonts w:cs="Calibri"/>
                <w:i/>
                <w:iCs/>
                <w:sz w:val="20"/>
                <w:szCs w:val="20"/>
              </w:rPr>
              <w:t>Διείσδυση αντλιών θερμότητας:</w:t>
            </w:r>
            <w:r w:rsidRPr="0070347E">
              <w:rPr>
                <w:rFonts w:cs="Calibri"/>
                <w:sz w:val="20"/>
                <w:szCs w:val="20"/>
              </w:rPr>
              <w:t xml:space="preserve"> 38% επί της τελικής κατανάλωσης ενέργειας για θέρμανση.</w:t>
            </w:r>
          </w:p>
        </w:tc>
      </w:tr>
      <w:tr w:rsidR="008D2850" w:rsidRPr="0070347E" w14:paraId="42E68BCC" w14:textId="77777777" w:rsidTr="00923F38">
        <w:trPr>
          <w:trHeight w:val="496"/>
        </w:trPr>
        <w:tc>
          <w:tcPr>
            <w:cnfStyle w:val="001000000000" w:firstRow="0" w:lastRow="0" w:firstColumn="1" w:lastColumn="0" w:oddVBand="0" w:evenVBand="0" w:oddHBand="0" w:evenHBand="0" w:firstRowFirstColumn="0" w:firstRowLastColumn="0" w:lastRowFirstColumn="0" w:lastRowLastColumn="0"/>
            <w:tcW w:w="0" w:type="pct"/>
            <w:vAlign w:val="center"/>
          </w:tcPr>
          <w:p w14:paraId="1B7C37CB" w14:textId="77777777" w:rsidR="008D2850" w:rsidRPr="0070347E" w:rsidRDefault="008D2850" w:rsidP="0070347E">
            <w:pPr>
              <w:spacing w:before="0" w:after="0" w:line="276" w:lineRule="auto"/>
              <w:jc w:val="center"/>
              <w:rPr>
                <w:rFonts w:cs="Calibri"/>
                <w:b w:val="0"/>
                <w:bCs w:val="0"/>
                <w:sz w:val="20"/>
                <w:szCs w:val="20"/>
              </w:rPr>
            </w:pPr>
            <w:r w:rsidRPr="0070347E">
              <w:rPr>
                <w:rFonts w:cs="Calibri"/>
                <w:sz w:val="20"/>
                <w:szCs w:val="20"/>
              </w:rPr>
              <w:t>2050</w:t>
            </w:r>
          </w:p>
        </w:tc>
        <w:tc>
          <w:tcPr>
            <w:tcW w:w="0" w:type="pct"/>
            <w:vAlign w:val="center"/>
          </w:tcPr>
          <w:p w14:paraId="077523D1"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Πετρέλαιο:</w:t>
            </w:r>
            <w:r w:rsidRPr="0070347E">
              <w:rPr>
                <w:rFonts w:cs="Calibri"/>
                <w:sz w:val="20"/>
                <w:szCs w:val="20"/>
              </w:rPr>
              <w:t xml:space="preserve"> 0 ktoe.</w:t>
            </w:r>
          </w:p>
          <w:p w14:paraId="33EBBDD4"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Φ. Αέριο:</w:t>
            </w:r>
            <w:r w:rsidRPr="0070347E">
              <w:rPr>
                <w:rFonts w:cs="Calibri"/>
                <w:sz w:val="20"/>
                <w:szCs w:val="20"/>
              </w:rPr>
              <w:t xml:space="preserve"> 69 ktoe.</w:t>
            </w:r>
          </w:p>
          <w:p w14:paraId="75DE2AA1" w14:textId="342219BB"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Βιοενέργεια/ Βιομεθάνιο/ Βιοντ</w:t>
            </w:r>
            <w:r w:rsidR="006B01A6">
              <w:rPr>
                <w:rFonts w:cs="Calibri"/>
                <w:i/>
                <w:iCs/>
                <w:sz w:val="20"/>
                <w:szCs w:val="20"/>
              </w:rPr>
              <w:t>ί</w:t>
            </w:r>
            <w:r w:rsidRPr="0070347E">
              <w:rPr>
                <w:rFonts w:cs="Calibri"/>
                <w:i/>
                <w:iCs/>
                <w:sz w:val="20"/>
                <w:szCs w:val="20"/>
              </w:rPr>
              <w:t>ζελ:</w:t>
            </w:r>
            <w:r w:rsidRPr="0070347E">
              <w:rPr>
                <w:rFonts w:cs="Calibri"/>
                <w:sz w:val="20"/>
                <w:szCs w:val="20"/>
              </w:rPr>
              <w:t xml:space="preserve"> 1.150 ktoe.</w:t>
            </w:r>
          </w:p>
          <w:p w14:paraId="671660AA"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Ηλεκτρισμός:</w:t>
            </w:r>
            <w:r w:rsidRPr="0070347E">
              <w:rPr>
                <w:rFonts w:cs="Calibri"/>
                <w:sz w:val="20"/>
                <w:szCs w:val="20"/>
              </w:rPr>
              <w:t xml:space="preserve"> 1.978 ktoe.</w:t>
            </w:r>
          </w:p>
          <w:p w14:paraId="60875576" w14:textId="77777777" w:rsidR="008D2850" w:rsidRPr="0070347E" w:rsidRDefault="008D2850" w:rsidP="0070347E">
            <w:pPr>
              <w:spacing w:before="0" w:after="0" w:line="276" w:lineRule="auto"/>
              <w:cnfStyle w:val="000000000000" w:firstRow="0" w:lastRow="0" w:firstColumn="0" w:lastColumn="0" w:oddVBand="0" w:evenVBand="0" w:oddHBand="0" w:evenHBand="0" w:firstRowFirstColumn="0" w:firstRowLastColumn="0" w:lastRowFirstColumn="0" w:lastRowLastColumn="0"/>
              <w:rPr>
                <w:rFonts w:cs="Calibri"/>
                <w:sz w:val="20"/>
                <w:szCs w:val="20"/>
              </w:rPr>
            </w:pPr>
            <w:r w:rsidRPr="0070347E">
              <w:rPr>
                <w:rFonts w:cs="Calibri"/>
                <w:i/>
                <w:iCs/>
                <w:sz w:val="20"/>
                <w:szCs w:val="20"/>
              </w:rPr>
              <w:t>Διείσδυση αντλιών θερμότητας:</w:t>
            </w:r>
            <w:r w:rsidRPr="0070347E">
              <w:rPr>
                <w:rFonts w:cs="Calibri"/>
                <w:sz w:val="20"/>
                <w:szCs w:val="20"/>
              </w:rPr>
              <w:t xml:space="preserve"> 35% επί της τελικής κατανάλωσης ενέργειας για θέρμανση.</w:t>
            </w:r>
          </w:p>
        </w:tc>
      </w:tr>
    </w:tbl>
    <w:p w14:paraId="218DFB96" w14:textId="77777777" w:rsidR="008D2850" w:rsidRPr="00232E60" w:rsidRDefault="008D2850" w:rsidP="008D2850">
      <w:pPr>
        <w:spacing w:after="60" w:line="276" w:lineRule="auto"/>
        <w:rPr>
          <w:rFonts w:ascii="Calibri" w:hAnsi="Calibri" w:cs="Calibri"/>
        </w:rPr>
      </w:pPr>
    </w:p>
    <w:p w14:paraId="5EF9613D" w14:textId="77777777" w:rsidR="008D2850" w:rsidRPr="00232E60" w:rsidRDefault="008D2850" w:rsidP="0070347E">
      <w:pPr>
        <w:spacing w:before="60" w:after="60" w:line="276" w:lineRule="auto"/>
        <w:rPr>
          <w:rFonts w:ascii="Calibri" w:hAnsi="Calibri" w:cs="Calibri"/>
        </w:rPr>
      </w:pPr>
      <w:r w:rsidRPr="00232E60">
        <w:rPr>
          <w:rFonts w:ascii="Calibri" w:hAnsi="Calibri" w:cs="Calibri"/>
        </w:rPr>
        <w:lastRenderedPageBreak/>
        <w:t>Για τις ανάγκες της μελέτης, οι παρεμβάσεις ενεργειακής αναβάθμισης προσομοιώνονται στους παρακάτω τύπους και συνδυασμούς παρεμβάσεων ενεργειακής εξοικονόμησης:</w:t>
      </w:r>
    </w:p>
    <w:p w14:paraId="20144065" w14:textId="77777777" w:rsidR="008D2850" w:rsidRPr="00232E60" w:rsidRDefault="008D2850" w:rsidP="00FF6F1B">
      <w:pPr>
        <w:pStyle w:val="a6"/>
        <w:numPr>
          <w:ilvl w:val="0"/>
          <w:numId w:val="9"/>
        </w:numPr>
        <w:spacing w:before="60" w:after="60" w:line="276" w:lineRule="auto"/>
        <w:ind w:left="714" w:hanging="357"/>
        <w:rPr>
          <w:rFonts w:ascii="Calibri" w:hAnsi="Calibri" w:cs="Calibri"/>
        </w:rPr>
      </w:pPr>
      <w:r w:rsidRPr="00232E60">
        <w:rPr>
          <w:rFonts w:ascii="Calibri" w:hAnsi="Calibri" w:cs="Calibri"/>
        </w:rPr>
        <w:t>«</w:t>
      </w:r>
      <w:r w:rsidRPr="00232E60">
        <w:rPr>
          <w:rFonts w:ascii="Calibri" w:hAnsi="Calibri" w:cs="Calibri"/>
          <w:b/>
          <w:bCs/>
        </w:rPr>
        <w:t>Αντικατάσταση συστημάτων θέρμανσης</w:t>
      </w:r>
      <w:r w:rsidRPr="00232E60">
        <w:rPr>
          <w:rFonts w:ascii="Calibri" w:hAnsi="Calibri" w:cs="Calibri"/>
        </w:rPr>
        <w:t>»: Περιλαμβάνουν αντικατάσταση τεχνολογιών/ συστημάτων θέρμανσης, οι οποίες στοχεύουν στη βελτίωση της ενεργειακής απόδοσης. Στη συγκεκριμένη μελέτη, οι παρεμβάσεις αυτές αναφέρονται στην αντικατάσταση λεβήτων πετρελαίου ή φυσικού αερίου με αντλίες θερμότητας.</w:t>
      </w:r>
    </w:p>
    <w:p w14:paraId="43F7375C" w14:textId="031DDDC7" w:rsidR="008D2850" w:rsidRPr="00232E60" w:rsidRDefault="008D2850" w:rsidP="00FF6F1B">
      <w:pPr>
        <w:pStyle w:val="a6"/>
        <w:numPr>
          <w:ilvl w:val="0"/>
          <w:numId w:val="9"/>
        </w:numPr>
        <w:spacing w:before="60" w:after="60" w:line="276" w:lineRule="auto"/>
        <w:ind w:left="714" w:hanging="357"/>
        <w:rPr>
          <w:rFonts w:ascii="Calibri" w:hAnsi="Calibri" w:cs="Calibri"/>
        </w:rPr>
      </w:pPr>
      <w:r w:rsidRPr="00232E60">
        <w:rPr>
          <w:rFonts w:ascii="Calibri" w:hAnsi="Calibri" w:cs="Calibri"/>
        </w:rPr>
        <w:t>«</w:t>
      </w:r>
      <w:r w:rsidRPr="00232E60">
        <w:rPr>
          <w:rFonts w:ascii="Calibri" w:hAnsi="Calibri" w:cs="Calibri"/>
          <w:b/>
          <w:bCs/>
        </w:rPr>
        <w:t>Ανακαινίσεις κελύφους</w:t>
      </w:r>
      <w:r w:rsidRPr="00232E60">
        <w:rPr>
          <w:rFonts w:ascii="Calibri" w:hAnsi="Calibri" w:cs="Calibri"/>
        </w:rPr>
        <w:t xml:space="preserve">»: Περιλαμβάνουν ανακαινίσεις του </w:t>
      </w:r>
      <w:r w:rsidR="00DE519B">
        <w:rPr>
          <w:rFonts w:ascii="Calibri" w:hAnsi="Calibri" w:cs="Calibri"/>
        </w:rPr>
        <w:t>κτη</w:t>
      </w:r>
      <w:r w:rsidRPr="00232E60">
        <w:rPr>
          <w:rFonts w:ascii="Calibri" w:hAnsi="Calibri" w:cs="Calibri"/>
        </w:rPr>
        <w:t xml:space="preserve">ριακού κελύφους, ενεργειακή αναβάθμιση παραθύρων, κουφωμάτων, κ.λπ. Στη συγκεκριμένη μελέτη οι συγκεκριμένες παρεμβάσεις αναφέρονται- λαμβάνοντας υπόψιν και ένα μεγάλο σώμα σχετικής επιστημονικής βιβλιογραφίας, το οποίο συσχετίζει τεχνολογικές λύσεις και πρακτικές ανακαίνισης με τη χρονολογία κατασκευής </w:t>
      </w:r>
      <w:r w:rsidR="005F622D">
        <w:rPr>
          <w:rFonts w:ascii="Calibri" w:hAnsi="Calibri" w:cs="Calibri"/>
        </w:rPr>
        <w:t>κτιρίων</w:t>
      </w:r>
      <w:r w:rsidRPr="00232E60">
        <w:rPr>
          <w:rFonts w:ascii="Calibri" w:hAnsi="Calibri" w:cs="Calibri"/>
        </w:rPr>
        <w:t xml:space="preserve"> του οικιακού τομέα σε κράτη-μέλη της Ε.Ε.:</w:t>
      </w:r>
    </w:p>
    <w:p w14:paraId="7E13A800" w14:textId="77777777" w:rsidR="008D2850" w:rsidRPr="00232E60" w:rsidRDefault="008D2850" w:rsidP="00FF6F1B">
      <w:pPr>
        <w:pStyle w:val="a6"/>
        <w:numPr>
          <w:ilvl w:val="0"/>
          <w:numId w:val="13"/>
        </w:numPr>
        <w:spacing w:before="60" w:after="60" w:line="276" w:lineRule="auto"/>
        <w:rPr>
          <w:rFonts w:ascii="Calibri" w:hAnsi="Calibri" w:cs="Calibri"/>
        </w:rPr>
      </w:pPr>
      <w:r w:rsidRPr="00232E60">
        <w:rPr>
          <w:rFonts w:ascii="Calibri" w:hAnsi="Calibri" w:cs="Calibri"/>
        </w:rPr>
        <w:t>στην τοποθέτηση μόνωσης εξωτερικών τοίχων και αντικατάσταση με ενεργειακά αποδοτικότερα παράθυρα για κατοικίες κατασκευασμένες πριν το 1981.</w:t>
      </w:r>
    </w:p>
    <w:p w14:paraId="5320F133" w14:textId="77777777" w:rsidR="008D2850" w:rsidRPr="00232E60" w:rsidRDefault="008D2850" w:rsidP="00FF6F1B">
      <w:pPr>
        <w:pStyle w:val="a6"/>
        <w:numPr>
          <w:ilvl w:val="0"/>
          <w:numId w:val="13"/>
        </w:numPr>
        <w:spacing w:before="60" w:after="60" w:line="276" w:lineRule="auto"/>
        <w:rPr>
          <w:rFonts w:ascii="Calibri" w:hAnsi="Calibri" w:cs="Calibri"/>
        </w:rPr>
      </w:pPr>
      <w:r w:rsidRPr="00232E60">
        <w:rPr>
          <w:rFonts w:ascii="Calibri" w:hAnsi="Calibri" w:cs="Calibri"/>
        </w:rPr>
        <w:t>στην τοποθέτηση μόνωσης εξωτερικών τοίχων για κατοικίες κατασκευασμένες κατά τη διάρκεια της περιόδου 1981-2000.</w:t>
      </w:r>
    </w:p>
    <w:p w14:paraId="31D20C44" w14:textId="77777777" w:rsidR="008D2850" w:rsidRPr="00232E60" w:rsidRDefault="008D2850" w:rsidP="00FF6F1B">
      <w:pPr>
        <w:pStyle w:val="a6"/>
        <w:numPr>
          <w:ilvl w:val="0"/>
          <w:numId w:val="9"/>
        </w:numPr>
        <w:spacing w:before="60" w:after="60" w:line="276" w:lineRule="auto"/>
        <w:ind w:left="714" w:hanging="357"/>
        <w:rPr>
          <w:rFonts w:ascii="Calibri" w:hAnsi="Calibri" w:cs="Calibri"/>
        </w:rPr>
      </w:pPr>
      <w:r w:rsidRPr="00232E60">
        <w:rPr>
          <w:rFonts w:ascii="Calibri" w:hAnsi="Calibri" w:cs="Calibri"/>
        </w:rPr>
        <w:t>«</w:t>
      </w:r>
      <w:r w:rsidRPr="00232E60">
        <w:rPr>
          <w:rFonts w:ascii="Calibri" w:hAnsi="Calibri" w:cs="Calibri"/>
          <w:b/>
          <w:bCs/>
        </w:rPr>
        <w:t>Συνδυασμός παρεμβάσεων</w:t>
      </w:r>
      <w:r w:rsidRPr="00232E60">
        <w:rPr>
          <w:rFonts w:ascii="Calibri" w:hAnsi="Calibri" w:cs="Calibri"/>
        </w:rPr>
        <w:t>»: Περιλαμβάνουν την ταυτόχρονη εφαρμογή παρεμβάσεων αντικατάστασης συστημάτων θέρμανσης και ανακαινίσεων κελύφους- όπως αυτές ορίζονται παραπάνω- με στόχο την παροχή ολοκληρωμένων λύσεων πλήρους ενεργειακής αναβάθμισης του οικιακού τομέα.</w:t>
      </w:r>
    </w:p>
    <w:p w14:paraId="622D6544" w14:textId="3FF17FFD" w:rsidR="008D2850" w:rsidRPr="00232E60" w:rsidRDefault="008D2850" w:rsidP="0070347E">
      <w:pPr>
        <w:spacing w:before="60" w:after="60" w:line="276" w:lineRule="auto"/>
        <w:rPr>
          <w:rFonts w:ascii="Calibri" w:hAnsi="Calibri" w:cs="Calibri"/>
        </w:rPr>
      </w:pPr>
      <w:r w:rsidRPr="00232E60">
        <w:rPr>
          <w:rFonts w:ascii="Calibri" w:hAnsi="Calibri" w:cs="Calibri"/>
        </w:rPr>
        <w:t xml:space="preserve">Η επιλογή των παραπάνω παρεμβάσεων βασίζεται στη σημαντικότητά τους ως εργαλεία ενεργειακής εξοικονόμησης στον οικιακό τομέα. Τα μέτρα αυτά συνάδουν με τις στρατηγικές που προωθούνται σε επίπεδο πολιτικής, όπως αποτυπώνεται και σε προγράμματα όπως το «Εξοικονομώ», καθώς αφορούν τις βασικές κατηγορίες επιλέξιμων παρεμβάσεων και δαπανών που μπορούν να επιδοτηθούν. Η εφαρμογή αυτών των παρεμβάσεων έχει αποδειχθεί ιδιαίτερα αποτελεσματική στη μείωση της ενεργειακής κατανάλωσης και των εκπομπών άνθρακα στον οικιακό τομέα, ενώ ταυτόχρονα συμβάλλει στην αύξηση της ενεργειακής αποδοτικότητας των </w:t>
      </w:r>
      <w:r w:rsidR="005F622D">
        <w:rPr>
          <w:rFonts w:ascii="Calibri" w:hAnsi="Calibri" w:cs="Calibri"/>
        </w:rPr>
        <w:t>κτιρίων</w:t>
      </w:r>
      <w:r w:rsidRPr="00232E60">
        <w:rPr>
          <w:rFonts w:ascii="Calibri" w:hAnsi="Calibri" w:cs="Calibri"/>
        </w:rPr>
        <w:t xml:space="preserve"> και στη βελτίωση των συνθηκών διαβίωσης των κατοίκων.</w:t>
      </w:r>
    </w:p>
    <w:p w14:paraId="0292D65F" w14:textId="77777777" w:rsidR="008D2850" w:rsidRPr="00232E60" w:rsidRDefault="008D2850" w:rsidP="0070347E">
      <w:pPr>
        <w:spacing w:before="60" w:after="60" w:line="276" w:lineRule="auto"/>
        <w:rPr>
          <w:rFonts w:ascii="Calibri" w:hAnsi="Calibri" w:cs="Calibri"/>
        </w:rPr>
      </w:pPr>
      <w:r w:rsidRPr="00232E60">
        <w:rPr>
          <w:rFonts w:ascii="Calibri" w:hAnsi="Calibri" w:cs="Calibri"/>
        </w:rPr>
        <w:t>Για τον προσδιορισμό των απαραίτητων τύπων και συνδυασμών παρεμβάσεων που πρέπει να εφαρμοστούν σε κάθε διαφορετική τυπολογία κατοικιών, αξιοποιείται μεθοδολογία της «</w:t>
      </w:r>
      <w:r w:rsidRPr="00232E60">
        <w:rPr>
          <w:rFonts w:ascii="Calibri" w:hAnsi="Calibri" w:cs="Calibri"/>
          <w:i/>
          <w:iCs/>
        </w:rPr>
        <w:t>αντίστροφης προσομοίωσης</w:t>
      </w:r>
      <w:r w:rsidRPr="00232E60">
        <w:rPr>
          <w:rFonts w:ascii="Calibri" w:hAnsi="Calibri" w:cs="Calibri"/>
        </w:rPr>
        <w:t>» (“</w:t>
      </w:r>
      <w:r w:rsidRPr="00232E60">
        <w:rPr>
          <w:rFonts w:ascii="Calibri" w:hAnsi="Calibri" w:cs="Calibri"/>
          <w:i/>
          <w:iCs/>
        </w:rPr>
        <w:t>backcasting</w:t>
      </w:r>
      <w:r w:rsidRPr="00232E60">
        <w:rPr>
          <w:rFonts w:ascii="Calibri" w:hAnsi="Calibri" w:cs="Calibri"/>
        </w:rPr>
        <w:t xml:space="preserve"> </w:t>
      </w:r>
      <w:r w:rsidRPr="00232E60">
        <w:rPr>
          <w:rFonts w:ascii="Calibri" w:hAnsi="Calibri" w:cs="Calibri"/>
          <w:i/>
          <w:iCs/>
          <w:lang w:val="en-US"/>
        </w:rPr>
        <w:t>simulation</w:t>
      </w:r>
      <w:r w:rsidRPr="00232E60">
        <w:rPr>
          <w:rFonts w:ascii="Calibri" w:hAnsi="Calibri" w:cs="Calibri"/>
        </w:rPr>
        <w:t>”), λαμβάνοντας υπόψιν την αντίστοιχη κλιματική ζώνη και περίοδο κατασκευής.</w:t>
      </w:r>
    </w:p>
    <w:p w14:paraId="5636A6DE" w14:textId="77777777" w:rsidR="008D2850" w:rsidRPr="00232E60" w:rsidRDefault="008D2850" w:rsidP="0070347E">
      <w:pPr>
        <w:spacing w:before="60" w:after="60" w:line="276" w:lineRule="auto"/>
        <w:rPr>
          <w:rFonts w:ascii="Calibri" w:hAnsi="Calibri" w:cs="Calibri"/>
        </w:rPr>
      </w:pPr>
      <w:r w:rsidRPr="00232E60">
        <w:rPr>
          <w:rFonts w:ascii="Calibri" w:hAnsi="Calibri" w:cs="Calibri"/>
        </w:rPr>
        <w:t>Ο συνολικός χρονικός ορίζοντας της εφαρμογής ορίζεται σε 28 έτη (2022-2050), με χρονικό βήμα ανάλυσης ανά έτος. Ο πίνακας που αντιστοιχεί σε κάθε έτος-ορόσημο, καθώς και ο τελικός πίνακας μετάβασης, περιλαμβάνει λεπτομερή αποτελέσματα, αποτυπώνοντας τους απαραίτητους τύπους και συνδυασμούς παρεμβάσεων, τα οποία πρέπει να εφαρμοστούν σε κάθε διαφορετική τυπολογία κατοικιών, και τις επιπτώσεις τους, συμπεριλαμβανομένων των μέτρων ανακαίνισης, την αντικατάσταση τεχνολογιών/ συστημάτων θέρμανσης, ή τη συνδυαστική τους εφαρμογή, για την επίτευξη των στόχων ενεργειακής μετάβασης στον οικιακό τομέα της Ελλάδας ως το 2050.</w:t>
      </w:r>
    </w:p>
    <w:p w14:paraId="09AC80E0" w14:textId="77777777" w:rsidR="008D2850" w:rsidRPr="00232E60" w:rsidRDefault="008D2850" w:rsidP="008D2850">
      <w:pPr>
        <w:spacing w:before="60" w:after="60"/>
        <w:rPr>
          <w:rFonts w:ascii="Calibri" w:hAnsi="Calibri" w:cs="Calibri"/>
        </w:rPr>
      </w:pPr>
    </w:p>
    <w:p w14:paraId="39D8BCE9" w14:textId="32D04367" w:rsidR="008D2850" w:rsidRPr="00232E60" w:rsidRDefault="008D2850" w:rsidP="00406991">
      <w:pPr>
        <w:pStyle w:val="1"/>
        <w:numPr>
          <w:ilvl w:val="2"/>
          <w:numId w:val="1"/>
        </w:numPr>
        <w:spacing w:before="0" w:after="120" w:line="360" w:lineRule="auto"/>
        <w:rPr>
          <w:rFonts w:ascii="Calibri" w:hAnsi="Calibri" w:cs="Calibri"/>
          <w:b/>
          <w:bCs/>
          <w:sz w:val="24"/>
          <w:szCs w:val="24"/>
        </w:rPr>
      </w:pPr>
      <w:bookmarkStart w:id="180" w:name="_Toc202800726"/>
      <w:bookmarkStart w:id="181" w:name="_Toc215486307"/>
      <w:bookmarkStart w:id="182" w:name="_Hlk194771093"/>
      <w:r w:rsidRPr="00232E60">
        <w:rPr>
          <w:rFonts w:ascii="Calibri" w:hAnsi="Calibri" w:cs="Calibri"/>
          <w:b/>
          <w:bCs/>
          <w:sz w:val="24"/>
          <w:szCs w:val="24"/>
        </w:rPr>
        <w:lastRenderedPageBreak/>
        <w:t>Αποτελέσματα μεθοδολογικής προσέγγισης στον οικιακό τομέα</w:t>
      </w:r>
      <w:bookmarkEnd w:id="180"/>
      <w:bookmarkEnd w:id="181"/>
    </w:p>
    <w:p w14:paraId="4AD3FE93" w14:textId="20108365" w:rsidR="008D2850" w:rsidRPr="00232E60" w:rsidRDefault="008D2850" w:rsidP="009A15A0">
      <w:pPr>
        <w:spacing w:before="60" w:after="60" w:line="276" w:lineRule="auto"/>
        <w:rPr>
          <w:rFonts w:ascii="Calibri" w:eastAsia="Times New Roman" w:hAnsi="Calibri" w:cs="Calibri"/>
        </w:rPr>
      </w:pPr>
      <w:bookmarkStart w:id="183" w:name="_Hlk190200795"/>
      <w:bookmarkEnd w:id="182"/>
      <w:r w:rsidRPr="00232E60">
        <w:rPr>
          <w:rFonts w:ascii="Calibri" w:eastAsia="Times New Roman" w:hAnsi="Calibri" w:cs="Calibri"/>
        </w:rPr>
        <w:t xml:space="preserve">Το </w:t>
      </w:r>
      <w:r w:rsidRPr="00232E60">
        <w:rPr>
          <w:rFonts w:ascii="Calibri" w:hAnsi="Calibri" w:cs="Calibri"/>
        </w:rPr>
        <w:fldChar w:fldCharType="begin"/>
      </w:r>
      <w:r w:rsidRPr="00232E60">
        <w:rPr>
          <w:rFonts w:ascii="Calibri" w:hAnsi="Calibri" w:cs="Calibri"/>
        </w:rPr>
        <w:instrText xml:space="preserve"> REF _Ref190353908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16</w:t>
      </w:r>
      <w:r w:rsidRPr="00232E60">
        <w:rPr>
          <w:rFonts w:ascii="Calibri" w:hAnsi="Calibri" w:cs="Calibri"/>
        </w:rPr>
        <w:fldChar w:fldCharType="end"/>
      </w:r>
      <w:r w:rsidRPr="00232E60">
        <w:rPr>
          <w:rFonts w:ascii="Calibri" w:eastAsia="Times New Roman" w:hAnsi="Calibri" w:cs="Calibri"/>
        </w:rPr>
        <w:t xml:space="preserve"> παρουσιάζει την τελική κατανάλωση ενέργειας, ενώ το </w:t>
      </w:r>
      <w:r w:rsidRPr="00232E60">
        <w:rPr>
          <w:rFonts w:ascii="Calibri" w:hAnsi="Calibri" w:cs="Calibri"/>
        </w:rPr>
        <w:fldChar w:fldCharType="begin"/>
      </w:r>
      <w:r w:rsidRPr="00232E60">
        <w:rPr>
          <w:rFonts w:ascii="Calibri" w:hAnsi="Calibri" w:cs="Calibri"/>
        </w:rPr>
        <w:instrText xml:space="preserve"> REF _Ref190354004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17</w:t>
      </w:r>
      <w:r w:rsidRPr="00232E60">
        <w:rPr>
          <w:rFonts w:ascii="Calibri" w:hAnsi="Calibri" w:cs="Calibri"/>
        </w:rPr>
        <w:fldChar w:fldCharType="end"/>
      </w:r>
      <w:r w:rsidRPr="00232E60">
        <w:rPr>
          <w:rFonts w:ascii="Calibri" w:hAnsi="Calibri" w:cs="Calibri"/>
        </w:rPr>
        <w:t xml:space="preserve"> </w:t>
      </w:r>
      <w:r w:rsidRPr="00232E60">
        <w:rPr>
          <w:rFonts w:ascii="Calibri" w:eastAsia="Times New Roman" w:hAnsi="Calibri" w:cs="Calibri"/>
        </w:rPr>
        <w:t>παρουσιάζει τη συνολική εξοικονόμηση ενέργειας από την εφαρμογή των κατάλληλων τύπων και συνδυασμών παρεμβάσεων ανά διαφορετική τυπολογία κατοικιών, ως το 2050.</w:t>
      </w:r>
    </w:p>
    <w:p w14:paraId="41DA35A1" w14:textId="77777777" w:rsidR="008D2850" w:rsidRPr="00232E60" w:rsidRDefault="008D2850" w:rsidP="009A15A0">
      <w:pPr>
        <w:keepNext/>
        <w:spacing w:before="60" w:after="60" w:line="276" w:lineRule="auto"/>
        <w:rPr>
          <w:rFonts w:ascii="Calibri" w:eastAsia="Times New Roman" w:hAnsi="Calibri" w:cs="Calibri"/>
        </w:rPr>
      </w:pPr>
      <w:r w:rsidRPr="00232E60">
        <w:rPr>
          <w:rFonts w:ascii="Calibri" w:eastAsia="Times New Roman" w:hAnsi="Calibri" w:cs="Calibri"/>
        </w:rPr>
        <w:t xml:space="preserve">Τα αποτελέσματα της προσομοίωσης παρουσιάζουν τη μεταβολή της τελικής κατανάλωσης ενέργειας στον οικιακό τομέα της Ελλάδας ως το 2050. Συγκεκριμένα, η συνολική κατανάλωση ενέργειας στον οικιακό τομέα της Ελλάδας μειώνεται περίπου κατά  40% ως το 2050, με την εξοικονόμηση ενέργειας να ανέρχεται σε πάνω από 1.100 </w:t>
      </w:r>
      <w:r w:rsidRPr="00232E60">
        <w:rPr>
          <w:rFonts w:ascii="Calibri" w:eastAsia="Times New Roman" w:hAnsi="Calibri" w:cs="Calibri"/>
          <w:lang w:val="en-US"/>
        </w:rPr>
        <w:t>ktoe</w:t>
      </w:r>
      <w:r w:rsidRPr="00232E60">
        <w:rPr>
          <w:rFonts w:ascii="Calibri" w:eastAsia="Times New Roman" w:hAnsi="Calibri" w:cs="Calibri"/>
        </w:rPr>
        <w:t xml:space="preserve"> το 2030, ~1.600 </w:t>
      </w:r>
      <w:r w:rsidRPr="00232E60">
        <w:rPr>
          <w:rFonts w:ascii="Calibri" w:eastAsia="Times New Roman" w:hAnsi="Calibri" w:cs="Calibri"/>
          <w:lang w:val="en-US"/>
        </w:rPr>
        <w:t>ktoe</w:t>
      </w:r>
      <w:r w:rsidRPr="00232E60">
        <w:rPr>
          <w:rFonts w:ascii="Calibri" w:eastAsia="Times New Roman" w:hAnsi="Calibri" w:cs="Calibri"/>
        </w:rPr>
        <w:t xml:space="preserve"> το 2040, και πάνω από 1.800 </w:t>
      </w:r>
      <w:r w:rsidRPr="00232E60">
        <w:rPr>
          <w:rFonts w:ascii="Calibri" w:eastAsia="Times New Roman" w:hAnsi="Calibri" w:cs="Calibri"/>
          <w:lang w:val="en-US"/>
        </w:rPr>
        <w:t>ktoe</w:t>
      </w:r>
      <w:r w:rsidRPr="00232E60">
        <w:rPr>
          <w:rFonts w:ascii="Calibri" w:eastAsia="Times New Roman" w:hAnsi="Calibri" w:cs="Calibri"/>
        </w:rPr>
        <w:t xml:space="preserve"> </w:t>
      </w:r>
      <w:r w:rsidRPr="00232E60">
        <w:rPr>
          <w:rFonts w:ascii="Calibri" w:eastAsia="Times New Roman" w:hAnsi="Calibri" w:cs="Calibri"/>
          <w:lang w:val="en-US"/>
        </w:rPr>
        <w:t>to</w:t>
      </w:r>
      <w:r w:rsidRPr="00232E60">
        <w:rPr>
          <w:rFonts w:ascii="Calibri" w:eastAsia="Times New Roman" w:hAnsi="Calibri" w:cs="Calibri"/>
        </w:rPr>
        <w:t xml:space="preserve"> 2050.</w:t>
      </w:r>
      <w:bookmarkEnd w:id="183"/>
    </w:p>
    <w:p w14:paraId="6B482E5D" w14:textId="77777777" w:rsidR="008D2850" w:rsidRPr="00232E60" w:rsidRDefault="008D2850" w:rsidP="008D2850">
      <w:pPr>
        <w:jc w:val="center"/>
        <w:rPr>
          <w:rFonts w:ascii="Calibri" w:hAnsi="Calibri" w:cs="Calibri"/>
        </w:rPr>
      </w:pPr>
      <w:r w:rsidRPr="00232E60">
        <w:rPr>
          <w:rFonts w:ascii="Calibri" w:hAnsi="Calibri" w:cs="Calibri"/>
          <w:noProof/>
        </w:rPr>
        <w:drawing>
          <wp:inline distT="0" distB="0" distL="0" distR="0" wp14:anchorId="53EC299C" wp14:editId="10AC04B9">
            <wp:extent cx="4800600" cy="3022600"/>
            <wp:effectExtent l="0" t="0" r="0" b="6350"/>
            <wp:docPr id="39438127" name="Γράφημα 1">
              <a:extLst xmlns:a="http://schemas.openxmlformats.org/drawingml/2006/main">
                <a:ext uri="{FF2B5EF4-FFF2-40B4-BE49-F238E27FC236}">
                  <a16:creationId xmlns:a16="http://schemas.microsoft.com/office/drawing/2014/main" id="{80627309-FD74-DA72-2CD4-23B0B21C07A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4B278D8F" w14:textId="40DA31A3" w:rsidR="008D2850" w:rsidRPr="00923F38" w:rsidRDefault="008D2850" w:rsidP="002546E7">
      <w:pPr>
        <w:pStyle w:val="aa"/>
        <w:spacing w:before="0" w:line="240" w:lineRule="auto"/>
        <w:jc w:val="center"/>
        <w:rPr>
          <w:rFonts w:ascii="Calibri" w:hAnsi="Calibri" w:cs="Calibri"/>
          <w:i/>
          <w:iCs/>
          <w:sz w:val="20"/>
          <w:szCs w:val="18"/>
        </w:rPr>
      </w:pPr>
      <w:bookmarkStart w:id="184" w:name="_Ref190353908"/>
      <w:bookmarkStart w:id="185" w:name="_Toc192765204"/>
      <w:bookmarkStart w:id="186" w:name="_Toc202800762"/>
      <w:bookmarkStart w:id="187" w:name="_Toc215486343"/>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16</w:t>
      </w:r>
      <w:r w:rsidRPr="00923F38">
        <w:rPr>
          <w:rFonts w:ascii="Calibri" w:hAnsi="Calibri" w:cs="Calibri"/>
          <w:i/>
          <w:iCs/>
          <w:sz w:val="20"/>
          <w:szCs w:val="18"/>
        </w:rPr>
        <w:fldChar w:fldCharType="end"/>
      </w:r>
      <w:bookmarkEnd w:id="184"/>
      <w:r w:rsidRPr="00923F38">
        <w:rPr>
          <w:rFonts w:ascii="Calibri" w:hAnsi="Calibri" w:cs="Calibri"/>
          <w:i/>
          <w:iCs/>
          <w:sz w:val="20"/>
          <w:szCs w:val="18"/>
        </w:rPr>
        <w:t>. Εξέλιξη της τελικής κατανάλωσης ενέργειας στον οικιακό τομέα της Ελλάδας ως το 2050</w:t>
      </w:r>
      <w:bookmarkEnd w:id="185"/>
      <w:bookmarkEnd w:id="186"/>
      <w:bookmarkEnd w:id="187"/>
    </w:p>
    <w:p w14:paraId="789CB108" w14:textId="77777777" w:rsidR="008D2850" w:rsidRPr="00232E60" w:rsidRDefault="008D2850" w:rsidP="008D2850">
      <w:pPr>
        <w:jc w:val="center"/>
        <w:rPr>
          <w:rFonts w:ascii="Calibri" w:hAnsi="Calibri" w:cs="Calibri"/>
        </w:rPr>
      </w:pPr>
      <w:r w:rsidRPr="00232E60">
        <w:rPr>
          <w:rFonts w:ascii="Calibri" w:hAnsi="Calibri" w:cs="Calibri"/>
          <w:noProof/>
        </w:rPr>
        <w:drawing>
          <wp:inline distT="0" distB="0" distL="0" distR="0" wp14:anchorId="2EF2869D" wp14:editId="661F6863">
            <wp:extent cx="4781550" cy="2641600"/>
            <wp:effectExtent l="0" t="0" r="0" b="6350"/>
            <wp:docPr id="2065864609" name="Γράφημα 1">
              <a:extLst xmlns:a="http://schemas.openxmlformats.org/drawingml/2006/main">
                <a:ext uri="{FF2B5EF4-FFF2-40B4-BE49-F238E27FC236}">
                  <a16:creationId xmlns:a16="http://schemas.microsoft.com/office/drawing/2014/main" id="{3EB6A879-D323-41EE-8025-26EE74A4809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2E406955" w14:textId="4407FC0F" w:rsidR="008D2850" w:rsidRPr="00923F38" w:rsidRDefault="008D2850" w:rsidP="002546E7">
      <w:pPr>
        <w:pStyle w:val="aa"/>
        <w:spacing w:before="0" w:line="240" w:lineRule="auto"/>
        <w:jc w:val="center"/>
        <w:rPr>
          <w:rFonts w:ascii="Calibri" w:hAnsi="Calibri" w:cs="Calibri"/>
          <w:i/>
          <w:iCs/>
          <w:sz w:val="20"/>
          <w:szCs w:val="18"/>
        </w:rPr>
      </w:pPr>
      <w:bookmarkStart w:id="188" w:name="_Ref190354004"/>
      <w:bookmarkStart w:id="189" w:name="_Toc192765205"/>
      <w:bookmarkStart w:id="190" w:name="_Toc202800763"/>
      <w:bookmarkStart w:id="191" w:name="_Toc215486344"/>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17</w:t>
      </w:r>
      <w:r w:rsidRPr="00923F38">
        <w:rPr>
          <w:rFonts w:ascii="Calibri" w:hAnsi="Calibri" w:cs="Calibri"/>
          <w:i/>
          <w:iCs/>
          <w:sz w:val="20"/>
          <w:szCs w:val="18"/>
        </w:rPr>
        <w:fldChar w:fldCharType="end"/>
      </w:r>
      <w:bookmarkEnd w:id="188"/>
      <w:r w:rsidRPr="00923F38">
        <w:rPr>
          <w:rFonts w:ascii="Calibri" w:hAnsi="Calibri" w:cs="Calibri"/>
          <w:i/>
          <w:iCs/>
          <w:sz w:val="20"/>
          <w:szCs w:val="18"/>
        </w:rPr>
        <w:t>. Εξέλιξη της τελικής εξοικονόμησης ενέργειας στον οικιακό τομέα της Ελλάδας ως το 2050</w:t>
      </w:r>
      <w:bookmarkEnd w:id="189"/>
      <w:bookmarkEnd w:id="190"/>
      <w:bookmarkEnd w:id="191"/>
    </w:p>
    <w:p w14:paraId="7815AB3B" w14:textId="77777777" w:rsidR="008D2850" w:rsidRPr="00232E60" w:rsidRDefault="008D2850" w:rsidP="008D2850">
      <w:pPr>
        <w:spacing w:after="60" w:line="276" w:lineRule="auto"/>
        <w:rPr>
          <w:rFonts w:ascii="Calibri" w:eastAsia="Times New Roman" w:hAnsi="Calibri" w:cs="Calibri"/>
        </w:rPr>
      </w:pPr>
    </w:p>
    <w:p w14:paraId="7256EFF7" w14:textId="4E775A31" w:rsidR="008D2850" w:rsidRPr="00232E60" w:rsidRDefault="008D2850" w:rsidP="009A15A0">
      <w:pPr>
        <w:spacing w:before="60" w:after="60" w:line="276" w:lineRule="auto"/>
        <w:rPr>
          <w:rFonts w:ascii="Calibri" w:eastAsia="Times New Roman" w:hAnsi="Calibri" w:cs="Calibri"/>
        </w:rPr>
      </w:pPr>
      <w:r w:rsidRPr="00232E60">
        <w:rPr>
          <w:rFonts w:ascii="Calibri" w:eastAsia="Times New Roman" w:hAnsi="Calibri" w:cs="Calibri"/>
        </w:rPr>
        <w:t xml:space="preserve">Το </w:t>
      </w:r>
      <w:r w:rsidRPr="00232E60">
        <w:rPr>
          <w:rFonts w:ascii="Calibri" w:hAnsi="Calibri" w:cs="Calibri"/>
        </w:rPr>
        <w:fldChar w:fldCharType="begin"/>
      </w:r>
      <w:r w:rsidRPr="00232E60">
        <w:rPr>
          <w:rFonts w:ascii="Calibri" w:hAnsi="Calibri" w:cs="Calibri"/>
        </w:rPr>
        <w:instrText xml:space="preserve"> REF _Ref190354005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18</w:t>
      </w:r>
      <w:r w:rsidRPr="00232E60">
        <w:rPr>
          <w:rFonts w:ascii="Calibri" w:hAnsi="Calibri" w:cs="Calibri"/>
        </w:rPr>
        <w:fldChar w:fldCharType="end"/>
      </w:r>
      <w:r w:rsidRPr="00232E60">
        <w:rPr>
          <w:rFonts w:ascii="Calibri" w:hAnsi="Calibri" w:cs="Calibri"/>
        </w:rPr>
        <w:t xml:space="preserve"> </w:t>
      </w:r>
      <w:r w:rsidRPr="00232E60">
        <w:rPr>
          <w:rFonts w:ascii="Calibri" w:eastAsia="Times New Roman" w:hAnsi="Calibri" w:cs="Calibri"/>
        </w:rPr>
        <w:t>απεικονίζει την ποσοστιαία κατανομή της τελικής κατανάλωσης ενέργειας ανά τύπο καυσίμου στον οικιακό τομέα της Ελλάδας ως το 2050. Όπως παρατηρείται, η χρήση πετρελαίου ακολουθεί σταθερή πτωτική πορεία, μέχρι το μηδενισμό της κατά της διάρκεια της περιόδου 2040-2045. Παράλληλα, το φυσικό αέριο καταγράφει σημαντική μείωση, με ένα μικρό υπόλοιπο να διατηρείται στο ενεργειακό μείγμα μέχρι και το 2050. Συνολικά, τα ορυκτά καύσιμα (πετρέλαιο και φυσικό αέριο) συνιστούν περίπου το 3% της τελικής κατανάλωσης ενέργειας το 2045 και το 2% το 2050.</w:t>
      </w:r>
    </w:p>
    <w:p w14:paraId="0C40C88D" w14:textId="77777777" w:rsidR="008D2850" w:rsidRPr="00232E60" w:rsidRDefault="008D2850" w:rsidP="009A15A0">
      <w:pPr>
        <w:keepNext/>
        <w:spacing w:before="60" w:after="60" w:line="276" w:lineRule="auto"/>
        <w:rPr>
          <w:rFonts w:ascii="Calibri" w:eastAsia="Times New Roman" w:hAnsi="Calibri" w:cs="Calibri"/>
        </w:rPr>
      </w:pPr>
      <w:r w:rsidRPr="00232E60">
        <w:rPr>
          <w:rFonts w:ascii="Calibri" w:eastAsia="Times New Roman" w:hAnsi="Calibri" w:cs="Calibri"/>
        </w:rPr>
        <w:t>Αντίθετα, η συμμετοχή της ηλεκτρική ενέργειας στο μείγμα της τελικής κατανάλωσης ενέργειας ενισχύεται σταδιακά (~50% το 2030, ~58% το 2040, και ~61% το 2050), υποκαθιστώντας σε μεγάλο βαθμό τη χρήση ορυκτών καυσίμων, ενώ, όπως παρατηρείται, η βιοενέργεια και τα βιοκαύσιμα αποκτούν ενισχυμένο ρόλο διατηρώντας σημαντικό μερίδιο στο τελικό ενεργειακό μείγμα.</w:t>
      </w:r>
    </w:p>
    <w:p w14:paraId="2C5A7967" w14:textId="77777777" w:rsidR="008D2850" w:rsidRPr="00232E60" w:rsidRDefault="008D2850" w:rsidP="008D2850">
      <w:pPr>
        <w:spacing w:before="60"/>
        <w:jc w:val="center"/>
        <w:rPr>
          <w:rFonts w:ascii="Calibri" w:hAnsi="Calibri" w:cs="Calibri"/>
        </w:rPr>
      </w:pPr>
      <w:r w:rsidRPr="00232E60">
        <w:rPr>
          <w:rFonts w:ascii="Calibri" w:hAnsi="Calibri" w:cs="Calibri"/>
          <w:noProof/>
        </w:rPr>
        <w:drawing>
          <wp:inline distT="0" distB="0" distL="0" distR="0" wp14:anchorId="40F019B2" wp14:editId="04C3086F">
            <wp:extent cx="5162550" cy="3073400"/>
            <wp:effectExtent l="0" t="0" r="0" b="0"/>
            <wp:docPr id="686049882" name="Γράφημα 1">
              <a:extLst xmlns:a="http://schemas.openxmlformats.org/drawingml/2006/main">
                <a:ext uri="{FF2B5EF4-FFF2-40B4-BE49-F238E27FC236}">
                  <a16:creationId xmlns:a16="http://schemas.microsoft.com/office/drawing/2014/main" id="{777F5D41-7924-B5AE-9575-CE72ED6D649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25F03664" w14:textId="5F3399B4" w:rsidR="008D2850" w:rsidRPr="00923F38" w:rsidRDefault="008D2850" w:rsidP="009A15A0">
      <w:pPr>
        <w:pStyle w:val="aa"/>
        <w:spacing w:line="276" w:lineRule="auto"/>
        <w:jc w:val="center"/>
        <w:rPr>
          <w:rFonts w:ascii="Calibri" w:hAnsi="Calibri" w:cs="Calibri"/>
          <w:i/>
          <w:iCs/>
          <w:sz w:val="20"/>
          <w:szCs w:val="18"/>
        </w:rPr>
      </w:pPr>
      <w:bookmarkStart w:id="192" w:name="_Ref190354005"/>
      <w:bookmarkStart w:id="193" w:name="_Toc192765206"/>
      <w:bookmarkStart w:id="194" w:name="_Toc202800764"/>
      <w:bookmarkStart w:id="195" w:name="_Toc215486345"/>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18</w:t>
      </w:r>
      <w:r w:rsidRPr="00923F38">
        <w:rPr>
          <w:rFonts w:ascii="Calibri" w:hAnsi="Calibri" w:cs="Calibri"/>
          <w:i/>
          <w:iCs/>
          <w:sz w:val="20"/>
          <w:szCs w:val="18"/>
        </w:rPr>
        <w:fldChar w:fldCharType="end"/>
      </w:r>
      <w:bookmarkEnd w:id="192"/>
      <w:r w:rsidRPr="00923F38">
        <w:rPr>
          <w:rFonts w:ascii="Calibri" w:hAnsi="Calibri" w:cs="Calibri"/>
          <w:i/>
          <w:iCs/>
          <w:sz w:val="20"/>
          <w:szCs w:val="18"/>
        </w:rPr>
        <w:t>. Ποσοστιαία κατανομή της τελικής κατανάλωσης ενέργειας ανά τύπο καυσίμου στον οικιακό τομέα της Ελλάδας ως το 2050</w:t>
      </w:r>
      <w:bookmarkEnd w:id="193"/>
      <w:bookmarkEnd w:id="194"/>
      <w:bookmarkEnd w:id="195"/>
    </w:p>
    <w:p w14:paraId="7FC8BA2C" w14:textId="78CA41AD"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Τα αποτελέσματα της προσομοίωσης και της περαιτέρω ανάλυσης της τελικής κατανάλωσης ενέργειας, παρέχουν πληροφορίες σχετικά με τις μεταβολές στα μερίδια συμμετοχής και στη χρήση τεχνολογιών/ συστημάτων θέρμανσης στον οικιακό τομέα, όπως αποτυπώνονται στο </w:t>
      </w:r>
      <w:r w:rsidRPr="00232E60">
        <w:rPr>
          <w:rFonts w:ascii="Calibri" w:hAnsi="Calibri" w:cs="Calibri"/>
        </w:rPr>
        <w:fldChar w:fldCharType="begin"/>
      </w:r>
      <w:r w:rsidRPr="00232E60">
        <w:rPr>
          <w:rFonts w:ascii="Calibri" w:hAnsi="Calibri" w:cs="Calibri"/>
        </w:rPr>
        <w:instrText xml:space="preserve"> REF _Ref190354085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19</w:t>
      </w:r>
      <w:r w:rsidRPr="00232E60">
        <w:rPr>
          <w:rFonts w:ascii="Calibri" w:hAnsi="Calibri" w:cs="Calibri"/>
        </w:rPr>
        <w:fldChar w:fldCharType="end"/>
      </w:r>
      <w:r w:rsidRPr="00232E60">
        <w:rPr>
          <w:rFonts w:ascii="Calibri" w:hAnsi="Calibri" w:cs="Calibri"/>
        </w:rPr>
        <w:t xml:space="preserve"> και στο </w:t>
      </w:r>
      <w:r w:rsidRPr="00232E60">
        <w:rPr>
          <w:rFonts w:ascii="Calibri" w:hAnsi="Calibri" w:cs="Calibri"/>
        </w:rPr>
        <w:fldChar w:fldCharType="begin"/>
      </w:r>
      <w:r w:rsidRPr="00232E60">
        <w:rPr>
          <w:rFonts w:ascii="Calibri" w:hAnsi="Calibri" w:cs="Calibri"/>
        </w:rPr>
        <w:instrText xml:space="preserve"> REF _Ref190354088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20</w:t>
      </w:r>
      <w:r w:rsidRPr="00232E60">
        <w:rPr>
          <w:rFonts w:ascii="Calibri" w:hAnsi="Calibri" w:cs="Calibri"/>
        </w:rPr>
        <w:fldChar w:fldCharType="end"/>
      </w:r>
      <w:r w:rsidRPr="00232E60">
        <w:rPr>
          <w:rFonts w:ascii="Calibri" w:hAnsi="Calibri" w:cs="Calibri"/>
        </w:rPr>
        <w:t>.</w:t>
      </w:r>
    </w:p>
    <w:p w14:paraId="529B1D99" w14:textId="604C0E56"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Συγκεκριμένα, το </w:t>
      </w:r>
      <w:r w:rsidRPr="00232E60">
        <w:rPr>
          <w:rFonts w:ascii="Calibri" w:hAnsi="Calibri" w:cs="Calibri"/>
        </w:rPr>
        <w:fldChar w:fldCharType="begin"/>
      </w:r>
      <w:r w:rsidRPr="00232E60">
        <w:rPr>
          <w:rFonts w:ascii="Calibri" w:hAnsi="Calibri" w:cs="Calibri"/>
        </w:rPr>
        <w:instrText xml:space="preserve"> REF _Ref190354085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19</w:t>
      </w:r>
      <w:r w:rsidRPr="00232E60">
        <w:rPr>
          <w:rFonts w:ascii="Calibri" w:hAnsi="Calibri" w:cs="Calibri"/>
        </w:rPr>
        <w:fldChar w:fldCharType="end"/>
      </w:r>
      <w:r w:rsidRPr="00232E60">
        <w:rPr>
          <w:rFonts w:ascii="Calibri" w:hAnsi="Calibri" w:cs="Calibri"/>
        </w:rPr>
        <w:t xml:space="preserve"> απεικονίζει την αύξηση του μεριδίου των αντλιών θερμότητας στη συνολική κατανάλωση ενέργειας θέρμανσης. Από χαμηλά επίπεδα το 2022 (8%), η διείσδυση των αντλιών θερμότητας ενισχύεται σημαντικά, υπερβαίνοντας το 40% το 2040 και προσεγγίζοντας το 50% το 2050.</w:t>
      </w:r>
    </w:p>
    <w:p w14:paraId="23CB5AEA" w14:textId="77777777" w:rsidR="008D2850" w:rsidRPr="00232E60" w:rsidRDefault="008D2850" w:rsidP="008D2850">
      <w:pPr>
        <w:jc w:val="center"/>
        <w:rPr>
          <w:rFonts w:ascii="Calibri" w:hAnsi="Calibri" w:cs="Calibri"/>
        </w:rPr>
      </w:pPr>
      <w:r w:rsidRPr="00232E60">
        <w:rPr>
          <w:rFonts w:ascii="Calibri" w:hAnsi="Calibri" w:cs="Calibri"/>
          <w:b/>
          <w:bCs/>
          <w:noProof/>
        </w:rPr>
        <w:lastRenderedPageBreak/>
        <w:drawing>
          <wp:inline distT="0" distB="0" distL="0" distR="0" wp14:anchorId="399DF4F6" wp14:editId="7BCB5EB9">
            <wp:extent cx="5833110" cy="3780366"/>
            <wp:effectExtent l="0" t="0" r="0" b="0"/>
            <wp:docPr id="1774952713" name="Γράφημα 1">
              <a:extLst xmlns:a="http://schemas.openxmlformats.org/drawingml/2006/main">
                <a:ext uri="{FF2B5EF4-FFF2-40B4-BE49-F238E27FC236}">
                  <a16:creationId xmlns:a16="http://schemas.microsoft.com/office/drawing/2014/main" id="{1D877F61-1949-153C-429D-E8428DDD6E0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4B6B7ECD" w14:textId="6955F23B" w:rsidR="008D2850" w:rsidRPr="00923F38" w:rsidRDefault="008D2850" w:rsidP="007E1202">
      <w:pPr>
        <w:pStyle w:val="aa"/>
        <w:spacing w:before="0" w:line="240" w:lineRule="auto"/>
        <w:jc w:val="center"/>
        <w:rPr>
          <w:rFonts w:ascii="Calibri" w:hAnsi="Calibri" w:cs="Calibri"/>
          <w:i/>
          <w:iCs/>
          <w:sz w:val="20"/>
          <w:szCs w:val="18"/>
        </w:rPr>
      </w:pPr>
      <w:bookmarkStart w:id="196" w:name="_Ref190354085"/>
      <w:bookmarkStart w:id="197" w:name="_Toc192765207"/>
      <w:bookmarkStart w:id="198" w:name="_Toc202800765"/>
      <w:bookmarkStart w:id="199" w:name="_Toc215486346"/>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19</w:t>
      </w:r>
      <w:r w:rsidRPr="00923F38">
        <w:rPr>
          <w:rFonts w:ascii="Calibri" w:hAnsi="Calibri" w:cs="Calibri"/>
          <w:i/>
          <w:iCs/>
          <w:sz w:val="20"/>
          <w:szCs w:val="18"/>
        </w:rPr>
        <w:fldChar w:fldCharType="end"/>
      </w:r>
      <w:bookmarkEnd w:id="196"/>
      <w:r w:rsidRPr="00923F38">
        <w:rPr>
          <w:rFonts w:ascii="Calibri" w:hAnsi="Calibri" w:cs="Calibri"/>
          <w:i/>
          <w:iCs/>
          <w:sz w:val="20"/>
          <w:szCs w:val="18"/>
        </w:rPr>
        <w:t>. Εξέλιξη της ποσοστιαίας συμμετοχής των αντλιών θερμότητας στην τελική κατανάλωση ενέργειας θέρμανσης στον οικιακό τομέα της Ελλάδας ως το 2050</w:t>
      </w:r>
      <w:bookmarkEnd w:id="197"/>
      <w:bookmarkEnd w:id="198"/>
      <w:bookmarkEnd w:id="199"/>
    </w:p>
    <w:p w14:paraId="1B0CFBFC" w14:textId="77777777" w:rsidR="007E1202" w:rsidRDefault="007E1202" w:rsidP="009A15A0">
      <w:pPr>
        <w:spacing w:before="60" w:after="60" w:line="276" w:lineRule="auto"/>
        <w:rPr>
          <w:rFonts w:ascii="Calibri" w:hAnsi="Calibri" w:cs="Calibri"/>
        </w:rPr>
      </w:pPr>
    </w:p>
    <w:p w14:paraId="06BA0A1A" w14:textId="57C3CDBE"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Επιπρόσθετα, το </w:t>
      </w:r>
      <w:r w:rsidRPr="00232E60">
        <w:rPr>
          <w:rFonts w:ascii="Calibri" w:hAnsi="Calibri" w:cs="Calibri"/>
        </w:rPr>
        <w:fldChar w:fldCharType="begin"/>
      </w:r>
      <w:r w:rsidRPr="00232E60">
        <w:rPr>
          <w:rFonts w:ascii="Calibri" w:hAnsi="Calibri" w:cs="Calibri"/>
        </w:rPr>
        <w:instrText xml:space="preserve"> </w:instrText>
      </w:r>
      <w:r w:rsidRPr="00232E60">
        <w:rPr>
          <w:rFonts w:ascii="Calibri" w:hAnsi="Calibri" w:cs="Calibri"/>
          <w:lang w:val="en-US"/>
        </w:rPr>
        <w:instrText>REF</w:instrText>
      </w:r>
      <w:r w:rsidRPr="00232E60">
        <w:rPr>
          <w:rFonts w:ascii="Calibri" w:hAnsi="Calibri" w:cs="Calibri"/>
        </w:rPr>
        <w:instrText xml:space="preserve"> _</w:instrText>
      </w:r>
      <w:r w:rsidRPr="00232E60">
        <w:rPr>
          <w:rFonts w:ascii="Calibri" w:hAnsi="Calibri" w:cs="Calibri"/>
          <w:lang w:val="en-US"/>
        </w:rPr>
        <w:instrText>Ref</w:instrText>
      </w:r>
      <w:r w:rsidRPr="00232E60">
        <w:rPr>
          <w:rFonts w:ascii="Calibri" w:hAnsi="Calibri" w:cs="Calibri"/>
        </w:rPr>
        <w:instrText>190354088 \</w:instrText>
      </w:r>
      <w:r w:rsidRPr="00232E60">
        <w:rPr>
          <w:rFonts w:ascii="Calibri" w:hAnsi="Calibri" w:cs="Calibri"/>
          <w:lang w:val="en-US"/>
        </w:rPr>
        <w:instrText>h</w:instrText>
      </w:r>
      <w:r w:rsidRPr="00232E60">
        <w:rPr>
          <w:rFonts w:ascii="Calibri" w:hAnsi="Calibri" w:cs="Calibri"/>
        </w:rPr>
        <w:instrText xml:space="preserve">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20</w:t>
      </w:r>
      <w:r w:rsidRPr="00232E60">
        <w:rPr>
          <w:rFonts w:ascii="Calibri" w:hAnsi="Calibri" w:cs="Calibri"/>
        </w:rPr>
        <w:fldChar w:fldCharType="end"/>
      </w:r>
      <w:r w:rsidRPr="00232E60">
        <w:rPr>
          <w:rFonts w:ascii="Calibri" w:hAnsi="Calibri" w:cs="Calibri"/>
        </w:rPr>
        <w:t xml:space="preserve"> παρέχει μια πιο αναλυτική εικόνα της εξέλιξης των κυριότερων τεχνολογιών/ συστημάτων θέρμανσης σε εθνικό επίπεδο ως το 2050. Παρατηρείται η δραστική μείωση της χρήσης καυστήρων πετρελαίου, η οποία μηδενίζεται κατά τη διάρκεια της περιόδου 2040-2045, σηματοδοτώντας την πλήρη απεξάρτηση του οικιακού τομέα από το πετρέλαιο σαν καύσιμο.</w:t>
      </w:r>
    </w:p>
    <w:p w14:paraId="2A223288"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Παράλληλα, το φυσικό αέριο ακολουθεί πτωτική τάση μετά το 2030, με το ποσοστό συμμετοχής του στο τελικό ενεργειακό μείγμα να περιορίζεται στο ελάχιστο μέχρι το 2050 (~158.000 νοικοκυριά), ενώ η διείσδυση αντλιών θερμότητας προσεγγίζει περίπου τα 2.914.000 νοικοκυριά το 2050.</w:t>
      </w:r>
    </w:p>
    <w:p w14:paraId="7CF94FE3" w14:textId="77777777" w:rsidR="008D2850" w:rsidRPr="00232E60" w:rsidRDefault="008D2850" w:rsidP="008D2850">
      <w:pPr>
        <w:spacing w:before="60" w:after="60" w:line="276" w:lineRule="auto"/>
        <w:jc w:val="center"/>
        <w:rPr>
          <w:rFonts w:ascii="Calibri" w:hAnsi="Calibri" w:cs="Calibri"/>
        </w:rPr>
      </w:pPr>
      <w:r w:rsidRPr="00232E60">
        <w:rPr>
          <w:rFonts w:ascii="Calibri" w:hAnsi="Calibri" w:cs="Calibri"/>
          <w:noProof/>
        </w:rPr>
        <w:lastRenderedPageBreak/>
        <w:drawing>
          <wp:inline distT="0" distB="0" distL="0" distR="0" wp14:anchorId="43FDEBD9" wp14:editId="4EB847E4">
            <wp:extent cx="5378450" cy="3486150"/>
            <wp:effectExtent l="0" t="0" r="0" b="0"/>
            <wp:docPr id="1257663312" name="Γράφημα 1">
              <a:extLst xmlns:a="http://schemas.openxmlformats.org/drawingml/2006/main">
                <a:ext uri="{FF2B5EF4-FFF2-40B4-BE49-F238E27FC236}">
                  <a16:creationId xmlns:a16="http://schemas.microsoft.com/office/drawing/2014/main" id="{B3A813B6-AC13-F1D7-BAB4-48508E25926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037AB86C" w14:textId="6428F282" w:rsidR="008D2850" w:rsidRPr="00923F38" w:rsidRDefault="008D2850" w:rsidP="007E1202">
      <w:pPr>
        <w:pStyle w:val="aa"/>
        <w:spacing w:before="0" w:line="240" w:lineRule="auto"/>
        <w:jc w:val="center"/>
        <w:rPr>
          <w:rFonts w:ascii="Calibri" w:hAnsi="Calibri" w:cs="Calibri"/>
          <w:i/>
          <w:iCs/>
          <w:sz w:val="20"/>
          <w:szCs w:val="18"/>
        </w:rPr>
      </w:pPr>
      <w:bookmarkStart w:id="200" w:name="_Ref190354088"/>
      <w:bookmarkStart w:id="201" w:name="_Toc192765208"/>
      <w:bookmarkStart w:id="202" w:name="_Toc202800766"/>
      <w:bookmarkStart w:id="203" w:name="_Toc215486347"/>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20</w:t>
      </w:r>
      <w:r w:rsidRPr="00923F38">
        <w:rPr>
          <w:rFonts w:ascii="Calibri" w:hAnsi="Calibri" w:cs="Calibri"/>
          <w:i/>
          <w:iCs/>
          <w:sz w:val="20"/>
          <w:szCs w:val="18"/>
        </w:rPr>
        <w:fldChar w:fldCharType="end"/>
      </w:r>
      <w:bookmarkEnd w:id="200"/>
      <w:r w:rsidRPr="00923F38">
        <w:rPr>
          <w:rFonts w:ascii="Calibri" w:hAnsi="Calibri" w:cs="Calibri"/>
          <w:i/>
          <w:iCs/>
          <w:sz w:val="20"/>
          <w:szCs w:val="18"/>
        </w:rPr>
        <w:t>. Εξέλιξη χρήσης τεχνολογιών/ συστημάτων θέρμανσης στον οικιακό τομέα της Ελλάδας (αριθμός νοικοκυριών) ως το 2050.</w:t>
      </w:r>
      <w:bookmarkEnd w:id="201"/>
      <w:bookmarkEnd w:id="202"/>
      <w:bookmarkEnd w:id="203"/>
    </w:p>
    <w:p w14:paraId="1601AB94" w14:textId="77777777" w:rsidR="008D2850" w:rsidRPr="00232E60" w:rsidRDefault="008D2850" w:rsidP="009A15A0">
      <w:pPr>
        <w:spacing w:before="60" w:after="60" w:line="276" w:lineRule="auto"/>
        <w:rPr>
          <w:rFonts w:ascii="Calibri" w:hAnsi="Calibri" w:cs="Calibri"/>
        </w:rPr>
      </w:pPr>
    </w:p>
    <w:p w14:paraId="592003E9" w14:textId="51F4A484"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Επιπρόσθετα, στο </w:t>
      </w:r>
      <w:r w:rsidRPr="00232E60">
        <w:rPr>
          <w:rFonts w:ascii="Calibri" w:hAnsi="Calibri" w:cs="Calibri"/>
        </w:rPr>
        <w:fldChar w:fldCharType="begin"/>
      </w:r>
      <w:r w:rsidRPr="00232E60">
        <w:rPr>
          <w:rFonts w:ascii="Calibri" w:hAnsi="Calibri" w:cs="Calibri"/>
        </w:rPr>
        <w:instrText xml:space="preserve"> REF _Ref190354090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21</w:t>
      </w:r>
      <w:r w:rsidRPr="00232E60">
        <w:rPr>
          <w:rFonts w:ascii="Calibri" w:hAnsi="Calibri" w:cs="Calibri"/>
        </w:rPr>
        <w:fldChar w:fldCharType="end"/>
      </w:r>
      <w:r w:rsidRPr="00232E60">
        <w:rPr>
          <w:rFonts w:ascii="Calibri" w:hAnsi="Calibri" w:cs="Calibri"/>
        </w:rPr>
        <w:t xml:space="preserve"> παρουσιάζεται ο ετήσιος αριθμός ανακαινίσεων κελύφους- σύμφωνα και με τους ρυθμούς του ΕΣΕΚ- καθώς και η αθροιστική καμπύλη του συνόλου των ανακαινίσεων αυτών. Όπως φαίνεται, μέχρι το 2050 </w:t>
      </w:r>
      <w:r w:rsidR="00E3246D" w:rsidRPr="00232E60">
        <w:rPr>
          <w:rFonts w:ascii="Calibri" w:hAnsi="Calibri" w:cs="Calibri"/>
        </w:rPr>
        <w:t>διεξάγονται</w:t>
      </w:r>
      <w:r w:rsidRPr="00232E60">
        <w:rPr>
          <w:rFonts w:ascii="Calibri" w:hAnsi="Calibri" w:cs="Calibri"/>
        </w:rPr>
        <w:t xml:space="preserve"> συνολικά περίπου 1.900.000 ανακαινίσεις κελύφους.</w:t>
      </w:r>
    </w:p>
    <w:tbl>
      <w:tblPr>
        <w:tblStyle w:val="af0"/>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138"/>
        <w:gridCol w:w="222"/>
      </w:tblGrid>
      <w:tr w:rsidR="008D2850" w:rsidRPr="00232E60" w14:paraId="659A9FC2" w14:textId="77777777" w:rsidTr="001010B9">
        <w:tc>
          <w:tcPr>
            <w:tcW w:w="9138" w:type="dxa"/>
          </w:tcPr>
          <w:tbl>
            <w:tblPr>
              <w:tblStyle w:val="af0"/>
              <w:tblW w:w="0" w:type="auto"/>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61"/>
              <w:gridCol w:w="4461"/>
            </w:tblGrid>
            <w:tr w:rsidR="008D2850" w:rsidRPr="00232E60" w14:paraId="50B306BF" w14:textId="77777777" w:rsidTr="001010B9">
              <w:trPr>
                <w:jc w:val="center"/>
              </w:trPr>
              <w:tc>
                <w:tcPr>
                  <w:tcW w:w="4536" w:type="dxa"/>
                </w:tcPr>
                <w:p w14:paraId="3C42F5DC" w14:textId="77777777" w:rsidR="008D2850" w:rsidRPr="00232E60" w:rsidRDefault="008D2850" w:rsidP="001010B9">
                  <w:pPr>
                    <w:rPr>
                      <w:rFonts w:ascii="Calibri" w:hAnsi="Calibri" w:cs="Calibri"/>
                    </w:rPr>
                  </w:pPr>
                  <w:r w:rsidRPr="00232E60">
                    <w:rPr>
                      <w:rFonts w:ascii="Calibri" w:hAnsi="Calibri" w:cs="Calibri"/>
                      <w:noProof/>
                    </w:rPr>
                    <w:drawing>
                      <wp:inline distT="0" distB="0" distL="0" distR="0" wp14:anchorId="641C0509" wp14:editId="21FA0C34">
                        <wp:extent cx="2743200" cy="2743200"/>
                        <wp:effectExtent l="0" t="0" r="0" b="0"/>
                        <wp:docPr id="1623255665" name="Γράφημα 1">
                          <a:extLst xmlns:a="http://schemas.openxmlformats.org/drawingml/2006/main">
                            <a:ext uri="{FF2B5EF4-FFF2-40B4-BE49-F238E27FC236}">
                              <a16:creationId xmlns:a16="http://schemas.microsoft.com/office/drawing/2014/main" id="{8A348C3E-C097-0321-5F0D-B9FD75C1A5B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tc>
              <w:tc>
                <w:tcPr>
                  <w:tcW w:w="4536" w:type="dxa"/>
                </w:tcPr>
                <w:p w14:paraId="6FDEC832" w14:textId="77777777" w:rsidR="008D2850" w:rsidRPr="00232E60" w:rsidRDefault="008D2850" w:rsidP="001010B9">
                  <w:pPr>
                    <w:rPr>
                      <w:rFonts w:ascii="Calibri" w:hAnsi="Calibri" w:cs="Calibri"/>
                    </w:rPr>
                  </w:pPr>
                  <w:r w:rsidRPr="00232E60">
                    <w:rPr>
                      <w:rFonts w:ascii="Calibri" w:hAnsi="Calibri" w:cs="Calibri"/>
                      <w:noProof/>
                    </w:rPr>
                    <w:drawing>
                      <wp:inline distT="0" distB="0" distL="0" distR="0" wp14:anchorId="10B2E9E1" wp14:editId="3AC31F0D">
                        <wp:extent cx="2743200" cy="2743200"/>
                        <wp:effectExtent l="0" t="0" r="0" b="0"/>
                        <wp:docPr id="594394330" name="Γράφημα 1">
                          <a:extLst xmlns:a="http://schemas.openxmlformats.org/drawingml/2006/main">
                            <a:ext uri="{FF2B5EF4-FFF2-40B4-BE49-F238E27FC236}">
                              <a16:creationId xmlns:a16="http://schemas.microsoft.com/office/drawing/2014/main" id="{41CF60C0-3E35-4A2C-B9A8-655EB80A0FE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tc>
            </w:tr>
          </w:tbl>
          <w:p w14:paraId="7F16AC78" w14:textId="77777777" w:rsidR="008D2850" w:rsidRPr="00232E60" w:rsidRDefault="008D2850" w:rsidP="001010B9">
            <w:pPr>
              <w:rPr>
                <w:rFonts w:ascii="Calibri" w:hAnsi="Calibri" w:cs="Calibri"/>
              </w:rPr>
            </w:pPr>
          </w:p>
        </w:tc>
        <w:tc>
          <w:tcPr>
            <w:tcW w:w="222" w:type="dxa"/>
          </w:tcPr>
          <w:p w14:paraId="23E364B1" w14:textId="77777777" w:rsidR="008D2850" w:rsidRPr="00232E60" w:rsidRDefault="008D2850" w:rsidP="001010B9">
            <w:pPr>
              <w:rPr>
                <w:rFonts w:ascii="Calibri" w:hAnsi="Calibri" w:cs="Calibri"/>
              </w:rPr>
            </w:pPr>
          </w:p>
        </w:tc>
      </w:tr>
    </w:tbl>
    <w:p w14:paraId="77EFBDEC" w14:textId="2A3A4F14" w:rsidR="008D2850" w:rsidRPr="00923F38" w:rsidRDefault="008D2850" w:rsidP="007E1202">
      <w:pPr>
        <w:pStyle w:val="aa"/>
        <w:spacing w:before="0" w:line="240" w:lineRule="auto"/>
        <w:jc w:val="center"/>
        <w:rPr>
          <w:rFonts w:ascii="Calibri" w:hAnsi="Calibri" w:cs="Calibri"/>
          <w:i/>
          <w:iCs/>
          <w:sz w:val="20"/>
          <w:szCs w:val="18"/>
        </w:rPr>
      </w:pPr>
      <w:bookmarkStart w:id="204" w:name="_Ref190354090"/>
      <w:bookmarkStart w:id="205" w:name="_Toc192765209"/>
      <w:bookmarkStart w:id="206" w:name="_Toc202800767"/>
      <w:bookmarkStart w:id="207" w:name="_Toc215486348"/>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21</w:t>
      </w:r>
      <w:r w:rsidRPr="00923F38">
        <w:rPr>
          <w:rFonts w:ascii="Calibri" w:hAnsi="Calibri" w:cs="Calibri"/>
          <w:i/>
          <w:iCs/>
          <w:sz w:val="20"/>
          <w:szCs w:val="18"/>
        </w:rPr>
        <w:fldChar w:fldCharType="end"/>
      </w:r>
      <w:bookmarkEnd w:id="204"/>
      <w:r w:rsidRPr="00923F38">
        <w:rPr>
          <w:rFonts w:ascii="Calibri" w:hAnsi="Calibri" w:cs="Calibri"/>
          <w:i/>
          <w:iCs/>
          <w:sz w:val="20"/>
          <w:szCs w:val="18"/>
        </w:rPr>
        <w:t xml:space="preserve">. Ετήσιος και αθροιστικός αριθμός ανακαινίσεων κελύφους στον οικιακό τομέα της Ελλάδας ως το 2050 (Πηγή: ΕΣΕΚ 2024 </w:t>
      </w:r>
      <w:r w:rsidR="00FC48C8" w:rsidRPr="00923F38">
        <w:rPr>
          <w:rFonts w:ascii="Calibri" w:hAnsi="Calibri" w:cs="Calibri"/>
          <w:i/>
          <w:iCs/>
          <w:sz w:val="20"/>
          <w:szCs w:val="18"/>
        </w:rPr>
        <w:t xml:space="preserve">και </w:t>
      </w:r>
      <w:r w:rsidRPr="00923F38">
        <w:rPr>
          <w:rFonts w:ascii="Calibri" w:hAnsi="Calibri" w:cs="Calibri"/>
          <w:i/>
          <w:iCs/>
          <w:sz w:val="20"/>
          <w:szCs w:val="18"/>
        </w:rPr>
        <w:t>αποτελέσματα προσομοίωσης)</w:t>
      </w:r>
      <w:bookmarkEnd w:id="205"/>
      <w:bookmarkEnd w:id="206"/>
      <w:bookmarkEnd w:id="207"/>
    </w:p>
    <w:p w14:paraId="43560EE1" w14:textId="77777777" w:rsidR="008D2850" w:rsidRPr="00232E60" w:rsidRDefault="008D2850" w:rsidP="008D2850">
      <w:pPr>
        <w:spacing w:after="60"/>
        <w:rPr>
          <w:rFonts w:ascii="Calibri" w:hAnsi="Calibri" w:cs="Calibri"/>
        </w:rPr>
      </w:pPr>
    </w:p>
    <w:p w14:paraId="5785A93A" w14:textId="4312B4AF" w:rsidR="008D2850" w:rsidRPr="00232E60" w:rsidRDefault="008D2850" w:rsidP="009A15A0">
      <w:pPr>
        <w:spacing w:before="60" w:after="60" w:line="276" w:lineRule="auto"/>
        <w:rPr>
          <w:rFonts w:ascii="Calibri" w:hAnsi="Calibri" w:cs="Calibri"/>
        </w:rPr>
      </w:pPr>
      <w:r w:rsidRPr="00232E60">
        <w:rPr>
          <w:rFonts w:ascii="Calibri" w:hAnsi="Calibri" w:cs="Calibri"/>
        </w:rPr>
        <w:t>Με βάση τα παραπάνω, τα αποτελέσματα της προσομοίωσης παρέχουν πληροφορίες σχετικά με την ετήσια και τη συνολική εξοικονόμηση ενέργειας που επιτυγχάνεται σε εθνικό επίπεδο ως το 2050 από την εφαρμογή ανακαινίσεων κελύφους (</w:t>
      </w:r>
      <w:r w:rsidRPr="00232E60">
        <w:rPr>
          <w:rFonts w:ascii="Calibri" w:hAnsi="Calibri" w:cs="Calibri"/>
        </w:rPr>
        <w:fldChar w:fldCharType="begin"/>
      </w:r>
      <w:r w:rsidRPr="00232E60">
        <w:rPr>
          <w:rFonts w:ascii="Calibri" w:hAnsi="Calibri" w:cs="Calibri"/>
        </w:rPr>
        <w:instrText xml:space="preserve"> REF _Ref190354149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22</w:t>
      </w:r>
      <w:r w:rsidRPr="00232E60">
        <w:rPr>
          <w:rFonts w:ascii="Calibri" w:hAnsi="Calibri" w:cs="Calibri"/>
        </w:rPr>
        <w:fldChar w:fldCharType="end"/>
      </w:r>
      <w:r w:rsidRPr="00232E60">
        <w:rPr>
          <w:rFonts w:ascii="Calibri" w:hAnsi="Calibri" w:cs="Calibri"/>
        </w:rPr>
        <w:t>).</w:t>
      </w:r>
    </w:p>
    <w:p w14:paraId="3DB9E798"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Τα αποτελέσματα οδηγούν στο συμπέρασμα ότι η εξοικονόμηση ενέργειας εμφανίζει γραμμική αύξηση καθ’ όλη τη διάρκεια της περιόδου μελέτης, φτάνοντας περίπου τα 500 ktoe ετήσιας εξοικονόμησης το 2050, ενώ η αθροιστική εξοικονόμηση ενέργειας ανέρχεται σε πάνω από 500 </w:t>
      </w:r>
      <w:r w:rsidRPr="00232E60">
        <w:rPr>
          <w:rFonts w:ascii="Calibri" w:hAnsi="Calibri" w:cs="Calibri"/>
          <w:lang w:val="en-US"/>
        </w:rPr>
        <w:t>ktoe</w:t>
      </w:r>
      <w:r w:rsidRPr="00232E60">
        <w:rPr>
          <w:rFonts w:ascii="Calibri" w:hAnsi="Calibri" w:cs="Calibri"/>
        </w:rPr>
        <w:t xml:space="preserve"> το 2030, σε πάνω από 3.000 </w:t>
      </w:r>
      <w:r w:rsidRPr="00232E60">
        <w:rPr>
          <w:rFonts w:ascii="Calibri" w:hAnsi="Calibri" w:cs="Calibri"/>
          <w:lang w:val="en-US"/>
        </w:rPr>
        <w:t>ktoe</w:t>
      </w:r>
      <w:r w:rsidRPr="00232E60">
        <w:rPr>
          <w:rFonts w:ascii="Calibri" w:hAnsi="Calibri" w:cs="Calibri"/>
        </w:rPr>
        <w:t xml:space="preserve"> το 2040, και σε πάνω από 7.000 </w:t>
      </w:r>
      <w:r w:rsidRPr="00232E60">
        <w:rPr>
          <w:rFonts w:ascii="Calibri" w:hAnsi="Calibri" w:cs="Calibri"/>
          <w:lang w:val="en-US"/>
        </w:rPr>
        <w:t>ktoe</w:t>
      </w:r>
      <w:r w:rsidRPr="00232E60">
        <w:rPr>
          <w:rFonts w:ascii="Calibri" w:hAnsi="Calibri" w:cs="Calibri"/>
        </w:rPr>
        <w:t xml:space="preserve"> το 2050.</w:t>
      </w:r>
    </w:p>
    <w:p w14:paraId="1FF67DAC"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Η ανοδική αυτή τάση αποδίδεται στην προοδευτική εφαρμογή ανακαινίσεων κελύφους- μόνωση εξωτερικών τοίχων και ενεργειακή αναβάθμιση παραθύρων- οι οποίες μειώνουν τη ζήτηση για θέρμανση και ψύξη, ενισχύοντας τη συνολική ενεργειακή απόδοση του οικιακού τομέα.</w:t>
      </w:r>
    </w:p>
    <w:tbl>
      <w:tblPr>
        <w:tblStyle w:val="af0"/>
        <w:tblW w:w="9417" w:type="dxa"/>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37"/>
        <w:gridCol w:w="4780"/>
      </w:tblGrid>
      <w:tr w:rsidR="008D2850" w:rsidRPr="00232E60" w14:paraId="3E8A88F6" w14:textId="77777777" w:rsidTr="001010B9">
        <w:trPr>
          <w:trHeight w:val="4454"/>
          <w:jc w:val="center"/>
        </w:trPr>
        <w:tc>
          <w:tcPr>
            <w:tcW w:w="4637" w:type="dxa"/>
          </w:tcPr>
          <w:p w14:paraId="4E4005F3" w14:textId="77777777" w:rsidR="008D2850" w:rsidRPr="00232E60" w:rsidRDefault="008D2850" w:rsidP="001010B9">
            <w:pPr>
              <w:rPr>
                <w:rFonts w:ascii="Calibri" w:hAnsi="Calibri" w:cs="Calibri"/>
              </w:rPr>
            </w:pPr>
            <w:r w:rsidRPr="00232E60">
              <w:rPr>
                <w:rFonts w:ascii="Calibri" w:hAnsi="Calibri" w:cs="Calibri"/>
                <w:noProof/>
              </w:rPr>
              <w:drawing>
                <wp:inline distT="0" distB="0" distL="0" distR="0" wp14:anchorId="6A8B060B" wp14:editId="7273C968">
                  <wp:extent cx="2743200" cy="2743200"/>
                  <wp:effectExtent l="0" t="0" r="0" b="0"/>
                  <wp:docPr id="1714161260" name="Γράφημα 1">
                    <a:extLst xmlns:a="http://schemas.openxmlformats.org/drawingml/2006/main">
                      <a:ext uri="{FF2B5EF4-FFF2-40B4-BE49-F238E27FC236}">
                        <a16:creationId xmlns:a16="http://schemas.microsoft.com/office/drawing/2014/main" id="{1233A4B1-DAB5-486A-87BA-B9EC65EF20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tc>
        <w:tc>
          <w:tcPr>
            <w:tcW w:w="4780" w:type="dxa"/>
          </w:tcPr>
          <w:p w14:paraId="09312CA6" w14:textId="77777777" w:rsidR="008D2850" w:rsidRPr="00232E60" w:rsidRDefault="008D2850" w:rsidP="001010B9">
            <w:pPr>
              <w:rPr>
                <w:rFonts w:ascii="Calibri" w:hAnsi="Calibri" w:cs="Calibri"/>
              </w:rPr>
            </w:pPr>
            <w:r w:rsidRPr="00232E60">
              <w:rPr>
                <w:rFonts w:ascii="Calibri" w:hAnsi="Calibri" w:cs="Calibri"/>
                <w:noProof/>
              </w:rPr>
              <w:drawing>
                <wp:inline distT="0" distB="0" distL="0" distR="0" wp14:anchorId="5F028CD2" wp14:editId="7FE13FCF">
                  <wp:extent cx="2743200" cy="2743200"/>
                  <wp:effectExtent l="0" t="0" r="0" b="0"/>
                  <wp:docPr id="1384654746" name="Γράφημα 1">
                    <a:extLst xmlns:a="http://schemas.openxmlformats.org/drawingml/2006/main">
                      <a:ext uri="{FF2B5EF4-FFF2-40B4-BE49-F238E27FC236}">
                        <a16:creationId xmlns:a16="http://schemas.microsoft.com/office/drawing/2014/main" id="{7A6EBCF5-A328-AF40-6192-46E32123C52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tc>
      </w:tr>
    </w:tbl>
    <w:p w14:paraId="63B52918" w14:textId="15F0EA54" w:rsidR="008D2850" w:rsidRPr="00923F38" w:rsidRDefault="008D2850" w:rsidP="00AF4FD8">
      <w:pPr>
        <w:pStyle w:val="aa"/>
        <w:spacing w:before="0" w:line="240" w:lineRule="auto"/>
        <w:jc w:val="center"/>
        <w:rPr>
          <w:rFonts w:ascii="Calibri" w:hAnsi="Calibri" w:cs="Calibri"/>
          <w:i/>
          <w:iCs/>
          <w:sz w:val="20"/>
          <w:szCs w:val="18"/>
        </w:rPr>
      </w:pPr>
      <w:bookmarkStart w:id="208" w:name="_Ref190354149"/>
      <w:bookmarkStart w:id="209" w:name="_Toc192765210"/>
      <w:bookmarkStart w:id="210" w:name="_Toc202800768"/>
      <w:bookmarkStart w:id="211" w:name="_Toc215486349"/>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22</w:t>
      </w:r>
      <w:r w:rsidRPr="00923F38">
        <w:rPr>
          <w:rFonts w:ascii="Calibri" w:hAnsi="Calibri" w:cs="Calibri"/>
          <w:i/>
          <w:iCs/>
          <w:sz w:val="20"/>
          <w:szCs w:val="18"/>
        </w:rPr>
        <w:fldChar w:fldCharType="end"/>
      </w:r>
      <w:bookmarkEnd w:id="208"/>
      <w:r w:rsidRPr="00923F38">
        <w:rPr>
          <w:rFonts w:ascii="Calibri" w:hAnsi="Calibri" w:cs="Calibri"/>
          <w:i/>
          <w:iCs/>
          <w:sz w:val="20"/>
          <w:szCs w:val="18"/>
        </w:rPr>
        <w:t>. Εξέλιξη της ετήσιας και συνολικής εξοικονόμησης ενέργειας λόγω ανακαινίσεων κελύφους στον οικιακό τομέα της Ελλάδας ως το 2050</w:t>
      </w:r>
      <w:bookmarkEnd w:id="209"/>
      <w:bookmarkEnd w:id="210"/>
      <w:bookmarkEnd w:id="211"/>
    </w:p>
    <w:p w14:paraId="09324784" w14:textId="77777777" w:rsidR="00FC48C8" w:rsidRDefault="00FC48C8" w:rsidP="009A15A0">
      <w:pPr>
        <w:pStyle w:val="Web"/>
        <w:spacing w:before="60" w:beforeAutospacing="0" w:after="60" w:afterAutospacing="0" w:line="276" w:lineRule="auto"/>
        <w:jc w:val="both"/>
        <w:rPr>
          <w:rFonts w:ascii="Calibri" w:hAnsi="Calibri" w:cs="Calibri"/>
          <w:sz w:val="22"/>
          <w:szCs w:val="22"/>
        </w:rPr>
      </w:pPr>
    </w:p>
    <w:p w14:paraId="04EDC80F" w14:textId="7EF49CDA"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Η σύγκριση των παρεμβάσεων εξοικονόμησης μεταξύ των κλιματικών ζωνών και περιόδων κατασκευής αναδεικνύει τάσεις, προτεραιότητες, και διαφοροποιήσεις, εξειδικεύοντας περεταίρω τη στρατηγική επίτευξης των εθνικών στόχων ενεργειακής εξοικονόμησης.</w:t>
      </w:r>
    </w:p>
    <w:p w14:paraId="31209A67" w14:textId="58667857"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 xml:space="preserve">Συγκεκριμένα, ο </w:t>
      </w:r>
      <w:r w:rsidRPr="00232E60">
        <w:rPr>
          <w:rFonts w:ascii="Calibri" w:hAnsi="Calibri" w:cs="Calibri"/>
          <w:sz w:val="22"/>
          <w:szCs w:val="22"/>
        </w:rPr>
        <w:fldChar w:fldCharType="begin"/>
      </w:r>
      <w:r w:rsidRPr="00232E60">
        <w:rPr>
          <w:rFonts w:ascii="Calibri" w:hAnsi="Calibri" w:cs="Calibri"/>
          <w:sz w:val="22"/>
          <w:szCs w:val="22"/>
        </w:rPr>
        <w:instrText xml:space="preserve"> REF _Ref190332721 \h  \* MERGEFORMAT </w:instrText>
      </w:r>
      <w:r w:rsidRPr="00232E60">
        <w:rPr>
          <w:rFonts w:ascii="Calibri" w:hAnsi="Calibri" w:cs="Calibri"/>
          <w:sz w:val="22"/>
          <w:szCs w:val="22"/>
        </w:rPr>
      </w:r>
      <w:r w:rsidRPr="00232E60">
        <w:rPr>
          <w:rFonts w:ascii="Calibri" w:hAnsi="Calibri" w:cs="Calibri"/>
          <w:sz w:val="22"/>
          <w:szCs w:val="22"/>
        </w:rPr>
        <w:fldChar w:fldCharType="separate"/>
      </w:r>
      <w:r w:rsidR="00AD0D08" w:rsidRPr="00AD0D08">
        <w:rPr>
          <w:rFonts w:ascii="Calibri" w:hAnsi="Calibri" w:cs="Calibri"/>
          <w:b/>
          <w:bCs/>
          <w:sz w:val="22"/>
          <w:szCs w:val="22"/>
        </w:rPr>
        <w:t xml:space="preserve">Πίνακας </w:t>
      </w:r>
      <w:r w:rsidR="00AD0D08" w:rsidRPr="00AD0D08">
        <w:rPr>
          <w:rFonts w:ascii="Calibri" w:hAnsi="Calibri" w:cs="Calibri"/>
          <w:b/>
          <w:bCs/>
          <w:noProof/>
          <w:sz w:val="22"/>
          <w:szCs w:val="22"/>
        </w:rPr>
        <w:t>18</w:t>
      </w:r>
      <w:r w:rsidRPr="00232E60">
        <w:rPr>
          <w:rFonts w:ascii="Calibri" w:hAnsi="Calibri" w:cs="Calibri"/>
          <w:sz w:val="22"/>
          <w:szCs w:val="22"/>
        </w:rPr>
        <w:fldChar w:fldCharType="end"/>
      </w:r>
      <w:r w:rsidRPr="00232E60">
        <w:rPr>
          <w:rFonts w:ascii="Calibri" w:hAnsi="Calibri" w:cs="Calibri"/>
          <w:sz w:val="22"/>
          <w:szCs w:val="22"/>
        </w:rPr>
        <w:t xml:space="preserve"> υποδεικνύει πως στην «Κλιματική Ζώνη Α», οι παρεμβάσεις επικεντρώνονται σε κατοικίες κατασκευασμένες πριν το 1981, αποτυπώνοντας την προτεραιότητα ενεργειακής αναβάθμισης των παλαιότερων κατοικιών. Οι κατοικίες κατασκευής 1981-2000 λαμβάνουν περίπου 15% λιγότερες παρεμβάσεις, ενώ οι νεότερες κατοικίες (κατασκευασμένες μετά το 2000) καταγράφουν συγκριτικά λιγότερες, λόγω της μικρότερης ανάγκης για ενεργειακή αναβάθμιση.</w:t>
      </w:r>
    </w:p>
    <w:p w14:paraId="4AD028AD" w14:textId="77777777"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 xml:space="preserve">Η «Κλιματική Ζώνη Γ» εμφανίζει έντονη δραστηριότητα στις κατοικίες κατασκευασμένες πριν το 2000, με υψηλότερη συγκέντρωση την περίοδο 1981-2000- συγκριτικά με την «Κλιματική Ζώνη Α»- λόγω της </w:t>
      </w:r>
      <w:r w:rsidRPr="00232E60">
        <w:rPr>
          <w:rFonts w:ascii="Calibri" w:hAnsi="Calibri" w:cs="Calibri"/>
          <w:sz w:val="22"/>
          <w:szCs w:val="22"/>
        </w:rPr>
        <w:lastRenderedPageBreak/>
        <w:t>αυξημένης ενεργειακής ζήτησης που προκύπτει από τις πιο ψυχρές κλιματικές συνθήκες που επικρατούν σε αυτές τις περιοχές.</w:t>
      </w:r>
    </w:p>
    <w:p w14:paraId="2EB544B9" w14:textId="77777777"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Στην «Κλιματική Ζώνη Δ», οι παρεμβάσεις περιορίζονται αποκλειστικά σε κατοικίες κατασκευασμένες πριν το 1981, αντικατοπτρίζοντας το μικρότερο οικιστικό όγκο των περιοχών αυτών, όπου και οι παλαιότερες κατοικίες αποτελούν την πλειοψηφία του οικιστικού αποθέματός τους.</w:t>
      </w:r>
    </w:p>
    <w:p w14:paraId="7B1A38CE" w14:textId="77777777"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Σε απόλυτα μεγέθη, παρατηρείται ότι η «Κλιματική Ζώνη Β» συγκεντρώνει τον υψηλότερο αριθμό παρεμβάσεων για όλες τις περιόδους κατασκευής, αντανακλώντας το μεγαλύτερο οικιστικό όγκο και τις αντίστοιχες ενεργειακές ανάγκες.</w:t>
      </w:r>
    </w:p>
    <w:p w14:paraId="3802419B" w14:textId="77777777"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Η «Κλιματική Ζώνη Α» και η «Κλιματική Ζώνη Γ» παρουσιάζουν παρόμοιες τάσεις, με τη δεύτερη να καταγράφει περισσότερες παρεμβάσεις σε κατοικίες κατασκευασμένες την περίοδο 1981-2000 λόγω των αυξημένων θερμικών απαιτήσεων.</w:t>
      </w:r>
    </w:p>
    <w:p w14:paraId="499B9A12" w14:textId="77777777" w:rsidR="008D2850" w:rsidRPr="00232E60" w:rsidRDefault="008D2850" w:rsidP="009A15A0">
      <w:pPr>
        <w:pStyle w:val="Web"/>
        <w:spacing w:before="60" w:beforeAutospacing="0" w:after="60" w:afterAutospacing="0" w:line="276" w:lineRule="auto"/>
        <w:jc w:val="both"/>
        <w:rPr>
          <w:rFonts w:ascii="Calibri" w:hAnsi="Calibri" w:cs="Calibri"/>
          <w:sz w:val="22"/>
          <w:szCs w:val="22"/>
        </w:rPr>
      </w:pPr>
      <w:r w:rsidRPr="00232E60">
        <w:rPr>
          <w:rFonts w:ascii="Calibri" w:hAnsi="Calibri" w:cs="Calibri"/>
          <w:sz w:val="22"/>
          <w:szCs w:val="22"/>
        </w:rPr>
        <w:t>Τέλος, η «Κλιματική Ζώνη Δ» διαφοροποιείται- με το μικρότερο συνολικό αριθμό παρεμβάσεων- εστιάζοντας αποκλειστικά σε παλαιότερες κατοικίες.</w:t>
      </w:r>
    </w:p>
    <w:p w14:paraId="7172784E" w14:textId="6D49928A" w:rsidR="008D2850" w:rsidRPr="00923F38" w:rsidRDefault="008D2850" w:rsidP="009A15A0">
      <w:pPr>
        <w:pStyle w:val="aa"/>
        <w:spacing w:after="60" w:line="276" w:lineRule="auto"/>
        <w:jc w:val="center"/>
        <w:rPr>
          <w:rFonts w:ascii="Calibri" w:hAnsi="Calibri" w:cs="Calibri"/>
          <w:i/>
          <w:iCs/>
          <w:sz w:val="20"/>
          <w:szCs w:val="18"/>
        </w:rPr>
      </w:pPr>
      <w:bookmarkStart w:id="212" w:name="_Ref190332721"/>
      <w:bookmarkStart w:id="213" w:name="_Toc192765248"/>
      <w:bookmarkStart w:id="214" w:name="_Toc202800796"/>
      <w:bookmarkStart w:id="215" w:name="_Toc215486377"/>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18</w:t>
      </w:r>
      <w:r w:rsidRPr="00923F38">
        <w:rPr>
          <w:rFonts w:ascii="Calibri" w:hAnsi="Calibri" w:cs="Calibri"/>
          <w:i/>
          <w:iCs/>
          <w:sz w:val="20"/>
          <w:szCs w:val="18"/>
        </w:rPr>
        <w:fldChar w:fldCharType="end"/>
      </w:r>
      <w:bookmarkEnd w:id="212"/>
      <w:r w:rsidRPr="00923F38">
        <w:rPr>
          <w:rFonts w:ascii="Calibri" w:hAnsi="Calibri" w:cs="Calibri"/>
          <w:i/>
          <w:iCs/>
          <w:sz w:val="20"/>
          <w:szCs w:val="18"/>
        </w:rPr>
        <w:t>. Αριθμός παρεμβάσεων που πραγματοποιούνται ανά κλιματική ζώνη και ανά χρονολογία κατασκευής ως το 2050</w:t>
      </w:r>
      <w:bookmarkEnd w:id="213"/>
      <w:bookmarkEnd w:id="214"/>
      <w:bookmarkEnd w:id="215"/>
    </w:p>
    <w:tbl>
      <w:tblPr>
        <w:tblStyle w:val="5-1"/>
        <w:tblW w:w="5000" w:type="pct"/>
        <w:tblLook w:val="04A0" w:firstRow="1" w:lastRow="0" w:firstColumn="1" w:lastColumn="0" w:noHBand="0" w:noVBand="1"/>
      </w:tblPr>
      <w:tblGrid>
        <w:gridCol w:w="2886"/>
        <w:gridCol w:w="3388"/>
        <w:gridCol w:w="1582"/>
        <w:gridCol w:w="1494"/>
      </w:tblGrid>
      <w:tr w:rsidR="008D2850" w:rsidRPr="00DE519B" w14:paraId="1B095597" w14:textId="77777777" w:rsidTr="00DE519B">
        <w:trPr>
          <w:cnfStyle w:val="100000000000" w:firstRow="1" w:lastRow="0" w:firstColumn="0" w:lastColumn="0" w:oddVBand="0" w:evenVBand="0" w:oddHBand="0"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1543" w:type="pct"/>
            <w:noWrap/>
            <w:hideMark/>
          </w:tcPr>
          <w:p w14:paraId="4F7E4B63" w14:textId="77777777" w:rsidR="008D2850" w:rsidRPr="00DE519B" w:rsidRDefault="008D2850" w:rsidP="00DE519B">
            <w:pPr>
              <w:spacing w:before="0" w:after="0" w:line="240" w:lineRule="auto"/>
              <w:jc w:val="center"/>
              <w:rPr>
                <w:rFonts w:ascii="Calibri" w:hAnsi="Calibri" w:cs="Calibri"/>
                <w:sz w:val="20"/>
                <w:szCs w:val="20"/>
              </w:rPr>
            </w:pPr>
          </w:p>
        </w:tc>
        <w:tc>
          <w:tcPr>
            <w:tcW w:w="1812" w:type="pct"/>
            <w:hideMark/>
          </w:tcPr>
          <w:p w14:paraId="3B1EE2F7"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πριν το 1981</w:t>
            </w:r>
          </w:p>
        </w:tc>
        <w:tc>
          <w:tcPr>
            <w:tcW w:w="846" w:type="pct"/>
            <w:noWrap/>
            <w:hideMark/>
          </w:tcPr>
          <w:p w14:paraId="2AF5FAF1"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1981-2000</w:t>
            </w:r>
          </w:p>
        </w:tc>
        <w:tc>
          <w:tcPr>
            <w:tcW w:w="799" w:type="pct"/>
            <w:noWrap/>
            <w:hideMark/>
          </w:tcPr>
          <w:p w14:paraId="39A8C7E4" w14:textId="77777777" w:rsidR="008D2850" w:rsidRPr="00DE519B" w:rsidRDefault="008D2850" w:rsidP="00DE519B">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μετά το 2000</w:t>
            </w:r>
          </w:p>
        </w:tc>
      </w:tr>
      <w:tr w:rsidR="008D2850" w:rsidRPr="00DE519B" w14:paraId="2444EFED" w14:textId="77777777" w:rsidTr="00DE519B">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1543" w:type="pct"/>
            <w:noWrap/>
            <w:hideMark/>
          </w:tcPr>
          <w:p w14:paraId="50253A93"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b w:val="0"/>
                <w:bCs w:val="0"/>
                <w:sz w:val="20"/>
                <w:szCs w:val="20"/>
              </w:rPr>
              <w:t>«</w:t>
            </w:r>
            <w:r w:rsidRPr="00DE519B">
              <w:rPr>
                <w:rFonts w:ascii="Calibri" w:hAnsi="Calibri" w:cs="Calibri"/>
                <w:sz w:val="20"/>
                <w:szCs w:val="20"/>
              </w:rPr>
              <w:t>Κλιματική Ζώνη Α</w:t>
            </w:r>
            <w:r w:rsidRPr="00DE519B">
              <w:rPr>
                <w:rFonts w:ascii="Calibri" w:hAnsi="Calibri" w:cs="Calibri"/>
                <w:b w:val="0"/>
                <w:bCs w:val="0"/>
                <w:sz w:val="20"/>
                <w:szCs w:val="20"/>
              </w:rPr>
              <w:t>»</w:t>
            </w:r>
          </w:p>
        </w:tc>
        <w:tc>
          <w:tcPr>
            <w:tcW w:w="1812" w:type="pct"/>
            <w:hideMark/>
          </w:tcPr>
          <w:p w14:paraId="3F450680"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335.037</w:t>
            </w:r>
          </w:p>
        </w:tc>
        <w:tc>
          <w:tcPr>
            <w:tcW w:w="846" w:type="pct"/>
            <w:noWrap/>
            <w:hideMark/>
          </w:tcPr>
          <w:p w14:paraId="561721F5"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291.791</w:t>
            </w:r>
          </w:p>
        </w:tc>
        <w:tc>
          <w:tcPr>
            <w:tcW w:w="799" w:type="pct"/>
            <w:noWrap/>
            <w:hideMark/>
          </w:tcPr>
          <w:p w14:paraId="507E9C74"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60.521</w:t>
            </w:r>
          </w:p>
        </w:tc>
      </w:tr>
      <w:tr w:rsidR="008D2850" w:rsidRPr="00DE519B" w14:paraId="6D74C075" w14:textId="77777777" w:rsidTr="00DE519B">
        <w:trPr>
          <w:trHeight w:val="285"/>
        </w:trPr>
        <w:tc>
          <w:tcPr>
            <w:cnfStyle w:val="001000000000" w:firstRow="0" w:lastRow="0" w:firstColumn="1" w:lastColumn="0" w:oddVBand="0" w:evenVBand="0" w:oddHBand="0" w:evenHBand="0" w:firstRowFirstColumn="0" w:firstRowLastColumn="0" w:lastRowFirstColumn="0" w:lastRowLastColumn="0"/>
            <w:tcW w:w="1543" w:type="pct"/>
            <w:noWrap/>
            <w:hideMark/>
          </w:tcPr>
          <w:p w14:paraId="03B50C27"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b w:val="0"/>
                <w:bCs w:val="0"/>
                <w:sz w:val="20"/>
                <w:szCs w:val="20"/>
              </w:rPr>
              <w:t>«</w:t>
            </w:r>
            <w:r w:rsidRPr="00DE519B">
              <w:rPr>
                <w:rFonts w:ascii="Calibri" w:hAnsi="Calibri" w:cs="Calibri"/>
                <w:sz w:val="20"/>
                <w:szCs w:val="20"/>
              </w:rPr>
              <w:t>Κλιματική Ζώνη Β</w:t>
            </w:r>
            <w:r w:rsidRPr="00DE519B">
              <w:rPr>
                <w:rFonts w:ascii="Calibri" w:hAnsi="Calibri" w:cs="Calibri"/>
                <w:b w:val="0"/>
                <w:bCs w:val="0"/>
                <w:sz w:val="20"/>
                <w:szCs w:val="20"/>
              </w:rPr>
              <w:t>»</w:t>
            </w:r>
          </w:p>
        </w:tc>
        <w:tc>
          <w:tcPr>
            <w:tcW w:w="1812" w:type="pct"/>
            <w:hideMark/>
          </w:tcPr>
          <w:p w14:paraId="539FD85C"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806.269</w:t>
            </w:r>
          </w:p>
        </w:tc>
        <w:tc>
          <w:tcPr>
            <w:tcW w:w="846" w:type="pct"/>
            <w:noWrap/>
            <w:hideMark/>
          </w:tcPr>
          <w:p w14:paraId="363C10FF"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1.151.773</w:t>
            </w:r>
          </w:p>
        </w:tc>
        <w:tc>
          <w:tcPr>
            <w:tcW w:w="799" w:type="pct"/>
            <w:noWrap/>
            <w:hideMark/>
          </w:tcPr>
          <w:p w14:paraId="3964DCBB"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365.851</w:t>
            </w:r>
          </w:p>
        </w:tc>
      </w:tr>
      <w:tr w:rsidR="008D2850" w:rsidRPr="00DE519B" w14:paraId="0DB0DCA5" w14:textId="77777777" w:rsidTr="00DE519B">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1543" w:type="pct"/>
            <w:noWrap/>
            <w:hideMark/>
          </w:tcPr>
          <w:p w14:paraId="33083021"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b w:val="0"/>
                <w:bCs w:val="0"/>
                <w:sz w:val="20"/>
                <w:szCs w:val="20"/>
              </w:rPr>
              <w:t>«</w:t>
            </w:r>
            <w:r w:rsidRPr="00DE519B">
              <w:rPr>
                <w:rFonts w:ascii="Calibri" w:hAnsi="Calibri" w:cs="Calibri"/>
                <w:sz w:val="20"/>
                <w:szCs w:val="20"/>
              </w:rPr>
              <w:t>Κλιματική Ζώνη Γ</w:t>
            </w:r>
            <w:r w:rsidRPr="00DE519B">
              <w:rPr>
                <w:rFonts w:ascii="Calibri" w:hAnsi="Calibri" w:cs="Calibri"/>
                <w:b w:val="0"/>
                <w:bCs w:val="0"/>
                <w:sz w:val="20"/>
                <w:szCs w:val="20"/>
              </w:rPr>
              <w:t>»</w:t>
            </w:r>
          </w:p>
        </w:tc>
        <w:tc>
          <w:tcPr>
            <w:tcW w:w="1812" w:type="pct"/>
            <w:hideMark/>
          </w:tcPr>
          <w:p w14:paraId="5C2B43EB"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306.609</w:t>
            </w:r>
          </w:p>
        </w:tc>
        <w:tc>
          <w:tcPr>
            <w:tcW w:w="846" w:type="pct"/>
            <w:noWrap/>
            <w:hideMark/>
          </w:tcPr>
          <w:p w14:paraId="02D977B9"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599.748</w:t>
            </w:r>
          </w:p>
        </w:tc>
        <w:tc>
          <w:tcPr>
            <w:tcW w:w="799" w:type="pct"/>
            <w:noWrap/>
            <w:hideMark/>
          </w:tcPr>
          <w:p w14:paraId="6BD2B684" w14:textId="77777777" w:rsidR="008D2850" w:rsidRPr="00DE519B" w:rsidRDefault="008D2850" w:rsidP="00DE519B">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239.089</w:t>
            </w:r>
          </w:p>
        </w:tc>
      </w:tr>
      <w:tr w:rsidR="008D2850" w:rsidRPr="00DE519B" w14:paraId="19213484" w14:textId="77777777" w:rsidTr="00DE519B">
        <w:trPr>
          <w:trHeight w:val="285"/>
        </w:trPr>
        <w:tc>
          <w:tcPr>
            <w:cnfStyle w:val="001000000000" w:firstRow="0" w:lastRow="0" w:firstColumn="1" w:lastColumn="0" w:oddVBand="0" w:evenVBand="0" w:oddHBand="0" w:evenHBand="0" w:firstRowFirstColumn="0" w:firstRowLastColumn="0" w:lastRowFirstColumn="0" w:lastRowLastColumn="0"/>
            <w:tcW w:w="1543" w:type="pct"/>
            <w:noWrap/>
            <w:hideMark/>
          </w:tcPr>
          <w:p w14:paraId="550D65B4" w14:textId="77777777" w:rsidR="008D2850" w:rsidRPr="00DE519B" w:rsidRDefault="008D2850" w:rsidP="00DE519B">
            <w:pPr>
              <w:spacing w:before="0" w:after="0" w:line="240" w:lineRule="auto"/>
              <w:jc w:val="center"/>
              <w:rPr>
                <w:rFonts w:ascii="Calibri" w:hAnsi="Calibri" w:cs="Calibri"/>
                <w:sz w:val="20"/>
                <w:szCs w:val="20"/>
              </w:rPr>
            </w:pPr>
            <w:r w:rsidRPr="00DE519B">
              <w:rPr>
                <w:rFonts w:ascii="Calibri" w:hAnsi="Calibri" w:cs="Calibri"/>
                <w:b w:val="0"/>
                <w:bCs w:val="0"/>
                <w:sz w:val="20"/>
                <w:szCs w:val="20"/>
              </w:rPr>
              <w:t>«</w:t>
            </w:r>
            <w:r w:rsidRPr="00DE519B">
              <w:rPr>
                <w:rFonts w:ascii="Calibri" w:hAnsi="Calibri" w:cs="Calibri"/>
                <w:sz w:val="20"/>
                <w:szCs w:val="20"/>
              </w:rPr>
              <w:t>Κλιματική Ζώνη Δ</w:t>
            </w:r>
            <w:r w:rsidRPr="00DE519B">
              <w:rPr>
                <w:rFonts w:ascii="Calibri" w:hAnsi="Calibri" w:cs="Calibri"/>
                <w:b w:val="0"/>
                <w:bCs w:val="0"/>
                <w:sz w:val="20"/>
                <w:szCs w:val="20"/>
              </w:rPr>
              <w:t>»</w:t>
            </w:r>
          </w:p>
        </w:tc>
        <w:tc>
          <w:tcPr>
            <w:tcW w:w="1812" w:type="pct"/>
            <w:hideMark/>
          </w:tcPr>
          <w:p w14:paraId="7E039A54"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205.569</w:t>
            </w:r>
          </w:p>
        </w:tc>
        <w:tc>
          <w:tcPr>
            <w:tcW w:w="846" w:type="pct"/>
            <w:noWrap/>
            <w:hideMark/>
          </w:tcPr>
          <w:p w14:paraId="6B4496F4"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w:t>
            </w:r>
          </w:p>
        </w:tc>
        <w:tc>
          <w:tcPr>
            <w:tcW w:w="799" w:type="pct"/>
            <w:noWrap/>
            <w:hideMark/>
          </w:tcPr>
          <w:p w14:paraId="415FF405" w14:textId="77777777" w:rsidR="008D2850" w:rsidRPr="00DE519B" w:rsidRDefault="008D2850" w:rsidP="00DE519B">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DE519B">
              <w:rPr>
                <w:rFonts w:ascii="Calibri" w:hAnsi="Calibri" w:cs="Calibri"/>
                <w:sz w:val="20"/>
                <w:szCs w:val="20"/>
              </w:rPr>
              <w:t>-</w:t>
            </w:r>
          </w:p>
        </w:tc>
      </w:tr>
    </w:tbl>
    <w:p w14:paraId="29E8777C" w14:textId="77777777" w:rsidR="008D2850" w:rsidRPr="00232E60" w:rsidRDefault="008D2850" w:rsidP="008D2850">
      <w:pPr>
        <w:spacing w:after="60" w:line="276" w:lineRule="auto"/>
        <w:rPr>
          <w:rFonts w:ascii="Calibri" w:hAnsi="Calibri" w:cs="Calibri"/>
        </w:rPr>
      </w:pPr>
    </w:p>
    <w:p w14:paraId="563C871E"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Επιπλέον, σε ό,τι αφορά την </w:t>
      </w:r>
      <w:r w:rsidRPr="00232E60">
        <w:rPr>
          <w:rFonts w:ascii="Calibri" w:hAnsi="Calibri" w:cs="Calibri"/>
          <w:b/>
          <w:bCs/>
        </w:rPr>
        <w:t>«</w:t>
      </w:r>
      <w:r w:rsidRPr="00232E60">
        <w:rPr>
          <w:rFonts w:ascii="Calibri" w:hAnsi="Calibri" w:cs="Calibri"/>
        </w:rPr>
        <w:t>Κλιματική Ζώνη Α</w:t>
      </w:r>
      <w:r w:rsidRPr="00232E60">
        <w:rPr>
          <w:rFonts w:ascii="Calibri" w:hAnsi="Calibri" w:cs="Calibri"/>
          <w:b/>
          <w:bCs/>
        </w:rPr>
        <w:t xml:space="preserve">» </w:t>
      </w:r>
      <w:r w:rsidRPr="00232E60">
        <w:rPr>
          <w:rFonts w:ascii="Calibri" w:hAnsi="Calibri" w:cs="Calibri"/>
        </w:rPr>
        <w:t>και την</w:t>
      </w:r>
      <w:r w:rsidRPr="00232E60">
        <w:rPr>
          <w:rFonts w:ascii="Calibri" w:hAnsi="Calibri" w:cs="Calibri"/>
          <w:b/>
          <w:bCs/>
        </w:rPr>
        <w:t xml:space="preserve"> «</w:t>
      </w:r>
      <w:r w:rsidRPr="00232E60">
        <w:rPr>
          <w:rFonts w:ascii="Calibri" w:hAnsi="Calibri" w:cs="Calibri"/>
        </w:rPr>
        <w:t>Κλιματική Ζώνη Δ</w:t>
      </w:r>
      <w:r w:rsidRPr="00232E60">
        <w:rPr>
          <w:rFonts w:ascii="Calibri" w:hAnsi="Calibri" w:cs="Calibri"/>
          <w:b/>
          <w:bCs/>
        </w:rPr>
        <w:t>»</w:t>
      </w:r>
      <w:r w:rsidRPr="00232E60">
        <w:rPr>
          <w:rFonts w:ascii="Calibri" w:hAnsi="Calibri" w:cs="Calibri"/>
        </w:rPr>
        <w:t xml:space="preserve">, στις οποίες παρουσιάζεται και η μικρότερη συνολική ένταση εργασιών, παρατηρούνται διακριτές τάσεις στην κατανομή των παρεμβάσεων εξοικονόμησης. Συγκεκριμένα, στην </w:t>
      </w:r>
      <w:r w:rsidRPr="00232E60">
        <w:rPr>
          <w:rFonts w:ascii="Calibri" w:hAnsi="Calibri" w:cs="Calibri"/>
          <w:b/>
          <w:bCs/>
        </w:rPr>
        <w:t>«</w:t>
      </w:r>
      <w:r w:rsidRPr="00232E60">
        <w:rPr>
          <w:rFonts w:ascii="Calibri" w:hAnsi="Calibri" w:cs="Calibri"/>
        </w:rPr>
        <w:t>Κλιματική Ζώνη Α</w:t>
      </w:r>
      <w:r w:rsidRPr="00232E60">
        <w:rPr>
          <w:rFonts w:ascii="Calibri" w:hAnsi="Calibri" w:cs="Calibri"/>
          <w:b/>
          <w:bCs/>
        </w:rPr>
        <w:t>»</w:t>
      </w:r>
      <w:r w:rsidRPr="00232E60">
        <w:rPr>
          <w:rFonts w:ascii="Calibri" w:hAnsi="Calibri" w:cs="Calibri"/>
        </w:rPr>
        <w:t>, με συνολικά 687.450 παρεμβάσεις, κυριαρχούν οι αντικαταστάσεις συστημάτων θέρμανσης (341.141) και οι ανακαινίσεις κελύφους (329.931), με εμφανή προτεραιότητα στις κατοικίες πριν το 2000, οι οποίες συγκεντρώνουν το 90% των παρεμβάσεων.</w:t>
      </w:r>
    </w:p>
    <w:p w14:paraId="6B187724" w14:textId="47AD0448"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Από την άλλη μεριά, στην </w:t>
      </w:r>
      <w:r w:rsidRPr="00232E60">
        <w:rPr>
          <w:rFonts w:ascii="Calibri" w:hAnsi="Calibri" w:cs="Calibri"/>
          <w:b/>
          <w:bCs/>
        </w:rPr>
        <w:t>«</w:t>
      </w:r>
      <w:r w:rsidRPr="00232E60">
        <w:rPr>
          <w:rFonts w:ascii="Calibri" w:hAnsi="Calibri" w:cs="Calibri"/>
        </w:rPr>
        <w:t>Κλιματική Ζώνη Δ</w:t>
      </w:r>
      <w:r w:rsidRPr="00232E60">
        <w:rPr>
          <w:rFonts w:ascii="Calibri" w:hAnsi="Calibri" w:cs="Calibri"/>
          <w:b/>
          <w:bCs/>
        </w:rPr>
        <w:t>»</w:t>
      </w:r>
      <w:r w:rsidRPr="00232E60">
        <w:rPr>
          <w:rFonts w:ascii="Calibri" w:hAnsi="Calibri" w:cs="Calibri"/>
        </w:rPr>
        <w:t xml:space="preserve">, καταγράφονται συνολικά 205.569 παρεμβάσεις, στις οποίες υπερισχύουν οι ανακαινίσεις </w:t>
      </w:r>
      <w:r w:rsidR="005C3E38" w:rsidRPr="00232E60">
        <w:rPr>
          <w:rFonts w:ascii="Calibri" w:hAnsi="Calibri" w:cs="Calibri"/>
        </w:rPr>
        <w:t>κελύφους</w:t>
      </w:r>
      <w:r w:rsidRPr="00232E60">
        <w:rPr>
          <w:rFonts w:ascii="Calibri" w:hAnsi="Calibri" w:cs="Calibri"/>
        </w:rPr>
        <w:t xml:space="preserve"> (136.615), ακολουθούμενες από τις αντικαταστάσεις συστημάτων θέρμανσης (64.260) και τις συνδυασμένες παρεμβάσεις (4.694), αντίστοιχα. Η </w:t>
      </w:r>
      <w:r w:rsidRPr="00232E60">
        <w:rPr>
          <w:rFonts w:ascii="Calibri" w:hAnsi="Calibri" w:cs="Calibri"/>
          <w:b/>
          <w:bCs/>
        </w:rPr>
        <w:t>«</w:t>
      </w:r>
      <w:r w:rsidRPr="00232E60">
        <w:rPr>
          <w:rFonts w:ascii="Calibri" w:hAnsi="Calibri" w:cs="Calibri"/>
        </w:rPr>
        <w:t>Κλιματική Ζώνη Δ</w:t>
      </w:r>
      <w:r w:rsidRPr="00232E60">
        <w:rPr>
          <w:rFonts w:ascii="Calibri" w:hAnsi="Calibri" w:cs="Calibri"/>
          <w:b/>
          <w:bCs/>
        </w:rPr>
        <w:t>»</w:t>
      </w:r>
      <w:r w:rsidRPr="00232E60">
        <w:rPr>
          <w:rFonts w:ascii="Calibri" w:hAnsi="Calibri" w:cs="Calibri"/>
        </w:rPr>
        <w:t xml:space="preserve"> αποτελείται από μικρό ποσοστό κατοικιών και μικρά αστικά κέντρα. Ως εκ τούτου, υπερισχύει η παρουσία παλαιότερων κατοικιών και συνεπώς, οι παρεμβάσεις εστιάζουν σε κατοικίες πριν το 1981, οι οποίες αντιπροσωπεύουν επαρκώς τις αυξημένες ενεργειακές ανάγκες της συγκεκριμένης κλιματικής ζώνης.</w:t>
      </w:r>
    </w:p>
    <w:p w14:paraId="249F99D7" w14:textId="0067249F" w:rsidR="008D2850" w:rsidRDefault="008D2850" w:rsidP="009A15A0">
      <w:pPr>
        <w:spacing w:before="60" w:after="60" w:line="276" w:lineRule="auto"/>
        <w:rPr>
          <w:rFonts w:ascii="Calibri" w:hAnsi="Calibri" w:cs="Calibri"/>
        </w:rPr>
      </w:pPr>
      <w:r w:rsidRPr="00232E60">
        <w:rPr>
          <w:rFonts w:ascii="Calibri" w:hAnsi="Calibri" w:cs="Calibri"/>
        </w:rPr>
        <w:t xml:space="preserve">Ο </w:t>
      </w:r>
      <w:r w:rsidRPr="00232E60">
        <w:rPr>
          <w:rFonts w:ascii="Calibri" w:hAnsi="Calibri" w:cs="Calibri"/>
        </w:rPr>
        <w:fldChar w:fldCharType="begin"/>
      </w:r>
      <w:r w:rsidRPr="00232E60">
        <w:rPr>
          <w:rFonts w:ascii="Calibri" w:hAnsi="Calibri" w:cs="Calibri"/>
        </w:rPr>
        <w:instrText xml:space="preserve"> REF _Ref190531869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szCs w:val="20"/>
        </w:rPr>
        <w:t xml:space="preserve">Πίνακας </w:t>
      </w:r>
      <w:r w:rsidR="00AD0D08" w:rsidRPr="00AD0D08">
        <w:rPr>
          <w:rFonts w:ascii="Calibri" w:hAnsi="Calibri" w:cs="Calibri"/>
          <w:b/>
          <w:bCs/>
          <w:noProof/>
          <w:szCs w:val="20"/>
        </w:rPr>
        <w:t>19</w:t>
      </w:r>
      <w:r w:rsidRPr="00232E60">
        <w:rPr>
          <w:rFonts w:ascii="Calibri" w:hAnsi="Calibri" w:cs="Calibri"/>
        </w:rPr>
        <w:fldChar w:fldCharType="end"/>
      </w:r>
      <w:r w:rsidRPr="00232E60">
        <w:rPr>
          <w:rFonts w:ascii="Calibri" w:hAnsi="Calibri" w:cs="Calibri"/>
        </w:rPr>
        <w:t xml:space="preserve"> εξειδικεύει περαιτέρω την ανάλυση των παρεμβάσεων ενεργειακής αναβάθμισης, μιας και αποτυπώνει την κατανομή των παρεμβάσεων ανά κλίμακα, ανά κλιματική ζώνη, και ανά περίοδο κατασκευής. </w:t>
      </w:r>
      <w:bookmarkStart w:id="216" w:name="_Ref190335786"/>
    </w:p>
    <w:p w14:paraId="2C2ABD9B" w14:textId="77777777" w:rsidR="004C1943" w:rsidRDefault="004C1943" w:rsidP="009A15A0">
      <w:pPr>
        <w:spacing w:before="60" w:after="60" w:line="276" w:lineRule="auto"/>
        <w:rPr>
          <w:rFonts w:ascii="Calibri" w:hAnsi="Calibri" w:cs="Calibri"/>
        </w:rPr>
        <w:sectPr w:rsidR="004C1943" w:rsidSect="00900895">
          <w:pgSz w:w="12240" w:h="15840"/>
          <w:pgMar w:top="1440" w:right="1440" w:bottom="1440" w:left="1440" w:header="720" w:footer="720" w:gutter="0"/>
          <w:cols w:space="720"/>
          <w:docGrid w:linePitch="360"/>
        </w:sectPr>
      </w:pPr>
    </w:p>
    <w:p w14:paraId="19DD8707" w14:textId="0DE94B59" w:rsidR="008D2850" w:rsidRPr="00923F38" w:rsidRDefault="008D2850" w:rsidP="009A15A0">
      <w:pPr>
        <w:pStyle w:val="aa"/>
        <w:spacing w:after="60" w:line="276" w:lineRule="auto"/>
        <w:jc w:val="center"/>
        <w:rPr>
          <w:rFonts w:ascii="Calibri" w:hAnsi="Calibri" w:cs="Calibri"/>
          <w:sz w:val="20"/>
        </w:rPr>
      </w:pPr>
      <w:bookmarkStart w:id="217" w:name="_Ref190531869"/>
      <w:bookmarkStart w:id="218" w:name="_Toc192765249"/>
      <w:bookmarkStart w:id="219" w:name="_Toc202800797"/>
      <w:bookmarkStart w:id="220" w:name="_Toc215486378"/>
      <w:r w:rsidRPr="00923F38">
        <w:rPr>
          <w:rFonts w:ascii="Calibri" w:hAnsi="Calibri" w:cs="Calibri"/>
          <w:i/>
          <w:iCs/>
          <w:sz w:val="20"/>
        </w:rPr>
        <w:lastRenderedPageBreak/>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19</w:t>
      </w:r>
      <w:r w:rsidRPr="00923F38">
        <w:rPr>
          <w:rFonts w:ascii="Calibri" w:hAnsi="Calibri" w:cs="Calibri"/>
          <w:i/>
          <w:iCs/>
          <w:sz w:val="20"/>
        </w:rPr>
        <w:fldChar w:fldCharType="end"/>
      </w:r>
      <w:bookmarkEnd w:id="216"/>
      <w:bookmarkEnd w:id="217"/>
      <w:r w:rsidRPr="00923F38">
        <w:rPr>
          <w:rFonts w:ascii="Calibri" w:hAnsi="Calibri" w:cs="Calibri"/>
          <w:i/>
          <w:iCs/>
          <w:sz w:val="20"/>
        </w:rPr>
        <w:t>. Συνολικός αριθμός παρεμβάσεων εξοικονόμησης στον οικιακό τομέα της Ελλάδας, ανά κλιματική ζώνη και ανά περίοδο κατασκευής, ως το 2050</w:t>
      </w:r>
      <w:bookmarkEnd w:id="218"/>
      <w:bookmarkEnd w:id="219"/>
      <w:bookmarkEnd w:id="220"/>
    </w:p>
    <w:tbl>
      <w:tblPr>
        <w:tblStyle w:val="5-1"/>
        <w:tblW w:w="5000" w:type="pct"/>
        <w:tblLook w:val="04A0" w:firstRow="1" w:lastRow="0" w:firstColumn="1" w:lastColumn="0" w:noHBand="0" w:noVBand="1"/>
      </w:tblPr>
      <w:tblGrid>
        <w:gridCol w:w="2354"/>
        <w:gridCol w:w="2725"/>
        <w:gridCol w:w="1382"/>
        <w:gridCol w:w="1470"/>
        <w:gridCol w:w="1419"/>
      </w:tblGrid>
      <w:tr w:rsidR="008D2850" w:rsidRPr="00232E60" w14:paraId="0D521407" w14:textId="77777777" w:rsidTr="00DE519B">
        <w:trPr>
          <w:cnfStyle w:val="100000000000" w:firstRow="1" w:lastRow="0" w:firstColumn="0" w:lastColumn="0" w:oddVBand="0" w:evenVBand="0" w:oddHBand="0"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1259" w:type="pct"/>
            <w:noWrap/>
            <w:hideMark/>
          </w:tcPr>
          <w:p w14:paraId="6291DAAD" w14:textId="77777777" w:rsidR="008D2850" w:rsidRPr="00232E60" w:rsidRDefault="008D2850" w:rsidP="009A0175">
            <w:pPr>
              <w:spacing w:before="0" w:after="0" w:line="276" w:lineRule="auto"/>
              <w:rPr>
                <w:rFonts w:ascii="Calibri" w:hAnsi="Calibri" w:cs="Calibri"/>
              </w:rPr>
            </w:pPr>
          </w:p>
        </w:tc>
        <w:tc>
          <w:tcPr>
            <w:tcW w:w="1457" w:type="pct"/>
            <w:hideMark/>
          </w:tcPr>
          <w:p w14:paraId="107F1576" w14:textId="77777777" w:rsidR="008D2850" w:rsidRPr="00232E60"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Τύπος παρέμβασης</w:t>
            </w:r>
          </w:p>
        </w:tc>
        <w:tc>
          <w:tcPr>
            <w:tcW w:w="739" w:type="pct"/>
            <w:noWrap/>
            <w:hideMark/>
          </w:tcPr>
          <w:p w14:paraId="766717F2" w14:textId="77777777" w:rsidR="008D2850" w:rsidRPr="00232E60" w:rsidRDefault="008D2850" w:rsidP="009A0175">
            <w:pPr>
              <w:spacing w:before="0" w:after="0" w:line="276" w:lineRule="auto"/>
              <w:cnfStyle w:val="100000000000" w:firstRow="1"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πριν το 1981</w:t>
            </w:r>
          </w:p>
        </w:tc>
        <w:tc>
          <w:tcPr>
            <w:tcW w:w="786" w:type="pct"/>
            <w:noWrap/>
            <w:hideMark/>
          </w:tcPr>
          <w:p w14:paraId="6C0E9513" w14:textId="77777777" w:rsidR="008D2850" w:rsidRPr="00232E60" w:rsidRDefault="008D2850" w:rsidP="009A0175">
            <w:pPr>
              <w:spacing w:before="0" w:after="0" w:line="276" w:lineRule="auto"/>
              <w:cnfStyle w:val="100000000000" w:firstRow="1" w:lastRow="0" w:firstColumn="0" w:lastColumn="0" w:oddVBand="0" w:evenVBand="0" w:oddHBand="0" w:evenHBand="0" w:firstRowFirstColumn="0" w:firstRowLastColumn="0" w:lastRowFirstColumn="0" w:lastRowLastColumn="0"/>
              <w:rPr>
                <w:rFonts w:ascii="Calibri" w:hAnsi="Calibri" w:cs="Calibri"/>
                <w:lang w:val="en-US"/>
              </w:rPr>
            </w:pPr>
            <w:r w:rsidRPr="00232E60">
              <w:rPr>
                <w:rFonts w:ascii="Calibri" w:hAnsi="Calibri" w:cs="Calibri"/>
              </w:rPr>
              <w:t>1981-200</w:t>
            </w:r>
            <w:r w:rsidRPr="00232E60">
              <w:rPr>
                <w:rFonts w:ascii="Calibri" w:hAnsi="Calibri" w:cs="Calibri"/>
                <w:lang w:val="en-US"/>
              </w:rPr>
              <w:t>0</w:t>
            </w:r>
          </w:p>
        </w:tc>
        <w:tc>
          <w:tcPr>
            <w:tcW w:w="759" w:type="pct"/>
            <w:noWrap/>
            <w:hideMark/>
          </w:tcPr>
          <w:p w14:paraId="0679E4FB" w14:textId="77777777" w:rsidR="008D2850" w:rsidRPr="00232E60" w:rsidRDefault="008D2850" w:rsidP="009A0175">
            <w:pPr>
              <w:spacing w:before="0" w:after="0" w:line="276" w:lineRule="auto"/>
              <w:cnfStyle w:val="100000000000" w:firstRow="1"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μετά το 2000</w:t>
            </w:r>
          </w:p>
        </w:tc>
      </w:tr>
      <w:tr w:rsidR="008D2850" w:rsidRPr="00232E60" w14:paraId="0EFD1E3F" w14:textId="77777777" w:rsidTr="00923F38">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20D715C7" w14:textId="77777777" w:rsidR="008D2850" w:rsidRPr="00232E60" w:rsidRDefault="008D2850" w:rsidP="009A0175">
            <w:pPr>
              <w:spacing w:before="0" w:after="0" w:line="276" w:lineRule="auto"/>
              <w:jc w:val="center"/>
              <w:rPr>
                <w:rFonts w:ascii="Calibri" w:hAnsi="Calibri" w:cs="Calibri"/>
              </w:rPr>
            </w:pPr>
            <w:r w:rsidRPr="00232E60">
              <w:rPr>
                <w:rFonts w:ascii="Calibri" w:hAnsi="Calibri" w:cs="Calibri"/>
              </w:rPr>
              <w:t>«Κλιματική Ζώνη Α»</w:t>
            </w:r>
          </w:p>
        </w:tc>
        <w:tc>
          <w:tcPr>
            <w:tcW w:w="0" w:type="pct"/>
            <w:hideMark/>
          </w:tcPr>
          <w:p w14:paraId="766B46D6"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Αντικατάσταση συστημάτων θέρμανσης</w:t>
            </w:r>
          </w:p>
        </w:tc>
        <w:tc>
          <w:tcPr>
            <w:tcW w:w="0" w:type="pct"/>
            <w:noWrap/>
            <w:hideMark/>
          </w:tcPr>
          <w:p w14:paraId="0C896DE4"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104.731</w:t>
            </w:r>
          </w:p>
        </w:tc>
        <w:tc>
          <w:tcPr>
            <w:tcW w:w="0" w:type="pct"/>
            <w:noWrap/>
            <w:hideMark/>
          </w:tcPr>
          <w:p w14:paraId="0F4977E8"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175.889</w:t>
            </w:r>
          </w:p>
        </w:tc>
        <w:tc>
          <w:tcPr>
            <w:tcW w:w="0" w:type="pct"/>
            <w:noWrap/>
            <w:hideMark/>
          </w:tcPr>
          <w:p w14:paraId="1089BBFA"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60.521</w:t>
            </w:r>
          </w:p>
        </w:tc>
      </w:tr>
      <w:tr w:rsidR="008D2850" w:rsidRPr="00232E60" w14:paraId="36EDCADD" w14:textId="77777777" w:rsidTr="00923F38">
        <w:trPr>
          <w:trHeight w:val="285"/>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1F7E01BF" w14:textId="77777777" w:rsidR="008D2850" w:rsidRPr="00232E60" w:rsidRDefault="008D2850" w:rsidP="009A0175">
            <w:pPr>
              <w:spacing w:before="0" w:after="0" w:line="276" w:lineRule="auto"/>
              <w:jc w:val="center"/>
              <w:rPr>
                <w:rFonts w:ascii="Calibri" w:hAnsi="Calibri" w:cs="Calibri"/>
              </w:rPr>
            </w:pPr>
          </w:p>
        </w:tc>
        <w:tc>
          <w:tcPr>
            <w:tcW w:w="0" w:type="pct"/>
            <w:hideMark/>
          </w:tcPr>
          <w:p w14:paraId="4015D254"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Ανακαινίσεις κελύφους</w:t>
            </w:r>
          </w:p>
        </w:tc>
        <w:tc>
          <w:tcPr>
            <w:tcW w:w="0" w:type="pct"/>
            <w:noWrap/>
            <w:hideMark/>
          </w:tcPr>
          <w:p w14:paraId="2032C778"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222.656</w:t>
            </w:r>
          </w:p>
        </w:tc>
        <w:tc>
          <w:tcPr>
            <w:tcW w:w="0" w:type="pct"/>
            <w:noWrap/>
            <w:hideMark/>
          </w:tcPr>
          <w:p w14:paraId="571B1019"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107.275</w:t>
            </w:r>
          </w:p>
        </w:tc>
        <w:tc>
          <w:tcPr>
            <w:tcW w:w="0" w:type="pct"/>
            <w:noWrap/>
            <w:hideMark/>
          </w:tcPr>
          <w:p w14:paraId="44457030"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11F32DC6" w14:textId="77777777" w:rsidTr="00923F38">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5B8C4990" w14:textId="77777777" w:rsidR="008D2850" w:rsidRPr="00232E60" w:rsidRDefault="008D2850" w:rsidP="009A0175">
            <w:pPr>
              <w:spacing w:before="0" w:after="0" w:line="276" w:lineRule="auto"/>
              <w:jc w:val="center"/>
              <w:rPr>
                <w:rFonts w:ascii="Calibri" w:hAnsi="Calibri" w:cs="Calibri"/>
              </w:rPr>
            </w:pPr>
          </w:p>
        </w:tc>
        <w:tc>
          <w:tcPr>
            <w:tcW w:w="0" w:type="pct"/>
            <w:hideMark/>
          </w:tcPr>
          <w:p w14:paraId="2FEF0BE1"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Συνδυασμός παρεμβάσεων</w:t>
            </w:r>
          </w:p>
        </w:tc>
        <w:tc>
          <w:tcPr>
            <w:tcW w:w="0" w:type="pct"/>
            <w:noWrap/>
            <w:hideMark/>
          </w:tcPr>
          <w:p w14:paraId="00A7862B"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7.650</w:t>
            </w:r>
          </w:p>
        </w:tc>
        <w:tc>
          <w:tcPr>
            <w:tcW w:w="0" w:type="pct"/>
            <w:noWrap/>
            <w:hideMark/>
          </w:tcPr>
          <w:p w14:paraId="35D2C16A"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8.628</w:t>
            </w:r>
          </w:p>
        </w:tc>
        <w:tc>
          <w:tcPr>
            <w:tcW w:w="0" w:type="pct"/>
            <w:noWrap/>
            <w:hideMark/>
          </w:tcPr>
          <w:p w14:paraId="7152D646"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2D486E11" w14:textId="77777777" w:rsidTr="00923F38">
        <w:trPr>
          <w:trHeight w:val="285"/>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392FBF99" w14:textId="77777777" w:rsidR="008D2850" w:rsidRPr="00232E60" w:rsidRDefault="008D2850" w:rsidP="009A0175">
            <w:pPr>
              <w:spacing w:before="0" w:after="0" w:line="276" w:lineRule="auto"/>
              <w:jc w:val="center"/>
              <w:rPr>
                <w:rFonts w:ascii="Calibri" w:hAnsi="Calibri" w:cs="Calibri"/>
              </w:rPr>
            </w:pPr>
            <w:r w:rsidRPr="00232E60">
              <w:rPr>
                <w:rFonts w:ascii="Calibri" w:hAnsi="Calibri" w:cs="Calibri"/>
              </w:rPr>
              <w:t>«Κλιματική Ζώνη Β»</w:t>
            </w:r>
          </w:p>
        </w:tc>
        <w:tc>
          <w:tcPr>
            <w:tcW w:w="0" w:type="pct"/>
            <w:hideMark/>
          </w:tcPr>
          <w:p w14:paraId="77D63309"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Αντικατάσταση συστημάτων θέρμανσης</w:t>
            </w:r>
          </w:p>
        </w:tc>
        <w:tc>
          <w:tcPr>
            <w:tcW w:w="0" w:type="pct"/>
            <w:noWrap/>
            <w:hideMark/>
          </w:tcPr>
          <w:p w14:paraId="6F70D408"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247.281</w:t>
            </w:r>
          </w:p>
        </w:tc>
        <w:tc>
          <w:tcPr>
            <w:tcW w:w="0" w:type="pct"/>
            <w:noWrap/>
            <w:hideMark/>
          </w:tcPr>
          <w:p w14:paraId="5683292C"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679.626</w:t>
            </w:r>
          </w:p>
        </w:tc>
        <w:tc>
          <w:tcPr>
            <w:tcW w:w="0" w:type="pct"/>
            <w:noWrap/>
            <w:hideMark/>
          </w:tcPr>
          <w:p w14:paraId="00CF56FA"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365.851</w:t>
            </w:r>
          </w:p>
        </w:tc>
      </w:tr>
      <w:tr w:rsidR="008D2850" w:rsidRPr="00232E60" w14:paraId="6927BE99" w14:textId="77777777" w:rsidTr="00923F38">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4EB35353" w14:textId="77777777" w:rsidR="008D2850" w:rsidRPr="00232E60" w:rsidRDefault="008D2850" w:rsidP="009A0175">
            <w:pPr>
              <w:spacing w:before="0" w:after="0" w:line="276" w:lineRule="auto"/>
              <w:jc w:val="center"/>
              <w:rPr>
                <w:rFonts w:ascii="Calibri" w:hAnsi="Calibri" w:cs="Calibri"/>
              </w:rPr>
            </w:pPr>
          </w:p>
        </w:tc>
        <w:tc>
          <w:tcPr>
            <w:tcW w:w="0" w:type="pct"/>
            <w:hideMark/>
          </w:tcPr>
          <w:p w14:paraId="509071A1"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Ανακαινίσεις κελύφους</w:t>
            </w:r>
          </w:p>
        </w:tc>
        <w:tc>
          <w:tcPr>
            <w:tcW w:w="0" w:type="pct"/>
            <w:noWrap/>
            <w:hideMark/>
          </w:tcPr>
          <w:p w14:paraId="506400CF"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532.861</w:t>
            </w:r>
          </w:p>
        </w:tc>
        <w:tc>
          <w:tcPr>
            <w:tcW w:w="0" w:type="pct"/>
            <w:noWrap/>
            <w:hideMark/>
          </w:tcPr>
          <w:p w14:paraId="277FDE71"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431.271</w:t>
            </w:r>
          </w:p>
        </w:tc>
        <w:tc>
          <w:tcPr>
            <w:tcW w:w="0" w:type="pct"/>
            <w:noWrap/>
            <w:hideMark/>
          </w:tcPr>
          <w:p w14:paraId="6F855556"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5DE5F847" w14:textId="77777777" w:rsidTr="00923F38">
        <w:trPr>
          <w:trHeight w:val="285"/>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34C7E540" w14:textId="77777777" w:rsidR="008D2850" w:rsidRPr="00232E60" w:rsidRDefault="008D2850" w:rsidP="009A0175">
            <w:pPr>
              <w:spacing w:before="0" w:after="0" w:line="276" w:lineRule="auto"/>
              <w:jc w:val="center"/>
              <w:rPr>
                <w:rFonts w:ascii="Calibri" w:hAnsi="Calibri" w:cs="Calibri"/>
              </w:rPr>
            </w:pPr>
          </w:p>
        </w:tc>
        <w:tc>
          <w:tcPr>
            <w:tcW w:w="0" w:type="pct"/>
            <w:hideMark/>
          </w:tcPr>
          <w:p w14:paraId="73B290C7"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Συνδυασμός παρεμβάσεων</w:t>
            </w:r>
          </w:p>
        </w:tc>
        <w:tc>
          <w:tcPr>
            <w:tcW w:w="0" w:type="pct"/>
            <w:noWrap/>
            <w:hideMark/>
          </w:tcPr>
          <w:p w14:paraId="24691BE7"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26.128</w:t>
            </w:r>
          </w:p>
        </w:tc>
        <w:tc>
          <w:tcPr>
            <w:tcW w:w="0" w:type="pct"/>
            <w:noWrap/>
            <w:hideMark/>
          </w:tcPr>
          <w:p w14:paraId="6F603F43"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40.876</w:t>
            </w:r>
          </w:p>
        </w:tc>
        <w:tc>
          <w:tcPr>
            <w:tcW w:w="0" w:type="pct"/>
            <w:noWrap/>
            <w:hideMark/>
          </w:tcPr>
          <w:p w14:paraId="5A67DF14"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3E9CB0F5" w14:textId="77777777" w:rsidTr="00923F38">
        <w:trPr>
          <w:cnfStyle w:val="000000100000" w:firstRow="0" w:lastRow="0" w:firstColumn="0" w:lastColumn="0" w:oddVBand="0" w:evenVBand="0" w:oddHBand="1" w:evenHBand="0" w:firstRowFirstColumn="0" w:firstRowLastColumn="0" w:lastRowFirstColumn="0" w:lastRowLastColumn="0"/>
          <w:trHeight w:val="109"/>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5A7298DA" w14:textId="77777777" w:rsidR="008D2850" w:rsidRPr="00232E60" w:rsidRDefault="008D2850" w:rsidP="009A0175">
            <w:pPr>
              <w:spacing w:before="0" w:after="0" w:line="276" w:lineRule="auto"/>
              <w:jc w:val="center"/>
              <w:rPr>
                <w:rFonts w:ascii="Calibri" w:hAnsi="Calibri" w:cs="Calibri"/>
              </w:rPr>
            </w:pPr>
            <w:r w:rsidRPr="00232E60">
              <w:rPr>
                <w:rFonts w:ascii="Calibri" w:hAnsi="Calibri" w:cs="Calibri"/>
              </w:rPr>
              <w:t>«Κλιματική Ζώνη Γ»</w:t>
            </w:r>
          </w:p>
        </w:tc>
        <w:tc>
          <w:tcPr>
            <w:tcW w:w="0" w:type="pct"/>
            <w:hideMark/>
          </w:tcPr>
          <w:p w14:paraId="795ED3F6"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Αντικατάσταση συστημάτων θέρμανσης</w:t>
            </w:r>
          </w:p>
        </w:tc>
        <w:tc>
          <w:tcPr>
            <w:tcW w:w="0" w:type="pct"/>
            <w:noWrap/>
            <w:hideMark/>
          </w:tcPr>
          <w:p w14:paraId="45F66C5E"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95.845</w:t>
            </w:r>
          </w:p>
        </w:tc>
        <w:tc>
          <w:tcPr>
            <w:tcW w:w="0" w:type="pct"/>
            <w:noWrap/>
            <w:hideMark/>
          </w:tcPr>
          <w:p w14:paraId="19A8307C"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361.164</w:t>
            </w:r>
          </w:p>
        </w:tc>
        <w:tc>
          <w:tcPr>
            <w:tcW w:w="0" w:type="pct"/>
            <w:noWrap/>
            <w:hideMark/>
          </w:tcPr>
          <w:p w14:paraId="6458D2D2"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239.089</w:t>
            </w:r>
          </w:p>
        </w:tc>
      </w:tr>
      <w:tr w:rsidR="008D2850" w:rsidRPr="00232E60" w14:paraId="1BCEA994" w14:textId="77777777" w:rsidTr="00923F38">
        <w:trPr>
          <w:trHeight w:val="285"/>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1C3D8BB6" w14:textId="77777777" w:rsidR="008D2850" w:rsidRPr="00232E60" w:rsidRDefault="008D2850" w:rsidP="009A0175">
            <w:pPr>
              <w:spacing w:before="0" w:after="0" w:line="276" w:lineRule="auto"/>
              <w:jc w:val="center"/>
              <w:rPr>
                <w:rFonts w:ascii="Calibri" w:hAnsi="Calibri" w:cs="Calibri"/>
              </w:rPr>
            </w:pPr>
          </w:p>
        </w:tc>
        <w:tc>
          <w:tcPr>
            <w:tcW w:w="0" w:type="pct"/>
            <w:hideMark/>
          </w:tcPr>
          <w:p w14:paraId="00257D64"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Ανακαινίσεις κελύφους</w:t>
            </w:r>
          </w:p>
        </w:tc>
        <w:tc>
          <w:tcPr>
            <w:tcW w:w="0" w:type="pct"/>
            <w:noWrap/>
            <w:hideMark/>
          </w:tcPr>
          <w:p w14:paraId="3948289D"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203.763</w:t>
            </w:r>
          </w:p>
        </w:tc>
        <w:tc>
          <w:tcPr>
            <w:tcW w:w="0" w:type="pct"/>
            <w:noWrap/>
            <w:hideMark/>
          </w:tcPr>
          <w:p w14:paraId="204AED39"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220.493</w:t>
            </w:r>
          </w:p>
        </w:tc>
        <w:tc>
          <w:tcPr>
            <w:tcW w:w="0" w:type="pct"/>
            <w:noWrap/>
            <w:hideMark/>
          </w:tcPr>
          <w:p w14:paraId="757B71EE"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20B83DB8" w14:textId="77777777" w:rsidTr="00923F38">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624C5ED1" w14:textId="77777777" w:rsidR="008D2850" w:rsidRPr="00232E60" w:rsidRDefault="008D2850" w:rsidP="009A0175">
            <w:pPr>
              <w:spacing w:before="0" w:after="0" w:line="276" w:lineRule="auto"/>
              <w:jc w:val="center"/>
              <w:rPr>
                <w:rFonts w:ascii="Calibri" w:hAnsi="Calibri" w:cs="Calibri"/>
              </w:rPr>
            </w:pPr>
          </w:p>
        </w:tc>
        <w:tc>
          <w:tcPr>
            <w:tcW w:w="0" w:type="pct"/>
            <w:hideMark/>
          </w:tcPr>
          <w:p w14:paraId="26DE5FC7"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Συνδυασμός παρεμβάσεων</w:t>
            </w:r>
          </w:p>
        </w:tc>
        <w:tc>
          <w:tcPr>
            <w:tcW w:w="0" w:type="pct"/>
            <w:noWrap/>
            <w:hideMark/>
          </w:tcPr>
          <w:p w14:paraId="3C0D25B1"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7.001</w:t>
            </w:r>
          </w:p>
        </w:tc>
        <w:tc>
          <w:tcPr>
            <w:tcW w:w="0" w:type="pct"/>
            <w:noWrap/>
            <w:hideMark/>
          </w:tcPr>
          <w:p w14:paraId="5F6BCD51"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18.091</w:t>
            </w:r>
          </w:p>
        </w:tc>
        <w:tc>
          <w:tcPr>
            <w:tcW w:w="0" w:type="pct"/>
            <w:noWrap/>
            <w:hideMark/>
          </w:tcPr>
          <w:p w14:paraId="45B08A58"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2051E461" w14:textId="77777777" w:rsidTr="00923F38">
        <w:trPr>
          <w:trHeight w:val="285"/>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572476F6" w14:textId="77777777" w:rsidR="008D2850" w:rsidRPr="00232E60" w:rsidRDefault="008D2850" w:rsidP="009A0175">
            <w:pPr>
              <w:spacing w:before="0" w:after="0" w:line="276" w:lineRule="auto"/>
              <w:jc w:val="center"/>
              <w:rPr>
                <w:rFonts w:ascii="Calibri" w:hAnsi="Calibri" w:cs="Calibri"/>
              </w:rPr>
            </w:pPr>
            <w:r w:rsidRPr="00232E60">
              <w:rPr>
                <w:rFonts w:ascii="Calibri" w:hAnsi="Calibri" w:cs="Calibri"/>
              </w:rPr>
              <w:t>«Κλιματική Ζώνη Δ»</w:t>
            </w:r>
          </w:p>
        </w:tc>
        <w:tc>
          <w:tcPr>
            <w:tcW w:w="0" w:type="pct"/>
            <w:hideMark/>
          </w:tcPr>
          <w:p w14:paraId="2CF4A145"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Αντικατάσταση συστημάτων θέρμανσης</w:t>
            </w:r>
          </w:p>
        </w:tc>
        <w:tc>
          <w:tcPr>
            <w:tcW w:w="0" w:type="pct"/>
            <w:noWrap/>
            <w:hideMark/>
          </w:tcPr>
          <w:p w14:paraId="3FDBAF1B"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64.260</w:t>
            </w:r>
          </w:p>
        </w:tc>
        <w:tc>
          <w:tcPr>
            <w:tcW w:w="0" w:type="pct"/>
            <w:noWrap/>
            <w:hideMark/>
          </w:tcPr>
          <w:p w14:paraId="69D96CE2"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c>
          <w:tcPr>
            <w:tcW w:w="0" w:type="pct"/>
            <w:noWrap/>
            <w:hideMark/>
          </w:tcPr>
          <w:p w14:paraId="5532FE48"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5CFAE39D" w14:textId="77777777" w:rsidTr="00DE519B">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1259" w:type="pct"/>
            <w:vMerge/>
            <w:hideMark/>
          </w:tcPr>
          <w:p w14:paraId="00B31703" w14:textId="77777777" w:rsidR="008D2850" w:rsidRPr="00232E60" w:rsidRDefault="008D2850" w:rsidP="009A0175">
            <w:pPr>
              <w:spacing w:before="0" w:after="0" w:line="276" w:lineRule="auto"/>
              <w:rPr>
                <w:rFonts w:ascii="Calibri" w:hAnsi="Calibri" w:cs="Calibri"/>
              </w:rPr>
            </w:pPr>
          </w:p>
        </w:tc>
        <w:tc>
          <w:tcPr>
            <w:tcW w:w="1457" w:type="pct"/>
            <w:hideMark/>
          </w:tcPr>
          <w:p w14:paraId="71868349"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Ανακαινίσεις κελύφους</w:t>
            </w:r>
          </w:p>
        </w:tc>
        <w:tc>
          <w:tcPr>
            <w:tcW w:w="739" w:type="pct"/>
            <w:noWrap/>
            <w:hideMark/>
          </w:tcPr>
          <w:p w14:paraId="50678660"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136.615</w:t>
            </w:r>
          </w:p>
        </w:tc>
        <w:tc>
          <w:tcPr>
            <w:tcW w:w="786" w:type="pct"/>
            <w:noWrap/>
            <w:hideMark/>
          </w:tcPr>
          <w:p w14:paraId="2E9AE3D2"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w:t>
            </w:r>
          </w:p>
        </w:tc>
        <w:tc>
          <w:tcPr>
            <w:tcW w:w="759" w:type="pct"/>
            <w:noWrap/>
            <w:hideMark/>
          </w:tcPr>
          <w:p w14:paraId="0722CC0E" w14:textId="77777777" w:rsidR="008D2850" w:rsidRPr="00232E60"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rPr>
            </w:pPr>
            <w:r w:rsidRPr="00232E60">
              <w:rPr>
                <w:rFonts w:ascii="Calibri" w:hAnsi="Calibri" w:cs="Calibri"/>
              </w:rPr>
              <w:t>-</w:t>
            </w:r>
          </w:p>
        </w:tc>
      </w:tr>
      <w:tr w:rsidR="008D2850" w:rsidRPr="00232E60" w14:paraId="514C07E5" w14:textId="77777777" w:rsidTr="00DE519B">
        <w:trPr>
          <w:trHeight w:val="285"/>
        </w:trPr>
        <w:tc>
          <w:tcPr>
            <w:cnfStyle w:val="001000000000" w:firstRow="0" w:lastRow="0" w:firstColumn="1" w:lastColumn="0" w:oddVBand="0" w:evenVBand="0" w:oddHBand="0" w:evenHBand="0" w:firstRowFirstColumn="0" w:firstRowLastColumn="0" w:lastRowFirstColumn="0" w:lastRowLastColumn="0"/>
            <w:tcW w:w="1259" w:type="pct"/>
            <w:vMerge/>
            <w:hideMark/>
          </w:tcPr>
          <w:p w14:paraId="1FFAF686" w14:textId="77777777" w:rsidR="008D2850" w:rsidRPr="00232E60" w:rsidRDefault="008D2850" w:rsidP="009A0175">
            <w:pPr>
              <w:spacing w:before="0" w:after="0" w:line="276" w:lineRule="auto"/>
              <w:rPr>
                <w:rFonts w:ascii="Calibri" w:hAnsi="Calibri" w:cs="Calibri"/>
              </w:rPr>
            </w:pPr>
          </w:p>
        </w:tc>
        <w:tc>
          <w:tcPr>
            <w:tcW w:w="1457" w:type="pct"/>
            <w:hideMark/>
          </w:tcPr>
          <w:p w14:paraId="79D02926"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Συνδυασμός παρεμβάσεων</w:t>
            </w:r>
          </w:p>
        </w:tc>
        <w:tc>
          <w:tcPr>
            <w:tcW w:w="739" w:type="pct"/>
            <w:noWrap/>
            <w:hideMark/>
          </w:tcPr>
          <w:p w14:paraId="41C79908"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4.694</w:t>
            </w:r>
          </w:p>
        </w:tc>
        <w:tc>
          <w:tcPr>
            <w:tcW w:w="786" w:type="pct"/>
            <w:noWrap/>
            <w:hideMark/>
          </w:tcPr>
          <w:p w14:paraId="2146960F"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c>
          <w:tcPr>
            <w:tcW w:w="759" w:type="pct"/>
            <w:noWrap/>
            <w:hideMark/>
          </w:tcPr>
          <w:p w14:paraId="2BF7823C" w14:textId="77777777" w:rsidR="008D2850" w:rsidRPr="00232E60"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rPr>
            </w:pPr>
            <w:r w:rsidRPr="00232E60">
              <w:rPr>
                <w:rFonts w:ascii="Calibri" w:hAnsi="Calibri" w:cs="Calibri"/>
              </w:rPr>
              <w:t>-</w:t>
            </w:r>
          </w:p>
        </w:tc>
      </w:tr>
    </w:tbl>
    <w:p w14:paraId="6CD7BCB2" w14:textId="77777777" w:rsidR="008D2850" w:rsidRPr="00232E60" w:rsidRDefault="008D2850" w:rsidP="008D2850">
      <w:pPr>
        <w:spacing w:after="60" w:line="276" w:lineRule="auto"/>
        <w:rPr>
          <w:rFonts w:ascii="Calibri" w:hAnsi="Calibri" w:cs="Calibri"/>
        </w:rPr>
      </w:pPr>
    </w:p>
    <w:p w14:paraId="2B6EF712"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Όπως ήταν αναμενόμενο, ο μεγαλύτερος αριθμός παρεμβάσεων (συνολικά 2.323.794 παρεμβάσεις) παρατηρείται στην «Κλιματική Ζώνη Β». Οι περισσότερες αφορούν αντικαταστάσεις συστημάτων θέρμανσης (1.292.758) και ανακαινίσεις κελύφους (964.132), ενώ οι συνδυασμένες παρεμβάσεις είναι σαφώς λιγότερες (67.004). Η πλειοψηφία (83%) εντοπίζεται σε κατοικίες κατασκευασμένες πριν το 2000, αναδεικνύοντας τη συμβολή που έχει το «γερασμένο» οικιστικό απόθεμα στην αυξημένη ανάγκη ενεργειακών παρεμβάσεων.</w:t>
      </w:r>
    </w:p>
    <w:p w14:paraId="5B09317F" w14:textId="2A8BD207"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Η περίοδος </w:t>
      </w:r>
      <w:r w:rsidR="00E328EE">
        <w:rPr>
          <w:rFonts w:ascii="Calibri" w:hAnsi="Calibri" w:cs="Calibri"/>
        </w:rPr>
        <w:t xml:space="preserve">κατασκευής </w:t>
      </w:r>
      <w:r w:rsidRPr="00232E60">
        <w:rPr>
          <w:rFonts w:ascii="Calibri" w:hAnsi="Calibri" w:cs="Calibri"/>
        </w:rPr>
        <w:t xml:space="preserve">1981-2000 καταγράφει τον υψηλότερο αριθμό παρεμβάσεων (1.151.773), με τις αντικαταστάσεις συστημάτων θέρμανσης να κυριαρχούν (679.626). Ακολουθούν οι κατοικίες κατασκευασμένες πριν το 1981 με 806.269 παρεμβάσεις, στις οποίες οι ανακαινίσεις κελύφους υπερισχύουν (532.861). Στις κατοικίες κατασκευασμένες μετά το 2000, οι παρεμβάσεις (365.851) είναι  εστιασμένες στην αντικατάσταση συστημάτων θέρμανσης, καθώς το </w:t>
      </w:r>
      <w:r w:rsidR="00DE519B">
        <w:rPr>
          <w:rFonts w:ascii="Calibri" w:hAnsi="Calibri" w:cs="Calibri"/>
        </w:rPr>
        <w:t>κτη</w:t>
      </w:r>
      <w:r w:rsidRPr="00232E60">
        <w:rPr>
          <w:rFonts w:ascii="Calibri" w:hAnsi="Calibri" w:cs="Calibri"/>
        </w:rPr>
        <w:t>ριακό τους κέλυφος έχει χτιστεί με νεότερα πρότυπα και είναι ενεργειακά πιο αποδοτικό.</w:t>
      </w:r>
    </w:p>
    <w:p w14:paraId="0ABCCBAD"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Στην «Κλιματική Ζώνη Γ», η οποία έρχεται δεύτερη σε ένταση παρεμβάσεων, πραγματοποιούνται συνολικά 846.535 παρεμβάσεις, με τις περισσότερες να αφορούν αντικαταστάσεις συστημάτων θέρμανσης (696.098) και ανακαινίσεις κελύφους (424.256), ενώ οι συνδυασμένες παρεμβάσεις είναι αισθητά λιγότερες (25.092). Περίπου το 90% των παρεμβάσεων αφορά κατοικίες κατασκευασμένες πριν το 2000, επιβεβαιώνοντας τη στόχευση στις παλαιότερες και ενεργειακά λιγότερο αποδοτικές κατασκευές.</w:t>
      </w:r>
    </w:p>
    <w:p w14:paraId="07DE6CF7"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 xml:space="preserve">Συγκεκριμένα, την υψηλότερη δραστηριότητα καταγράφουν οι κατοικίες της περιόδου 1981-2000, συγκεντρώνοντας 599.748 παρεμβάσεις, με την πλειοψηφία των παρεμβάσεων να είναι αντικαταστάσεις </w:t>
      </w:r>
      <w:r w:rsidRPr="00232E60">
        <w:rPr>
          <w:rFonts w:ascii="Calibri" w:hAnsi="Calibri" w:cs="Calibri"/>
        </w:rPr>
        <w:lastRenderedPageBreak/>
        <w:t>συστημάτων θέρμανσης (361.164), αλλά και με σημαντική παρουσία ανακαινίσεων κελύφους (220.493), ενώ οι συνδυασμένες παρεμβάσεις ανέρχονται σε μόλις 18.091.</w:t>
      </w:r>
    </w:p>
    <w:p w14:paraId="7B06ED49"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Ακολουθούν οι κατοικίες κατασκευασμένες πριν το 1981 με 306.609 παρεμβάσεις, όπου οι ανακαινίσεις κελύφους είναι οι περισσότερες (203.763), ενώ σημειώνεται μικρότερος αριθμός αντικατάστασης συστημάτων θέρμανσης (95.845) και συνδυασμού παρεμβάσεων (7.001). Στις κατοικίες κατασκευασμένες μετά το 2000, οι παρεμβάσεις είναι εστιασμένες αποκλειστικά στην αντικατάσταση συστημάτων θέρμανσης (239.089), αντικατοπτρίζοντας τη μικρότερη ενεργειακή επιβάρυνση των νεότερων κατοικιών.</w:t>
      </w:r>
    </w:p>
    <w:p w14:paraId="53C9F424"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Σχετικά με την «Κλιματική Ζώνη Α» και την «Κλιματική Ζώνη Δ», στις οποίες παρουσιάζεται και ο συνολικά μικρότερος αριθμός παρεμβάσεων, παρατηρούνται διακριτές τάσεις στην κατανομή των εργασιών.</w:t>
      </w:r>
    </w:p>
    <w:p w14:paraId="05A7F534"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Συγκεκριμένα, στην «Κλιματική Ζώνη Α», με συνολικά 687.450 παρεμβάσεις, κυριαρχούν οι αντικαταστάσεις συστημάτων θέρμανσης (341.141) και οι ανακαινίσεις κελύφους (329.931), με εμφανή προτεραιότητα στις κατοικίες κατασκευασμένες πριν το 2000, οι οποίες και συγκεντρώνουν το 90% των συνολικών παρεμβάσεων. Στην «Κλιματική Ζώνη Δ», καταγράφονται συνολικά 205.569 παρεμβάσεις, στις οποίες, οι ανακαινίσεις κελύφους (136.615) υπερισχύουν, ακολουθούμενες από τις αντικαταστάσεις συστημάτων θέρμανσης (64.260), και τις συνδυασμένες παρεμβάσεις (4.694).</w:t>
      </w:r>
    </w:p>
    <w:p w14:paraId="1776837D" w14:textId="77777777" w:rsidR="008D2850" w:rsidRPr="00232E60" w:rsidRDefault="008D2850" w:rsidP="009A15A0">
      <w:pPr>
        <w:spacing w:before="60" w:after="60" w:line="276" w:lineRule="auto"/>
        <w:rPr>
          <w:rFonts w:ascii="Calibri" w:hAnsi="Calibri" w:cs="Calibri"/>
        </w:rPr>
      </w:pPr>
      <w:r w:rsidRPr="00232E60">
        <w:rPr>
          <w:rFonts w:ascii="Calibri" w:hAnsi="Calibri" w:cs="Calibri"/>
        </w:rPr>
        <w:t>Σημειώνεται ότι η «Κλιματική Ζώνη Δ» αποτελείται από μικρό αριθμό κατοικιών και μικρά αστικά κέντρα με αποτέλεσμα να υπερισχύει η παρουσία παλαιότερων κατοικιών, και ως εκ τούτου παρεμβάσεις να εστιάζουν σε κατοικίες κατασκευασμένες πριν το 1981, οι οποίες και αντιπροσωπεύουν επαρκώς τις αυξημένες ενεργειακές ανάγκες των συγκεκριμένων περιοχών.</w:t>
      </w:r>
    </w:p>
    <w:p w14:paraId="389F23B5" w14:textId="77777777" w:rsidR="008D2850" w:rsidRDefault="008D2850" w:rsidP="009A15A0">
      <w:pPr>
        <w:spacing w:before="60" w:after="60" w:line="276" w:lineRule="auto"/>
        <w:rPr>
          <w:rFonts w:ascii="Calibri" w:hAnsi="Calibri" w:cs="Calibri"/>
        </w:rPr>
      </w:pPr>
      <w:r w:rsidRPr="00232E60">
        <w:rPr>
          <w:rFonts w:ascii="Calibri" w:hAnsi="Calibri" w:cs="Calibri"/>
        </w:rPr>
        <w:t>Ακολουθεί συγκεντρωτική σύνοψη των συνολικών παρεμβάσεων εξοικονόμησης ανά κλιματική ζώνη και ανά περίοδο κατασκευής, συνοδευόμενη από ποσοστιαίες συγκρίσεις.</w:t>
      </w:r>
    </w:p>
    <w:p w14:paraId="7B44CC56" w14:textId="77777777" w:rsidR="009A15A0" w:rsidRPr="00232E60" w:rsidRDefault="009A15A0" w:rsidP="009A15A0">
      <w:pPr>
        <w:spacing w:before="60" w:after="60" w:line="276" w:lineRule="auto"/>
        <w:rPr>
          <w:rFonts w:ascii="Calibri" w:hAnsi="Calibri" w:cs="Calibri"/>
        </w:rPr>
      </w:pPr>
    </w:p>
    <w:p w14:paraId="4C29B3AA" w14:textId="77777777" w:rsidR="008D2850" w:rsidRPr="009A15A0" w:rsidRDefault="008D2850" w:rsidP="009A15A0">
      <w:pPr>
        <w:spacing w:before="60" w:after="60" w:line="276" w:lineRule="auto"/>
        <w:rPr>
          <w:rFonts w:ascii="Calibri" w:hAnsi="Calibri" w:cs="Calibri"/>
        </w:rPr>
      </w:pPr>
      <w:r w:rsidRPr="009A15A0">
        <w:rPr>
          <w:rFonts w:ascii="Calibri" w:hAnsi="Calibri" w:cs="Calibri"/>
          <w:b/>
          <w:bCs/>
        </w:rPr>
        <w:t>Σύνολο παρεμβάσεων ανά κλιματική ζώνη:</w:t>
      </w:r>
    </w:p>
    <w:p w14:paraId="76DE6396" w14:textId="77777777" w:rsidR="008D2850" w:rsidRPr="009A15A0" w:rsidRDefault="008D2850" w:rsidP="00FF6F1B">
      <w:pPr>
        <w:pStyle w:val="a6"/>
        <w:numPr>
          <w:ilvl w:val="0"/>
          <w:numId w:val="14"/>
        </w:numPr>
        <w:spacing w:before="60" w:after="60" w:line="276" w:lineRule="auto"/>
        <w:ind w:left="499" w:hanging="357"/>
        <w:rPr>
          <w:rFonts w:ascii="Calibri" w:hAnsi="Calibri" w:cs="Calibri"/>
        </w:rPr>
      </w:pPr>
      <w:r w:rsidRPr="009A15A0">
        <w:rPr>
          <w:rFonts w:ascii="Calibri" w:hAnsi="Calibri" w:cs="Calibri"/>
        </w:rPr>
        <w:t>«</w:t>
      </w:r>
      <w:r w:rsidRPr="009A15A0">
        <w:rPr>
          <w:rFonts w:ascii="Calibri" w:hAnsi="Calibri" w:cs="Calibri"/>
          <w:b/>
          <w:bCs/>
        </w:rPr>
        <w:t>Κλιματική ζώνη Α</w:t>
      </w:r>
      <w:r w:rsidRPr="009A15A0">
        <w:rPr>
          <w:rFonts w:ascii="Calibri" w:hAnsi="Calibri" w:cs="Calibri"/>
        </w:rPr>
        <w:t>»</w:t>
      </w:r>
      <w:r w:rsidRPr="009A15A0">
        <w:rPr>
          <w:rFonts w:ascii="Calibri" w:hAnsi="Calibri" w:cs="Calibri"/>
          <w:b/>
          <w:bCs/>
        </w:rPr>
        <w:t>:</w:t>
      </w:r>
      <w:r w:rsidRPr="009A15A0">
        <w:rPr>
          <w:rFonts w:ascii="Calibri" w:hAnsi="Calibri" w:cs="Calibri"/>
        </w:rPr>
        <w:t xml:space="preserve"> Καταγράφονται συνολικά 687.349 παρεμβάσεις (16% επί του συνόλου), με ισορροπία αντικαταστάσεων συστημάτων θέρμανσης και ανακαινίσεων κελύφους.</w:t>
      </w:r>
    </w:p>
    <w:p w14:paraId="4C9F61BC" w14:textId="77777777" w:rsidR="008D2850" w:rsidRPr="009A15A0" w:rsidRDefault="008D2850" w:rsidP="00FF6F1B">
      <w:pPr>
        <w:pStyle w:val="a6"/>
        <w:numPr>
          <w:ilvl w:val="0"/>
          <w:numId w:val="14"/>
        </w:numPr>
        <w:spacing w:before="60" w:after="60" w:line="276" w:lineRule="auto"/>
        <w:ind w:left="499" w:hanging="357"/>
        <w:rPr>
          <w:rFonts w:ascii="Calibri" w:hAnsi="Calibri" w:cs="Calibri"/>
        </w:rPr>
      </w:pPr>
      <w:r w:rsidRPr="009A15A0">
        <w:rPr>
          <w:rFonts w:ascii="Calibri" w:hAnsi="Calibri" w:cs="Calibri"/>
        </w:rPr>
        <w:t>«</w:t>
      </w:r>
      <w:r w:rsidRPr="009A15A0">
        <w:rPr>
          <w:rFonts w:ascii="Calibri" w:hAnsi="Calibri" w:cs="Calibri"/>
          <w:b/>
          <w:bCs/>
        </w:rPr>
        <w:t>Κλιματική ζώνη Β</w:t>
      </w:r>
      <w:r w:rsidRPr="009A15A0">
        <w:rPr>
          <w:rFonts w:ascii="Calibri" w:hAnsi="Calibri" w:cs="Calibri"/>
        </w:rPr>
        <w:t>»</w:t>
      </w:r>
      <w:r w:rsidRPr="009A15A0">
        <w:rPr>
          <w:rFonts w:ascii="Calibri" w:hAnsi="Calibri" w:cs="Calibri"/>
          <w:b/>
          <w:bCs/>
        </w:rPr>
        <w:t>:</w:t>
      </w:r>
      <w:r w:rsidRPr="009A15A0">
        <w:rPr>
          <w:rFonts w:ascii="Calibri" w:hAnsi="Calibri" w:cs="Calibri"/>
        </w:rPr>
        <w:t xml:space="preserve"> Καταγράφονται συνολικά 2.323.893 παρεμβάσεις (53% επί του συνόλου), αντανακλώντας το μεγαλύτερο οικιστικό όγκο.</w:t>
      </w:r>
    </w:p>
    <w:p w14:paraId="19754709" w14:textId="77777777" w:rsidR="008D2850" w:rsidRPr="009A15A0" w:rsidRDefault="008D2850" w:rsidP="00FF6F1B">
      <w:pPr>
        <w:pStyle w:val="a6"/>
        <w:numPr>
          <w:ilvl w:val="0"/>
          <w:numId w:val="14"/>
        </w:numPr>
        <w:spacing w:before="60" w:after="60" w:line="276" w:lineRule="auto"/>
        <w:ind w:left="499" w:hanging="357"/>
        <w:rPr>
          <w:rFonts w:ascii="Calibri" w:hAnsi="Calibri" w:cs="Calibri"/>
        </w:rPr>
      </w:pPr>
      <w:r w:rsidRPr="009A15A0">
        <w:rPr>
          <w:rFonts w:ascii="Calibri" w:hAnsi="Calibri" w:cs="Calibri"/>
        </w:rPr>
        <w:t>«</w:t>
      </w:r>
      <w:r w:rsidRPr="009A15A0">
        <w:rPr>
          <w:rFonts w:ascii="Calibri" w:hAnsi="Calibri" w:cs="Calibri"/>
          <w:b/>
          <w:bCs/>
        </w:rPr>
        <w:t>Κλιματική ζώνη Γ</w:t>
      </w:r>
      <w:r w:rsidRPr="009A15A0">
        <w:rPr>
          <w:rFonts w:ascii="Calibri" w:hAnsi="Calibri" w:cs="Calibri"/>
        </w:rPr>
        <w:t>»</w:t>
      </w:r>
      <w:r w:rsidRPr="009A15A0">
        <w:rPr>
          <w:rFonts w:ascii="Calibri" w:hAnsi="Calibri" w:cs="Calibri"/>
          <w:b/>
          <w:bCs/>
        </w:rPr>
        <w:t>:</w:t>
      </w:r>
      <w:r w:rsidRPr="009A15A0">
        <w:rPr>
          <w:rFonts w:ascii="Calibri" w:hAnsi="Calibri" w:cs="Calibri"/>
        </w:rPr>
        <w:t xml:space="preserve"> Καταγράφονται συνολικά 1.145.446 παρεμβάσεις (26% επί του συνόλου), με έμφαση στις ανακαινίσεις κελύφους (37%).</w:t>
      </w:r>
    </w:p>
    <w:p w14:paraId="4332E0A9" w14:textId="77777777" w:rsidR="008D2850" w:rsidRPr="009A15A0" w:rsidRDefault="008D2850" w:rsidP="00FF6F1B">
      <w:pPr>
        <w:pStyle w:val="a6"/>
        <w:numPr>
          <w:ilvl w:val="0"/>
          <w:numId w:val="14"/>
        </w:numPr>
        <w:spacing w:before="60" w:after="60" w:line="276" w:lineRule="auto"/>
        <w:ind w:left="499" w:hanging="357"/>
        <w:rPr>
          <w:rFonts w:ascii="Calibri" w:hAnsi="Calibri" w:cs="Calibri"/>
        </w:rPr>
      </w:pPr>
      <w:r w:rsidRPr="009A15A0">
        <w:rPr>
          <w:rFonts w:ascii="Calibri" w:hAnsi="Calibri" w:cs="Calibri"/>
        </w:rPr>
        <w:t>«</w:t>
      </w:r>
      <w:r w:rsidRPr="009A15A0">
        <w:rPr>
          <w:rFonts w:ascii="Calibri" w:hAnsi="Calibri" w:cs="Calibri"/>
          <w:b/>
          <w:bCs/>
        </w:rPr>
        <w:t>Κλιματική ζώνη Δ</w:t>
      </w:r>
      <w:r w:rsidRPr="009A15A0">
        <w:rPr>
          <w:rFonts w:ascii="Calibri" w:hAnsi="Calibri" w:cs="Calibri"/>
        </w:rPr>
        <w:t>»</w:t>
      </w:r>
      <w:r w:rsidRPr="009A15A0">
        <w:rPr>
          <w:rFonts w:ascii="Calibri" w:hAnsi="Calibri" w:cs="Calibri"/>
          <w:b/>
          <w:bCs/>
        </w:rPr>
        <w:t>:</w:t>
      </w:r>
      <w:r w:rsidRPr="009A15A0">
        <w:rPr>
          <w:rFonts w:ascii="Calibri" w:hAnsi="Calibri" w:cs="Calibri"/>
        </w:rPr>
        <w:t xml:space="preserve"> Καταγράφονται συνολικά 205.569 παρεμβάσεις (5% επί του συνόλου), περιοριζόμενη αποκλειστικά σε παλαιότερες κατοικίες.</w:t>
      </w:r>
    </w:p>
    <w:p w14:paraId="11E19CAC" w14:textId="77777777" w:rsidR="008D2850" w:rsidRPr="009A15A0" w:rsidRDefault="008D2850" w:rsidP="009A15A0">
      <w:pPr>
        <w:spacing w:before="60" w:after="60" w:line="276" w:lineRule="auto"/>
        <w:rPr>
          <w:rFonts w:ascii="Calibri" w:hAnsi="Calibri" w:cs="Calibri"/>
        </w:rPr>
      </w:pPr>
      <w:r w:rsidRPr="009A15A0">
        <w:rPr>
          <w:rFonts w:ascii="Calibri" w:hAnsi="Calibri" w:cs="Calibri"/>
          <w:b/>
          <w:bCs/>
        </w:rPr>
        <w:t>Σύνολο παρεμβάσεων ανά περίοδο κατασκευής:</w:t>
      </w:r>
    </w:p>
    <w:p w14:paraId="17442DD5" w14:textId="77777777" w:rsidR="008D2850" w:rsidRPr="009A15A0" w:rsidRDefault="008D2850" w:rsidP="00FF6F1B">
      <w:pPr>
        <w:pStyle w:val="a6"/>
        <w:numPr>
          <w:ilvl w:val="0"/>
          <w:numId w:val="15"/>
        </w:numPr>
        <w:spacing w:before="60" w:after="60" w:line="276" w:lineRule="auto"/>
        <w:ind w:left="499" w:hanging="357"/>
        <w:rPr>
          <w:rFonts w:ascii="Calibri" w:hAnsi="Calibri" w:cs="Calibri"/>
        </w:rPr>
      </w:pPr>
      <w:r w:rsidRPr="009A15A0">
        <w:rPr>
          <w:rFonts w:ascii="Calibri" w:hAnsi="Calibri" w:cs="Calibri"/>
          <w:b/>
          <w:bCs/>
        </w:rPr>
        <w:t>Πριν το 1981:</w:t>
      </w:r>
      <w:r w:rsidRPr="009A15A0">
        <w:rPr>
          <w:rFonts w:ascii="Calibri" w:hAnsi="Calibri" w:cs="Calibri"/>
        </w:rPr>
        <w:t xml:space="preserve"> Καταγράφονται συνολικά 1.653.484 παρεμβάσεις (38% επί του συνόλου), με τις ανακαινίσεις κελύφους να πλειοψηφούν (66%).</w:t>
      </w:r>
    </w:p>
    <w:p w14:paraId="2D9EF276" w14:textId="77777777" w:rsidR="008D2850" w:rsidRPr="009A15A0" w:rsidRDefault="008D2850" w:rsidP="00FF6F1B">
      <w:pPr>
        <w:pStyle w:val="a6"/>
        <w:numPr>
          <w:ilvl w:val="0"/>
          <w:numId w:val="15"/>
        </w:numPr>
        <w:spacing w:before="60" w:after="60" w:line="276" w:lineRule="auto"/>
        <w:ind w:left="499" w:hanging="357"/>
        <w:rPr>
          <w:rFonts w:ascii="Calibri" w:hAnsi="Calibri" w:cs="Calibri"/>
        </w:rPr>
      </w:pPr>
      <w:r w:rsidRPr="009A15A0">
        <w:rPr>
          <w:rFonts w:ascii="Calibri" w:hAnsi="Calibri" w:cs="Calibri"/>
          <w:b/>
          <w:bCs/>
        </w:rPr>
        <w:t>1981-2000:</w:t>
      </w:r>
      <w:r w:rsidRPr="009A15A0">
        <w:rPr>
          <w:rFonts w:ascii="Calibri" w:hAnsi="Calibri" w:cs="Calibri"/>
        </w:rPr>
        <w:t xml:space="preserve"> Καταγράφονται συνολικά οι περισσότερες παρεμβάσεις (2.043.312 ή 47% επί του συνόλου), κυρίως λόγω υψηλής δραστηριότητας παρεμβάσεων αντικατάστασης συστημάτων θέρμανσης και ανακαίνισης κελύφους.</w:t>
      </w:r>
    </w:p>
    <w:p w14:paraId="45C8678B" w14:textId="48057364" w:rsidR="008D2850" w:rsidRPr="009A15A0" w:rsidRDefault="008D2850" w:rsidP="00FF6F1B">
      <w:pPr>
        <w:pStyle w:val="a6"/>
        <w:numPr>
          <w:ilvl w:val="0"/>
          <w:numId w:val="15"/>
        </w:numPr>
        <w:spacing w:before="60" w:after="60" w:line="276" w:lineRule="auto"/>
        <w:ind w:left="499" w:hanging="357"/>
        <w:rPr>
          <w:rFonts w:ascii="Calibri" w:hAnsi="Calibri" w:cs="Calibri"/>
        </w:rPr>
      </w:pPr>
      <w:r w:rsidRPr="009A15A0">
        <w:rPr>
          <w:rFonts w:ascii="Calibri" w:hAnsi="Calibri" w:cs="Calibri"/>
          <w:b/>
          <w:bCs/>
        </w:rPr>
        <w:lastRenderedPageBreak/>
        <w:t>Μετά το 2001:</w:t>
      </w:r>
      <w:r w:rsidRPr="009A15A0">
        <w:rPr>
          <w:rFonts w:ascii="Calibri" w:hAnsi="Calibri" w:cs="Calibri"/>
        </w:rPr>
        <w:t xml:space="preserve"> Καταγράφονται συνολικά μόλις 665.461 παρεμβάσεις (15% επί του συνόλου), όλες εστιασμένες στην αντικατάσταση συστημάτων θέρμανσης, λόγω προτεραιοποίησης των παλαιότερων κατοικιών.</w:t>
      </w:r>
    </w:p>
    <w:p w14:paraId="34390EB2" w14:textId="7E84E948" w:rsidR="008D2850" w:rsidRPr="009A15A0" w:rsidRDefault="008D2850" w:rsidP="009A15A0">
      <w:pPr>
        <w:pStyle w:val="Web"/>
        <w:spacing w:before="60" w:beforeAutospacing="0" w:after="60" w:afterAutospacing="0" w:line="276" w:lineRule="auto"/>
        <w:jc w:val="both"/>
        <w:rPr>
          <w:rFonts w:ascii="Calibri" w:hAnsi="Calibri" w:cs="Calibri"/>
          <w:sz w:val="22"/>
          <w:szCs w:val="22"/>
        </w:rPr>
      </w:pPr>
      <w:r w:rsidRPr="009A15A0">
        <w:rPr>
          <w:rFonts w:ascii="Calibri" w:hAnsi="Calibri" w:cs="Calibri"/>
          <w:sz w:val="22"/>
          <w:szCs w:val="22"/>
        </w:rPr>
        <w:t xml:space="preserve">Συνολικά, η σύγκριση των παρεμβάσεων ενεργειακής αναβάθμισης μεταξύ των κλιματικών ζωνών αναδεικνύει σημαντικές διαφοροποιήσεις σε ένταση και κατανομή, οι οποίες αντανακλούν την αλληλεπίδραση κλιματικών συνθηκών, παλαιότητας του </w:t>
      </w:r>
      <w:r w:rsidR="00D60294">
        <w:rPr>
          <w:rFonts w:ascii="Calibri" w:hAnsi="Calibri" w:cs="Calibri"/>
          <w:sz w:val="22"/>
          <w:szCs w:val="22"/>
        </w:rPr>
        <w:t xml:space="preserve"> </w:t>
      </w:r>
      <w:r w:rsidR="00DE519B">
        <w:rPr>
          <w:rFonts w:ascii="Calibri" w:hAnsi="Calibri" w:cs="Calibri"/>
          <w:sz w:val="22"/>
          <w:szCs w:val="22"/>
        </w:rPr>
        <w:t>κτη</w:t>
      </w:r>
      <w:r w:rsidRPr="009A15A0">
        <w:rPr>
          <w:rFonts w:ascii="Calibri" w:hAnsi="Calibri" w:cs="Calibri"/>
          <w:sz w:val="22"/>
          <w:szCs w:val="22"/>
        </w:rPr>
        <w:t xml:space="preserve">ριακού αποθέματος του οικιακού τομέα, και οικιστικού όγκου στις στρατηγικές ενεργειακής αναβάθμισης: </w:t>
      </w:r>
    </w:p>
    <w:p w14:paraId="0BF59C48" w14:textId="77777777" w:rsidR="008D2850" w:rsidRPr="009A15A0" w:rsidRDefault="008D2850" w:rsidP="00FF6F1B">
      <w:pPr>
        <w:pStyle w:val="Web"/>
        <w:numPr>
          <w:ilvl w:val="0"/>
          <w:numId w:val="13"/>
        </w:numPr>
        <w:spacing w:before="60" w:beforeAutospacing="0" w:after="60" w:afterAutospacing="0" w:line="276" w:lineRule="auto"/>
        <w:ind w:left="641" w:hanging="357"/>
        <w:jc w:val="both"/>
        <w:rPr>
          <w:rFonts w:ascii="Calibri" w:hAnsi="Calibri" w:cs="Calibri"/>
          <w:sz w:val="22"/>
          <w:szCs w:val="22"/>
        </w:rPr>
      </w:pPr>
      <w:r w:rsidRPr="009A15A0">
        <w:rPr>
          <w:rFonts w:ascii="Calibri" w:hAnsi="Calibri" w:cs="Calibri"/>
          <w:sz w:val="22"/>
          <w:szCs w:val="22"/>
        </w:rPr>
        <w:t>Η «Κλιματική ζώνη Β» ξεχωρίζει με τη μεγαλύτερη συνολική δραστηριότητα, υποδεικνύοντας την έντονη ανάγκη ενεργειακής αναβάθμισης λόγω εκτεταμένου οικιστικού αποθέματος.</w:t>
      </w:r>
    </w:p>
    <w:p w14:paraId="687932EC" w14:textId="77777777" w:rsidR="008D2850" w:rsidRPr="009A15A0" w:rsidRDefault="008D2850" w:rsidP="00FF6F1B">
      <w:pPr>
        <w:pStyle w:val="Web"/>
        <w:numPr>
          <w:ilvl w:val="0"/>
          <w:numId w:val="13"/>
        </w:numPr>
        <w:spacing w:before="60" w:beforeAutospacing="0" w:after="60" w:afterAutospacing="0" w:line="276" w:lineRule="auto"/>
        <w:ind w:left="641" w:hanging="357"/>
        <w:jc w:val="both"/>
        <w:rPr>
          <w:rFonts w:ascii="Calibri" w:hAnsi="Calibri" w:cs="Calibri"/>
          <w:sz w:val="22"/>
          <w:szCs w:val="22"/>
        </w:rPr>
      </w:pPr>
      <w:r w:rsidRPr="009A15A0">
        <w:rPr>
          <w:rFonts w:ascii="Calibri" w:hAnsi="Calibri" w:cs="Calibri"/>
          <w:sz w:val="22"/>
          <w:szCs w:val="22"/>
        </w:rPr>
        <w:t>Η «Κλιματική ζώνη Α» και η «Κλιματική ζώνη Γ» εμφανίζουν παρόμοιες τάσεις, με τη δεύτερη να υπερέχει σε ανακαινίσεις κελύφους και συνδυασμένες παρεμβάσεις, λόγω αυξημένων θερμικών απαιτήσεων.</w:t>
      </w:r>
    </w:p>
    <w:p w14:paraId="0CA36D7E" w14:textId="77777777" w:rsidR="008D2850" w:rsidRPr="009A15A0" w:rsidRDefault="008D2850" w:rsidP="00FF6F1B">
      <w:pPr>
        <w:pStyle w:val="Web"/>
        <w:numPr>
          <w:ilvl w:val="0"/>
          <w:numId w:val="13"/>
        </w:numPr>
        <w:spacing w:before="60" w:beforeAutospacing="0" w:after="60" w:afterAutospacing="0" w:line="276" w:lineRule="auto"/>
        <w:ind w:left="641" w:hanging="357"/>
        <w:jc w:val="both"/>
        <w:rPr>
          <w:rFonts w:ascii="Calibri" w:hAnsi="Calibri" w:cs="Calibri"/>
          <w:sz w:val="22"/>
          <w:szCs w:val="22"/>
        </w:rPr>
      </w:pPr>
      <w:r w:rsidRPr="009A15A0">
        <w:rPr>
          <w:rFonts w:ascii="Calibri" w:hAnsi="Calibri" w:cs="Calibri"/>
          <w:sz w:val="22"/>
          <w:szCs w:val="22"/>
        </w:rPr>
        <w:t>Στην «Κλιματική ζώνη Α» και στην  «Κλιματική ζώνη Δ», στις οποίες η συνολική δραστηριότητα είναι χαμηλότερης έντασης, παρατηρούνται διακριτές τάσεις.:</w:t>
      </w:r>
    </w:p>
    <w:p w14:paraId="74AC2182" w14:textId="77777777" w:rsidR="008D2850" w:rsidRPr="009A15A0" w:rsidRDefault="008D2850" w:rsidP="00FF6F1B">
      <w:pPr>
        <w:pStyle w:val="Web"/>
        <w:numPr>
          <w:ilvl w:val="0"/>
          <w:numId w:val="8"/>
        </w:numPr>
        <w:spacing w:before="60" w:beforeAutospacing="0" w:after="60" w:afterAutospacing="0" w:line="276" w:lineRule="auto"/>
        <w:jc w:val="both"/>
        <w:rPr>
          <w:rFonts w:ascii="Calibri" w:hAnsi="Calibri" w:cs="Calibri"/>
          <w:sz w:val="22"/>
          <w:szCs w:val="22"/>
        </w:rPr>
      </w:pPr>
      <w:r w:rsidRPr="009A15A0">
        <w:rPr>
          <w:rFonts w:ascii="Calibri" w:hAnsi="Calibri" w:cs="Calibri"/>
          <w:sz w:val="22"/>
          <w:szCs w:val="22"/>
        </w:rPr>
        <w:t>Στην «Κλιματική ζώνη Α» κυριαρχεί η ισορροπία μεταξύ αντικατάστασης συστημάτων θέρμανσης και ανακαινίσεων κελύφους.</w:t>
      </w:r>
    </w:p>
    <w:p w14:paraId="0A8E74E9" w14:textId="77777777" w:rsidR="008D2850" w:rsidRPr="009A15A0" w:rsidRDefault="008D2850" w:rsidP="00FF6F1B">
      <w:pPr>
        <w:pStyle w:val="Web"/>
        <w:numPr>
          <w:ilvl w:val="0"/>
          <w:numId w:val="8"/>
        </w:numPr>
        <w:spacing w:before="60" w:beforeAutospacing="0" w:after="60" w:afterAutospacing="0" w:line="276" w:lineRule="auto"/>
        <w:jc w:val="both"/>
        <w:rPr>
          <w:rFonts w:ascii="Calibri" w:hAnsi="Calibri" w:cs="Calibri"/>
          <w:sz w:val="22"/>
          <w:szCs w:val="22"/>
        </w:rPr>
      </w:pPr>
      <w:r w:rsidRPr="009A15A0">
        <w:rPr>
          <w:rFonts w:ascii="Calibri" w:hAnsi="Calibri" w:cs="Calibri"/>
          <w:sz w:val="22"/>
          <w:szCs w:val="22"/>
        </w:rPr>
        <w:t>Στην «Κλιματική ζώνη Δ» έμφαση δίνεται στις ανακαινίσεις κελύφους, υπογραμμίζοντας την ανάγκη παρεμβάσεων στο κέλυφος σε παλαιότερες κατοικίες και ψυχρότερα κλίματα.</w:t>
      </w:r>
    </w:p>
    <w:p w14:paraId="1627CBB7" w14:textId="77777777" w:rsidR="008D2850" w:rsidRPr="009A15A0" w:rsidRDefault="008D2850" w:rsidP="00FF6F1B">
      <w:pPr>
        <w:pStyle w:val="Web"/>
        <w:numPr>
          <w:ilvl w:val="0"/>
          <w:numId w:val="13"/>
        </w:numPr>
        <w:spacing w:before="60" w:beforeAutospacing="0" w:after="60" w:afterAutospacing="0" w:line="276" w:lineRule="auto"/>
        <w:ind w:left="641" w:hanging="357"/>
        <w:jc w:val="both"/>
        <w:rPr>
          <w:rFonts w:ascii="Calibri" w:hAnsi="Calibri" w:cs="Calibri"/>
          <w:sz w:val="22"/>
          <w:szCs w:val="22"/>
        </w:rPr>
      </w:pPr>
      <w:r w:rsidRPr="009A15A0">
        <w:rPr>
          <w:rFonts w:ascii="Calibri" w:hAnsi="Calibri" w:cs="Calibri"/>
          <w:sz w:val="22"/>
          <w:szCs w:val="22"/>
        </w:rPr>
        <w:t>Οι παρεμβάσεις συγκεντρώνονται κυρίως σε κατοικίες κατασκευασμένες πριν το 2000, αναδεικνύοντας την προτεραιότητα ενεργειακής αναβάθμισης παλαιότερων κατοικιών.</w:t>
      </w:r>
    </w:p>
    <w:p w14:paraId="11099F1A" w14:textId="1413B8B2" w:rsidR="00004196" w:rsidRPr="00923F38" w:rsidRDefault="008D2850" w:rsidP="009A15A0">
      <w:pPr>
        <w:pStyle w:val="Web"/>
        <w:spacing w:before="60" w:beforeAutospacing="0" w:after="60" w:afterAutospacing="0" w:line="276" w:lineRule="auto"/>
        <w:jc w:val="both"/>
        <w:rPr>
          <w:rFonts w:ascii="Calibri" w:hAnsi="Calibri" w:cs="Calibri"/>
          <w:sz w:val="22"/>
          <w:szCs w:val="22"/>
        </w:rPr>
      </w:pPr>
      <w:r w:rsidRPr="00923F38">
        <w:rPr>
          <w:rFonts w:ascii="Calibri" w:hAnsi="Calibri" w:cs="Calibri"/>
          <w:sz w:val="22"/>
          <w:szCs w:val="22"/>
        </w:rPr>
        <w:t>Με βάση τον αριθμό παρεμβάσεων (</w:t>
      </w:r>
      <w:r w:rsidR="00004196" w:rsidRPr="00923F38">
        <w:rPr>
          <w:rFonts w:ascii="Calibri" w:hAnsi="Calibri" w:cs="Calibri"/>
          <w:sz w:val="22"/>
          <w:szCs w:val="22"/>
        </w:rPr>
        <w:fldChar w:fldCharType="begin"/>
      </w:r>
      <w:r w:rsidR="00004196" w:rsidRPr="00923F38">
        <w:rPr>
          <w:rFonts w:ascii="Calibri" w:hAnsi="Calibri" w:cs="Calibri"/>
          <w:sz w:val="22"/>
          <w:szCs w:val="22"/>
        </w:rPr>
        <w:instrText xml:space="preserve"> REF _Ref190332682 \h  \* MERGEFORMAT </w:instrText>
      </w:r>
      <w:r w:rsidR="00004196" w:rsidRPr="00923F38">
        <w:rPr>
          <w:rFonts w:ascii="Calibri" w:hAnsi="Calibri" w:cs="Calibri"/>
          <w:sz w:val="22"/>
          <w:szCs w:val="22"/>
        </w:rPr>
      </w:r>
      <w:r w:rsidR="00004196" w:rsidRPr="00923F38">
        <w:rPr>
          <w:rFonts w:ascii="Calibri" w:hAnsi="Calibri" w:cs="Calibri"/>
          <w:sz w:val="22"/>
          <w:szCs w:val="22"/>
        </w:rPr>
        <w:fldChar w:fldCharType="separate"/>
      </w:r>
      <w:r w:rsidR="00AD0D08" w:rsidRPr="00AD0D08">
        <w:rPr>
          <w:rFonts w:ascii="Calibri" w:hAnsi="Calibri" w:cs="Calibri"/>
          <w:b/>
          <w:bCs/>
          <w:sz w:val="22"/>
          <w:szCs w:val="22"/>
        </w:rPr>
        <w:t xml:space="preserve">Πίνακας </w:t>
      </w:r>
      <w:r w:rsidR="00AD0D08" w:rsidRPr="00AD0D08">
        <w:rPr>
          <w:rFonts w:ascii="Calibri" w:hAnsi="Calibri" w:cs="Calibri"/>
          <w:b/>
          <w:bCs/>
          <w:noProof/>
          <w:sz w:val="22"/>
          <w:szCs w:val="22"/>
        </w:rPr>
        <w:t>17</w:t>
      </w:r>
      <w:r w:rsidR="00004196" w:rsidRPr="00923F38">
        <w:rPr>
          <w:rFonts w:ascii="Calibri" w:hAnsi="Calibri" w:cs="Calibri"/>
          <w:sz w:val="22"/>
          <w:szCs w:val="22"/>
        </w:rPr>
        <w:fldChar w:fldCharType="end"/>
      </w:r>
      <w:r w:rsidRPr="00923F38">
        <w:rPr>
          <w:rFonts w:ascii="Calibri" w:hAnsi="Calibri" w:cs="Calibri"/>
          <w:sz w:val="22"/>
          <w:szCs w:val="22"/>
        </w:rPr>
        <w:t>)</w:t>
      </w:r>
      <w:r w:rsidRPr="00004196">
        <w:rPr>
          <w:rFonts w:ascii="Calibri" w:hAnsi="Calibri" w:cs="Calibri"/>
          <w:sz w:val="22"/>
          <w:szCs w:val="22"/>
        </w:rPr>
        <w:t>,</w:t>
      </w:r>
      <w:r w:rsidRPr="009A15A0">
        <w:rPr>
          <w:rFonts w:ascii="Calibri" w:hAnsi="Calibri" w:cs="Calibri"/>
          <w:sz w:val="22"/>
          <w:szCs w:val="22"/>
        </w:rPr>
        <w:t xml:space="preserve"> υπολογίζεται η πρωτογενής ενέργεια στον οικιακό τομέα της Ελλάδας έως το 2050. Για τον υπολογισμό της πρωτογενούς κατανάλωσης ενέργειας γίνεται πρώτα εκτίμηση της τελικής κατανάλωσης ενέργειας και έπειτα χρησιμοποιούνται οι συντελεστές μετατροπής της τελικής κατανάλωσης ενέργειας του</w:t>
      </w:r>
      <w:r w:rsidR="005F622D">
        <w:rPr>
          <w:rFonts w:ascii="Calibri" w:hAnsi="Calibri" w:cs="Calibri"/>
          <w:sz w:val="22"/>
          <w:szCs w:val="22"/>
        </w:rPr>
        <w:t xml:space="preserve"> κτιρίου</w:t>
      </w:r>
      <w:r w:rsidRPr="009A15A0">
        <w:rPr>
          <w:rFonts w:ascii="Calibri" w:hAnsi="Calibri" w:cs="Calibri"/>
          <w:sz w:val="22"/>
          <w:szCs w:val="22"/>
        </w:rPr>
        <w:t xml:space="preserve"> σε πρωτογενή ενέργεια, όπως ορίζονται από τον Κ</w:t>
      </w:r>
      <w:r w:rsidR="009A15A0">
        <w:rPr>
          <w:rFonts w:ascii="Calibri" w:hAnsi="Calibri" w:cs="Calibri"/>
          <w:sz w:val="22"/>
          <w:szCs w:val="22"/>
        </w:rPr>
        <w:t>ΕΝΑΚ</w:t>
      </w:r>
      <w:r w:rsidRPr="009A15A0">
        <w:rPr>
          <w:rFonts w:ascii="Calibri" w:hAnsi="Calibri" w:cs="Calibri"/>
          <w:sz w:val="22"/>
          <w:szCs w:val="22"/>
        </w:rPr>
        <w:t>.</w:t>
      </w:r>
      <w:r w:rsidRPr="009A15A0">
        <w:rPr>
          <w:rStyle w:val="af3"/>
          <w:rFonts w:ascii="Calibri" w:eastAsiaTheme="majorEastAsia" w:hAnsi="Calibri" w:cs="Calibri"/>
          <w:sz w:val="22"/>
          <w:szCs w:val="22"/>
        </w:rPr>
        <w:footnoteReference w:id="33"/>
      </w:r>
      <w:r w:rsidRPr="009A15A0">
        <w:rPr>
          <w:rFonts w:ascii="Calibri" w:hAnsi="Calibri" w:cs="Calibri"/>
          <w:sz w:val="22"/>
          <w:szCs w:val="22"/>
        </w:rPr>
        <w:t xml:space="preserve"> </w:t>
      </w:r>
    </w:p>
    <w:p w14:paraId="0FBEE062" w14:textId="2CBE1845" w:rsidR="008D2850" w:rsidRDefault="008D2850" w:rsidP="009A15A0">
      <w:pPr>
        <w:pStyle w:val="Web"/>
        <w:spacing w:before="60" w:beforeAutospacing="0" w:after="60" w:afterAutospacing="0" w:line="276" w:lineRule="auto"/>
        <w:jc w:val="both"/>
        <w:rPr>
          <w:rFonts w:ascii="Calibri" w:hAnsi="Calibri" w:cs="Calibri"/>
          <w:sz w:val="22"/>
          <w:szCs w:val="22"/>
        </w:rPr>
      </w:pPr>
      <w:r w:rsidRPr="009A15A0">
        <w:rPr>
          <w:rFonts w:ascii="Calibri" w:hAnsi="Calibri" w:cs="Calibri"/>
          <w:sz w:val="22"/>
          <w:szCs w:val="22"/>
        </w:rPr>
        <w:t xml:space="preserve">Ο </w:t>
      </w:r>
      <w:r w:rsidRPr="009A15A0">
        <w:rPr>
          <w:rFonts w:ascii="Calibri" w:hAnsi="Calibri" w:cs="Calibri"/>
          <w:sz w:val="22"/>
          <w:szCs w:val="22"/>
        </w:rPr>
        <w:fldChar w:fldCharType="begin"/>
      </w:r>
      <w:r w:rsidRPr="009A15A0">
        <w:rPr>
          <w:rFonts w:ascii="Calibri" w:hAnsi="Calibri" w:cs="Calibri"/>
          <w:sz w:val="22"/>
          <w:szCs w:val="22"/>
        </w:rPr>
        <w:instrText xml:space="preserve"> REF _Ref192519228 \h  \* MERGEFORMAT </w:instrText>
      </w:r>
      <w:r w:rsidRPr="009A15A0">
        <w:rPr>
          <w:rFonts w:ascii="Calibri" w:hAnsi="Calibri" w:cs="Calibri"/>
          <w:sz w:val="22"/>
          <w:szCs w:val="22"/>
        </w:rPr>
      </w:r>
      <w:r w:rsidRPr="009A15A0">
        <w:rPr>
          <w:rFonts w:ascii="Calibri" w:hAnsi="Calibri" w:cs="Calibri"/>
          <w:sz w:val="22"/>
          <w:szCs w:val="22"/>
        </w:rPr>
        <w:fldChar w:fldCharType="separate"/>
      </w:r>
      <w:r w:rsidR="00AD0D08" w:rsidRPr="00AD0D08">
        <w:rPr>
          <w:rFonts w:ascii="Calibri" w:hAnsi="Calibri" w:cs="Calibri"/>
          <w:b/>
          <w:bCs/>
          <w:sz w:val="22"/>
          <w:szCs w:val="22"/>
        </w:rPr>
        <w:t xml:space="preserve">Πίνακας </w:t>
      </w:r>
      <w:r w:rsidR="00AD0D08" w:rsidRPr="00AD0D08">
        <w:rPr>
          <w:rFonts w:ascii="Calibri" w:hAnsi="Calibri" w:cs="Calibri"/>
          <w:b/>
          <w:bCs/>
          <w:noProof/>
          <w:sz w:val="22"/>
          <w:szCs w:val="22"/>
        </w:rPr>
        <w:t>20</w:t>
      </w:r>
      <w:r w:rsidRPr="009A15A0">
        <w:rPr>
          <w:rFonts w:ascii="Calibri" w:hAnsi="Calibri" w:cs="Calibri"/>
          <w:sz w:val="22"/>
          <w:szCs w:val="22"/>
        </w:rPr>
        <w:fldChar w:fldCharType="end"/>
      </w:r>
      <w:r w:rsidRPr="009A15A0">
        <w:rPr>
          <w:rFonts w:ascii="Calibri" w:hAnsi="Calibri" w:cs="Calibri"/>
          <w:sz w:val="22"/>
          <w:szCs w:val="22"/>
        </w:rPr>
        <w:t xml:space="preserve"> παρουσιάζει τα αποτελέσματα ανά κλιματική ζώνη για τις διάφορες χρονιές-ορόσημα μέχρι το 2050. Όπως είναι αναμενόμενο, η πρωτογενής κατανάλωση ενέργειας μειώνεται σταδιακά μέχρι το 2050 σε όλες τις κλιματικές ζώνες. Η μεγαλύτερη μείωση παρατηρείται στην κλιματική ζώνη Β με 605,8 </w:t>
      </w:r>
      <w:r w:rsidRPr="009A15A0">
        <w:rPr>
          <w:rFonts w:ascii="Calibri" w:hAnsi="Calibri" w:cs="Calibri"/>
          <w:sz w:val="22"/>
          <w:szCs w:val="22"/>
          <w:lang w:val="en-US"/>
        </w:rPr>
        <w:t>ktoe</w:t>
      </w:r>
      <w:r w:rsidRPr="009A15A0">
        <w:rPr>
          <w:rFonts w:ascii="Calibri" w:hAnsi="Calibri" w:cs="Calibri"/>
          <w:sz w:val="22"/>
          <w:szCs w:val="22"/>
        </w:rPr>
        <w:t xml:space="preserve">, με τις κλιματικές ζώνες Γ και Α να ακολουθούν με 477,8 και 299,7 </w:t>
      </w:r>
      <w:r w:rsidRPr="009A15A0">
        <w:rPr>
          <w:rFonts w:ascii="Calibri" w:hAnsi="Calibri" w:cs="Calibri"/>
          <w:sz w:val="22"/>
          <w:szCs w:val="22"/>
          <w:lang w:val="en-US"/>
        </w:rPr>
        <w:t>ktoe</w:t>
      </w:r>
      <w:r w:rsidRPr="009A15A0">
        <w:rPr>
          <w:rFonts w:ascii="Calibri" w:hAnsi="Calibri" w:cs="Calibri"/>
          <w:sz w:val="22"/>
          <w:szCs w:val="22"/>
        </w:rPr>
        <w:t xml:space="preserve">, αντίστοιχα, και την κλιματική ζώνη Δ να παρουσιάζει τη μικρότερη μείωση με 161,2 </w:t>
      </w:r>
      <w:r w:rsidRPr="009A15A0">
        <w:rPr>
          <w:rFonts w:ascii="Calibri" w:hAnsi="Calibri" w:cs="Calibri"/>
          <w:sz w:val="22"/>
          <w:szCs w:val="22"/>
          <w:lang w:val="en-US"/>
        </w:rPr>
        <w:t>ktoe</w:t>
      </w:r>
      <w:r w:rsidRPr="009A15A0">
        <w:rPr>
          <w:rFonts w:ascii="Calibri" w:hAnsi="Calibri" w:cs="Calibri"/>
          <w:sz w:val="22"/>
          <w:szCs w:val="22"/>
        </w:rPr>
        <w:t xml:space="preserve">. Συνολικά, το 2030 παρουσιάζεται 11,5% μείωση της πρωτογενούς κατανάλωσης ενέργειας σε σχέση με το 2022, το 2035 υφίσταται μείωση 14%, ενώ το 2050 η μείωση φτάνει στο 19,6%. </w:t>
      </w:r>
    </w:p>
    <w:p w14:paraId="21AD9FB0" w14:textId="12B3CED9" w:rsidR="004C1943" w:rsidRDefault="004C1943" w:rsidP="009A15A0">
      <w:pPr>
        <w:pStyle w:val="Web"/>
        <w:spacing w:before="60" w:beforeAutospacing="0" w:after="60" w:afterAutospacing="0" w:line="276" w:lineRule="auto"/>
        <w:jc w:val="both"/>
        <w:rPr>
          <w:rFonts w:ascii="Calibri" w:hAnsi="Calibri" w:cs="Calibri"/>
          <w:sz w:val="22"/>
          <w:szCs w:val="22"/>
        </w:rPr>
      </w:pPr>
      <w:r>
        <w:rPr>
          <w:rFonts w:ascii="Calibri" w:hAnsi="Calibri" w:cs="Calibri"/>
          <w:sz w:val="22"/>
          <w:szCs w:val="22"/>
        </w:rPr>
        <w:br w:type="page"/>
      </w:r>
    </w:p>
    <w:p w14:paraId="28B2CC38" w14:textId="73D670D8" w:rsidR="008D2850" w:rsidRPr="00923F38" w:rsidRDefault="008D2850" w:rsidP="009A0175">
      <w:pPr>
        <w:pStyle w:val="aa"/>
        <w:keepNext/>
        <w:spacing w:after="60"/>
        <w:jc w:val="center"/>
        <w:rPr>
          <w:rFonts w:ascii="Calibri" w:hAnsi="Calibri" w:cs="Calibri"/>
        </w:rPr>
      </w:pPr>
      <w:bookmarkStart w:id="221" w:name="_Ref192519228"/>
      <w:bookmarkStart w:id="222" w:name="_Toc192765250"/>
      <w:bookmarkStart w:id="223" w:name="_Toc202800798"/>
      <w:bookmarkStart w:id="224" w:name="_Toc215486379"/>
      <w:r w:rsidRPr="00923F38">
        <w:rPr>
          <w:rFonts w:ascii="Calibri" w:hAnsi="Calibri" w:cs="Calibri"/>
          <w:i/>
          <w:iCs/>
          <w:sz w:val="20"/>
          <w:szCs w:val="18"/>
        </w:rPr>
        <w:lastRenderedPageBreak/>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20</w:t>
      </w:r>
      <w:r w:rsidRPr="00923F38">
        <w:rPr>
          <w:rFonts w:ascii="Calibri" w:hAnsi="Calibri" w:cs="Calibri"/>
          <w:i/>
          <w:iCs/>
          <w:sz w:val="20"/>
          <w:szCs w:val="18"/>
        </w:rPr>
        <w:fldChar w:fldCharType="end"/>
      </w:r>
      <w:bookmarkEnd w:id="221"/>
      <w:r w:rsidRPr="00923F38">
        <w:rPr>
          <w:rFonts w:ascii="Calibri" w:hAnsi="Calibri" w:cs="Calibri"/>
          <w:i/>
          <w:iCs/>
          <w:sz w:val="20"/>
          <w:szCs w:val="18"/>
        </w:rPr>
        <w:t>. Κατανάλωση πρωτογενούς ενέργειας (</w:t>
      </w:r>
      <w:r w:rsidRPr="00923F38">
        <w:rPr>
          <w:rFonts w:ascii="Calibri" w:hAnsi="Calibri" w:cs="Calibri"/>
          <w:i/>
          <w:iCs/>
          <w:sz w:val="20"/>
          <w:szCs w:val="18"/>
          <w:lang w:val="en-US"/>
        </w:rPr>
        <w:t>ktoe</w:t>
      </w:r>
      <w:r w:rsidRPr="00923F38">
        <w:rPr>
          <w:rFonts w:ascii="Calibri" w:hAnsi="Calibri" w:cs="Calibri"/>
          <w:i/>
          <w:iCs/>
          <w:sz w:val="20"/>
          <w:szCs w:val="18"/>
        </w:rPr>
        <w:t xml:space="preserve">) στον οικιακό τομέα της </w:t>
      </w:r>
      <w:r w:rsidR="009A0175" w:rsidRPr="00923F38">
        <w:rPr>
          <w:rFonts w:ascii="Calibri" w:hAnsi="Calibri" w:cs="Calibri"/>
          <w:i/>
          <w:iCs/>
          <w:sz w:val="20"/>
          <w:szCs w:val="18"/>
        </w:rPr>
        <w:t>Ελλάδας</w:t>
      </w:r>
      <w:r w:rsidRPr="00923F38">
        <w:rPr>
          <w:rFonts w:ascii="Calibri" w:hAnsi="Calibri" w:cs="Calibri"/>
          <w:i/>
          <w:iCs/>
          <w:sz w:val="20"/>
          <w:szCs w:val="18"/>
        </w:rPr>
        <w:t xml:space="preserve"> ανά κλιματική ζώνη ως το 2050</w:t>
      </w:r>
      <w:bookmarkEnd w:id="222"/>
      <w:bookmarkEnd w:id="223"/>
      <w:bookmarkEnd w:id="224"/>
    </w:p>
    <w:tbl>
      <w:tblPr>
        <w:tblStyle w:val="5-1"/>
        <w:tblW w:w="8729" w:type="dxa"/>
        <w:tblLook w:val="04A0" w:firstRow="1" w:lastRow="0" w:firstColumn="1" w:lastColumn="0" w:noHBand="0" w:noVBand="1"/>
      </w:tblPr>
      <w:tblGrid>
        <w:gridCol w:w="2697"/>
        <w:gridCol w:w="861"/>
        <w:gridCol w:w="861"/>
        <w:gridCol w:w="862"/>
        <w:gridCol w:w="862"/>
        <w:gridCol w:w="862"/>
        <w:gridCol w:w="862"/>
        <w:gridCol w:w="862"/>
      </w:tblGrid>
      <w:tr w:rsidR="008D2850" w:rsidRPr="009A0175" w14:paraId="67EBA798" w14:textId="77777777" w:rsidTr="009A0175">
        <w:trPr>
          <w:cnfStyle w:val="100000000000" w:firstRow="1" w:lastRow="0" w:firstColumn="0" w:lastColumn="0" w:oddVBand="0" w:evenVBand="0" w:oddHBand="0"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0" w:type="auto"/>
            <w:noWrap/>
            <w:hideMark/>
          </w:tcPr>
          <w:p w14:paraId="6E515828" w14:textId="77777777" w:rsidR="008D2850" w:rsidRPr="009A0175" w:rsidRDefault="008D2850" w:rsidP="009A0175">
            <w:pPr>
              <w:spacing w:before="0" w:after="0" w:line="276" w:lineRule="auto"/>
              <w:contextualSpacing/>
              <w:jc w:val="center"/>
              <w:rPr>
                <w:rFonts w:ascii="Calibri" w:hAnsi="Calibri" w:cs="Calibri"/>
                <w:sz w:val="20"/>
                <w:szCs w:val="20"/>
              </w:rPr>
            </w:pPr>
            <w:r w:rsidRPr="009A0175">
              <w:rPr>
                <w:rFonts w:ascii="Calibri" w:hAnsi="Calibri" w:cs="Calibri"/>
                <w:sz w:val="20"/>
                <w:szCs w:val="20"/>
              </w:rPr>
              <w:t>Πρωτογενής ενέργεια (</w:t>
            </w:r>
            <w:r w:rsidRPr="009A0175">
              <w:rPr>
                <w:rFonts w:ascii="Calibri" w:hAnsi="Calibri" w:cs="Calibri"/>
                <w:sz w:val="20"/>
                <w:szCs w:val="20"/>
                <w:lang w:val="en-US"/>
              </w:rPr>
              <w:t>ktoe)</w:t>
            </w:r>
          </w:p>
        </w:tc>
        <w:tc>
          <w:tcPr>
            <w:tcW w:w="0" w:type="auto"/>
            <w:noWrap/>
            <w:hideMark/>
          </w:tcPr>
          <w:p w14:paraId="41AFF23D"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2022</w:t>
            </w:r>
          </w:p>
        </w:tc>
        <w:tc>
          <w:tcPr>
            <w:tcW w:w="0" w:type="auto"/>
            <w:noWrap/>
            <w:hideMark/>
          </w:tcPr>
          <w:p w14:paraId="15ECE3CE"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sz w:val="20"/>
                <w:szCs w:val="20"/>
              </w:rPr>
              <w:t>2025</w:t>
            </w:r>
          </w:p>
        </w:tc>
        <w:tc>
          <w:tcPr>
            <w:tcW w:w="0" w:type="auto"/>
            <w:noWrap/>
            <w:hideMark/>
          </w:tcPr>
          <w:p w14:paraId="3BEC20EA"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2030</w:t>
            </w:r>
          </w:p>
        </w:tc>
        <w:tc>
          <w:tcPr>
            <w:tcW w:w="0" w:type="auto"/>
          </w:tcPr>
          <w:p w14:paraId="6CB78AFF"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2035</w:t>
            </w:r>
          </w:p>
        </w:tc>
        <w:tc>
          <w:tcPr>
            <w:tcW w:w="0" w:type="auto"/>
          </w:tcPr>
          <w:p w14:paraId="585C383E"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2040</w:t>
            </w:r>
          </w:p>
        </w:tc>
        <w:tc>
          <w:tcPr>
            <w:tcW w:w="0" w:type="auto"/>
          </w:tcPr>
          <w:p w14:paraId="64E69A08"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2045</w:t>
            </w:r>
          </w:p>
        </w:tc>
        <w:tc>
          <w:tcPr>
            <w:tcW w:w="0" w:type="auto"/>
          </w:tcPr>
          <w:p w14:paraId="7DB01A3E" w14:textId="77777777" w:rsidR="008D2850" w:rsidRPr="009A0175" w:rsidRDefault="008D2850" w:rsidP="009A0175">
            <w:pPr>
              <w:spacing w:before="0" w:after="0" w:line="276" w:lineRule="auto"/>
              <w:contextualSpacing/>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2050</w:t>
            </w:r>
          </w:p>
        </w:tc>
      </w:tr>
      <w:tr w:rsidR="008D2850" w:rsidRPr="009A0175" w14:paraId="4B48E06E" w14:textId="77777777" w:rsidTr="009A0175">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0" w:type="auto"/>
            <w:noWrap/>
          </w:tcPr>
          <w:p w14:paraId="568961C9" w14:textId="77777777" w:rsidR="008D2850" w:rsidRPr="009A0175" w:rsidRDefault="008D2850" w:rsidP="009A0175">
            <w:pPr>
              <w:spacing w:before="0" w:after="0" w:line="276" w:lineRule="auto"/>
              <w:contextualSpacing/>
              <w:jc w:val="center"/>
              <w:rPr>
                <w:rFonts w:ascii="Calibri" w:hAnsi="Calibri" w:cs="Calibri"/>
                <w:sz w:val="20"/>
                <w:szCs w:val="20"/>
                <w:lang w:val="en-US"/>
              </w:rPr>
            </w:pPr>
            <w:r w:rsidRPr="009A0175">
              <w:rPr>
                <w:rFonts w:ascii="Calibri" w:hAnsi="Calibri" w:cs="Calibri"/>
                <w:sz w:val="20"/>
                <w:szCs w:val="20"/>
              </w:rPr>
              <w:t>«Κλιματική Ζώνη Α»</w:t>
            </w:r>
          </w:p>
        </w:tc>
        <w:tc>
          <w:tcPr>
            <w:tcW w:w="0" w:type="auto"/>
            <w:noWrap/>
          </w:tcPr>
          <w:p w14:paraId="6F79479D"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sz w:val="20"/>
                <w:szCs w:val="20"/>
              </w:rPr>
              <w:t>1.086,5</w:t>
            </w:r>
          </w:p>
        </w:tc>
        <w:tc>
          <w:tcPr>
            <w:tcW w:w="0" w:type="auto"/>
            <w:noWrap/>
          </w:tcPr>
          <w:p w14:paraId="1ABD4BF2"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sz w:val="20"/>
                <w:szCs w:val="20"/>
              </w:rPr>
              <w:t>1.007,1</w:t>
            </w:r>
          </w:p>
        </w:tc>
        <w:tc>
          <w:tcPr>
            <w:tcW w:w="0" w:type="auto"/>
            <w:noWrap/>
          </w:tcPr>
          <w:p w14:paraId="6B174AC5"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sz w:val="20"/>
                <w:szCs w:val="20"/>
              </w:rPr>
              <w:t>924,5</w:t>
            </w:r>
          </w:p>
        </w:tc>
        <w:tc>
          <w:tcPr>
            <w:tcW w:w="0" w:type="auto"/>
          </w:tcPr>
          <w:p w14:paraId="779C48D2"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0"/>
                <w:szCs w:val="20"/>
                <w:lang w:val="en-US"/>
              </w:rPr>
            </w:pPr>
            <w:r w:rsidRPr="009A0175">
              <w:rPr>
                <w:rFonts w:ascii="Calibri" w:hAnsi="Calibri" w:cs="Calibri"/>
                <w:color w:val="000000"/>
                <w:sz w:val="20"/>
                <w:szCs w:val="20"/>
              </w:rPr>
              <w:t>885,4</w:t>
            </w:r>
          </w:p>
        </w:tc>
        <w:tc>
          <w:tcPr>
            <w:tcW w:w="0" w:type="auto"/>
          </w:tcPr>
          <w:p w14:paraId="41A297CD"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0"/>
                <w:szCs w:val="20"/>
                <w:lang w:val="en-US"/>
              </w:rPr>
            </w:pPr>
            <w:r w:rsidRPr="009A0175">
              <w:rPr>
                <w:rFonts w:ascii="Calibri" w:hAnsi="Calibri" w:cs="Calibri"/>
                <w:color w:val="000000"/>
                <w:sz w:val="20"/>
                <w:szCs w:val="20"/>
              </w:rPr>
              <w:t>844,8</w:t>
            </w:r>
          </w:p>
        </w:tc>
        <w:tc>
          <w:tcPr>
            <w:tcW w:w="0" w:type="auto"/>
          </w:tcPr>
          <w:p w14:paraId="15A66286"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0"/>
                <w:szCs w:val="20"/>
                <w:lang w:val="en-US"/>
              </w:rPr>
            </w:pPr>
            <w:r w:rsidRPr="009A0175">
              <w:rPr>
                <w:rFonts w:ascii="Calibri" w:hAnsi="Calibri" w:cs="Calibri"/>
                <w:color w:val="000000"/>
                <w:sz w:val="20"/>
                <w:szCs w:val="20"/>
              </w:rPr>
              <w:t>811,6</w:t>
            </w:r>
          </w:p>
        </w:tc>
        <w:tc>
          <w:tcPr>
            <w:tcW w:w="0" w:type="auto"/>
          </w:tcPr>
          <w:p w14:paraId="2B1E7A5C"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color w:val="000000"/>
                <w:sz w:val="20"/>
                <w:szCs w:val="20"/>
                <w:lang w:val="en-US"/>
              </w:rPr>
            </w:pPr>
            <w:r w:rsidRPr="009A0175">
              <w:rPr>
                <w:rFonts w:ascii="Calibri" w:hAnsi="Calibri" w:cs="Calibri"/>
                <w:color w:val="000000"/>
                <w:sz w:val="20"/>
                <w:szCs w:val="20"/>
              </w:rPr>
              <w:t>786,8</w:t>
            </w:r>
          </w:p>
        </w:tc>
      </w:tr>
      <w:tr w:rsidR="008D2850" w:rsidRPr="009A0175" w14:paraId="38D491F8" w14:textId="77777777" w:rsidTr="009A0175">
        <w:trPr>
          <w:trHeight w:val="290"/>
        </w:trPr>
        <w:tc>
          <w:tcPr>
            <w:cnfStyle w:val="001000000000" w:firstRow="0" w:lastRow="0" w:firstColumn="1" w:lastColumn="0" w:oddVBand="0" w:evenVBand="0" w:oddHBand="0" w:evenHBand="0" w:firstRowFirstColumn="0" w:firstRowLastColumn="0" w:lastRowFirstColumn="0" w:lastRowLastColumn="0"/>
            <w:tcW w:w="0" w:type="auto"/>
            <w:noWrap/>
          </w:tcPr>
          <w:p w14:paraId="45D6C0F7" w14:textId="77777777" w:rsidR="008D2850" w:rsidRPr="009A0175" w:rsidRDefault="008D2850" w:rsidP="009A0175">
            <w:pPr>
              <w:spacing w:before="0" w:after="0" w:line="276" w:lineRule="auto"/>
              <w:contextualSpacing/>
              <w:jc w:val="center"/>
              <w:rPr>
                <w:rFonts w:ascii="Calibri" w:hAnsi="Calibri" w:cs="Calibri"/>
                <w:sz w:val="20"/>
                <w:szCs w:val="20"/>
              </w:rPr>
            </w:pPr>
            <w:r w:rsidRPr="009A0175">
              <w:rPr>
                <w:rFonts w:ascii="Calibri" w:hAnsi="Calibri" w:cs="Calibri"/>
                <w:sz w:val="20"/>
                <w:szCs w:val="20"/>
              </w:rPr>
              <w:t>«Κλιματική Ζώνη Β»</w:t>
            </w:r>
          </w:p>
        </w:tc>
        <w:tc>
          <w:tcPr>
            <w:tcW w:w="0" w:type="auto"/>
            <w:noWrap/>
          </w:tcPr>
          <w:p w14:paraId="5AB597E0"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4.529,8</w:t>
            </w:r>
          </w:p>
        </w:tc>
        <w:tc>
          <w:tcPr>
            <w:tcW w:w="0" w:type="auto"/>
            <w:noWrap/>
          </w:tcPr>
          <w:p w14:paraId="0390458B"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4.315,7</w:t>
            </w:r>
          </w:p>
        </w:tc>
        <w:tc>
          <w:tcPr>
            <w:tcW w:w="0" w:type="auto"/>
            <w:noWrap/>
          </w:tcPr>
          <w:p w14:paraId="50C89ED1"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4.136,9</w:t>
            </w:r>
          </w:p>
        </w:tc>
        <w:tc>
          <w:tcPr>
            <w:tcW w:w="0" w:type="auto"/>
          </w:tcPr>
          <w:p w14:paraId="3B81900B"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9A0175">
              <w:rPr>
                <w:rFonts w:ascii="Calibri" w:hAnsi="Calibri" w:cs="Calibri"/>
                <w:sz w:val="20"/>
                <w:szCs w:val="20"/>
              </w:rPr>
              <w:t>4.066,3</w:t>
            </w:r>
          </w:p>
        </w:tc>
        <w:tc>
          <w:tcPr>
            <w:tcW w:w="0" w:type="auto"/>
          </w:tcPr>
          <w:p w14:paraId="747FC0D9"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9A0175">
              <w:rPr>
                <w:rFonts w:ascii="Calibri" w:hAnsi="Calibri" w:cs="Calibri"/>
                <w:sz w:val="20"/>
                <w:szCs w:val="20"/>
              </w:rPr>
              <w:t>4.017,3</w:t>
            </w:r>
          </w:p>
        </w:tc>
        <w:tc>
          <w:tcPr>
            <w:tcW w:w="0" w:type="auto"/>
          </w:tcPr>
          <w:p w14:paraId="64163047"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9A0175">
              <w:rPr>
                <w:rFonts w:ascii="Calibri" w:hAnsi="Calibri" w:cs="Calibri"/>
                <w:sz w:val="20"/>
                <w:szCs w:val="20"/>
              </w:rPr>
              <w:t>3.973,8</w:t>
            </w:r>
          </w:p>
        </w:tc>
        <w:tc>
          <w:tcPr>
            <w:tcW w:w="0" w:type="auto"/>
          </w:tcPr>
          <w:p w14:paraId="4246FFEA"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color w:val="000000"/>
                <w:sz w:val="20"/>
                <w:szCs w:val="20"/>
              </w:rPr>
            </w:pPr>
            <w:r w:rsidRPr="009A0175">
              <w:rPr>
                <w:rFonts w:ascii="Calibri" w:hAnsi="Calibri" w:cs="Calibri"/>
                <w:sz w:val="20"/>
                <w:szCs w:val="20"/>
              </w:rPr>
              <w:t>3.924,0</w:t>
            </w:r>
          </w:p>
        </w:tc>
      </w:tr>
      <w:tr w:rsidR="008D2850" w:rsidRPr="009A0175" w14:paraId="25B8ADFC" w14:textId="77777777" w:rsidTr="009A0175">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0" w:type="auto"/>
            <w:noWrap/>
          </w:tcPr>
          <w:p w14:paraId="4DF0A864" w14:textId="77777777" w:rsidR="008D2850" w:rsidRPr="009A0175" w:rsidRDefault="008D2850" w:rsidP="009A0175">
            <w:pPr>
              <w:spacing w:before="0" w:after="0" w:line="276" w:lineRule="auto"/>
              <w:contextualSpacing/>
              <w:jc w:val="center"/>
              <w:rPr>
                <w:rFonts w:ascii="Calibri" w:hAnsi="Calibri" w:cs="Calibri"/>
                <w:sz w:val="20"/>
                <w:szCs w:val="20"/>
              </w:rPr>
            </w:pPr>
            <w:r w:rsidRPr="009A0175">
              <w:rPr>
                <w:rFonts w:ascii="Calibri" w:hAnsi="Calibri" w:cs="Calibri"/>
                <w:sz w:val="20"/>
                <w:szCs w:val="20"/>
              </w:rPr>
              <w:t>«Κλιματική Ζώνη Γ»</w:t>
            </w:r>
          </w:p>
        </w:tc>
        <w:tc>
          <w:tcPr>
            <w:tcW w:w="0" w:type="auto"/>
            <w:noWrap/>
          </w:tcPr>
          <w:p w14:paraId="2478E13E"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1.828,8</w:t>
            </w:r>
          </w:p>
        </w:tc>
        <w:tc>
          <w:tcPr>
            <w:tcW w:w="0" w:type="auto"/>
            <w:noWrap/>
          </w:tcPr>
          <w:p w14:paraId="4C65C3FD"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1.713,1</w:t>
            </w:r>
          </w:p>
        </w:tc>
        <w:tc>
          <w:tcPr>
            <w:tcW w:w="0" w:type="auto"/>
            <w:noWrap/>
          </w:tcPr>
          <w:p w14:paraId="771CB126"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1.588,1</w:t>
            </w:r>
          </w:p>
        </w:tc>
        <w:tc>
          <w:tcPr>
            <w:tcW w:w="0" w:type="auto"/>
          </w:tcPr>
          <w:p w14:paraId="22C502C1"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1.536,1</w:t>
            </w:r>
          </w:p>
        </w:tc>
        <w:tc>
          <w:tcPr>
            <w:tcW w:w="0" w:type="auto"/>
          </w:tcPr>
          <w:p w14:paraId="7B077B01"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1.474,3</w:t>
            </w:r>
          </w:p>
        </w:tc>
        <w:tc>
          <w:tcPr>
            <w:tcW w:w="0" w:type="auto"/>
          </w:tcPr>
          <w:p w14:paraId="6906CDD9"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1.400,5</w:t>
            </w:r>
          </w:p>
        </w:tc>
        <w:tc>
          <w:tcPr>
            <w:tcW w:w="0" w:type="auto"/>
          </w:tcPr>
          <w:p w14:paraId="4513DAAB"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1.351,0</w:t>
            </w:r>
          </w:p>
        </w:tc>
      </w:tr>
      <w:tr w:rsidR="008D2850" w:rsidRPr="009A0175" w14:paraId="3A32EB92" w14:textId="77777777" w:rsidTr="009A0175">
        <w:trPr>
          <w:trHeight w:val="290"/>
        </w:trPr>
        <w:tc>
          <w:tcPr>
            <w:cnfStyle w:val="001000000000" w:firstRow="0" w:lastRow="0" w:firstColumn="1" w:lastColumn="0" w:oddVBand="0" w:evenVBand="0" w:oddHBand="0" w:evenHBand="0" w:firstRowFirstColumn="0" w:firstRowLastColumn="0" w:lastRowFirstColumn="0" w:lastRowLastColumn="0"/>
            <w:tcW w:w="0" w:type="auto"/>
            <w:noWrap/>
          </w:tcPr>
          <w:p w14:paraId="38F76A8C" w14:textId="77777777" w:rsidR="008D2850" w:rsidRPr="009A0175" w:rsidRDefault="008D2850" w:rsidP="009A0175">
            <w:pPr>
              <w:spacing w:before="0" w:after="0" w:line="276" w:lineRule="auto"/>
              <w:contextualSpacing/>
              <w:jc w:val="center"/>
              <w:rPr>
                <w:rFonts w:ascii="Calibri" w:hAnsi="Calibri" w:cs="Calibri"/>
                <w:sz w:val="20"/>
                <w:szCs w:val="20"/>
              </w:rPr>
            </w:pPr>
            <w:r w:rsidRPr="009A0175">
              <w:rPr>
                <w:rFonts w:ascii="Calibri" w:hAnsi="Calibri" w:cs="Calibri"/>
                <w:sz w:val="20"/>
                <w:szCs w:val="20"/>
              </w:rPr>
              <w:t>«Κλιματική Ζώνη Δ»</w:t>
            </w:r>
          </w:p>
        </w:tc>
        <w:tc>
          <w:tcPr>
            <w:tcW w:w="0" w:type="auto"/>
            <w:noWrap/>
          </w:tcPr>
          <w:p w14:paraId="06BF5A13"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419,7</w:t>
            </w:r>
          </w:p>
        </w:tc>
        <w:tc>
          <w:tcPr>
            <w:tcW w:w="0" w:type="auto"/>
            <w:noWrap/>
          </w:tcPr>
          <w:p w14:paraId="75EF3CE0"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362,3</w:t>
            </w:r>
          </w:p>
        </w:tc>
        <w:tc>
          <w:tcPr>
            <w:tcW w:w="0" w:type="auto"/>
            <w:noWrap/>
          </w:tcPr>
          <w:p w14:paraId="75FF637E"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307,8</w:t>
            </w:r>
          </w:p>
        </w:tc>
        <w:tc>
          <w:tcPr>
            <w:tcW w:w="0" w:type="auto"/>
          </w:tcPr>
          <w:p w14:paraId="6198DE5E"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282,4</w:t>
            </w:r>
          </w:p>
        </w:tc>
        <w:tc>
          <w:tcPr>
            <w:tcW w:w="0" w:type="auto"/>
          </w:tcPr>
          <w:p w14:paraId="4097B742"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258,7</w:t>
            </w:r>
          </w:p>
        </w:tc>
        <w:tc>
          <w:tcPr>
            <w:tcW w:w="0" w:type="auto"/>
          </w:tcPr>
          <w:p w14:paraId="175E232A"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258,5</w:t>
            </w:r>
          </w:p>
        </w:tc>
        <w:tc>
          <w:tcPr>
            <w:tcW w:w="0" w:type="auto"/>
          </w:tcPr>
          <w:p w14:paraId="1177C0FA" w14:textId="77777777" w:rsidR="008D2850" w:rsidRPr="009A0175" w:rsidRDefault="008D2850" w:rsidP="009A0175">
            <w:pPr>
              <w:spacing w:before="0" w:after="0" w:line="276" w:lineRule="auto"/>
              <w:contextualSpacing/>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258,5</w:t>
            </w:r>
          </w:p>
        </w:tc>
      </w:tr>
      <w:tr w:rsidR="008D2850" w:rsidRPr="009A0175" w14:paraId="488143A6" w14:textId="77777777" w:rsidTr="009A0175">
        <w:trPr>
          <w:cnfStyle w:val="000000100000" w:firstRow="0" w:lastRow="0" w:firstColumn="0" w:lastColumn="0" w:oddVBand="0" w:evenVBand="0" w:oddHBand="1" w:evenHBand="0" w:firstRowFirstColumn="0" w:firstRowLastColumn="0" w:lastRowFirstColumn="0" w:lastRowLastColumn="0"/>
          <w:trHeight w:val="290"/>
        </w:trPr>
        <w:tc>
          <w:tcPr>
            <w:cnfStyle w:val="001000000000" w:firstRow="0" w:lastRow="0" w:firstColumn="1" w:lastColumn="0" w:oddVBand="0" w:evenVBand="0" w:oddHBand="0" w:evenHBand="0" w:firstRowFirstColumn="0" w:firstRowLastColumn="0" w:lastRowFirstColumn="0" w:lastRowLastColumn="0"/>
            <w:tcW w:w="0" w:type="auto"/>
            <w:noWrap/>
          </w:tcPr>
          <w:p w14:paraId="4E841515" w14:textId="77777777" w:rsidR="008D2850" w:rsidRPr="009A0175" w:rsidRDefault="008D2850" w:rsidP="009A0175">
            <w:pPr>
              <w:spacing w:before="0" w:after="0" w:line="276" w:lineRule="auto"/>
              <w:contextualSpacing/>
              <w:jc w:val="center"/>
              <w:rPr>
                <w:rFonts w:ascii="Calibri" w:hAnsi="Calibri" w:cs="Calibri"/>
                <w:sz w:val="20"/>
                <w:szCs w:val="20"/>
              </w:rPr>
            </w:pPr>
            <w:r w:rsidRPr="009A0175">
              <w:rPr>
                <w:rFonts w:ascii="Calibri" w:hAnsi="Calibri" w:cs="Calibri"/>
                <w:sz w:val="20"/>
                <w:szCs w:val="20"/>
              </w:rPr>
              <w:t xml:space="preserve">Σύνολο </w:t>
            </w:r>
          </w:p>
        </w:tc>
        <w:tc>
          <w:tcPr>
            <w:tcW w:w="0" w:type="auto"/>
            <w:noWrap/>
          </w:tcPr>
          <w:p w14:paraId="3C29A6B0"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sz w:val="20"/>
                <w:szCs w:val="20"/>
              </w:rPr>
              <w:t>7</w:t>
            </w:r>
            <w:r w:rsidRPr="009A0175">
              <w:rPr>
                <w:rFonts w:ascii="Calibri" w:hAnsi="Calibri" w:cs="Calibri"/>
                <w:sz w:val="20"/>
                <w:szCs w:val="20"/>
              </w:rPr>
              <w:t>.</w:t>
            </w:r>
            <w:r w:rsidRPr="009A0175">
              <w:rPr>
                <w:rFonts w:ascii="Calibri" w:hAnsi="Calibri" w:cs="Calibri"/>
                <w:b/>
                <w:bCs/>
                <w:sz w:val="20"/>
                <w:szCs w:val="20"/>
              </w:rPr>
              <w:t>864</w:t>
            </w:r>
            <w:r w:rsidRPr="009A0175">
              <w:rPr>
                <w:rFonts w:ascii="Calibri" w:hAnsi="Calibri" w:cs="Calibri"/>
                <w:sz w:val="20"/>
                <w:szCs w:val="20"/>
              </w:rPr>
              <w:t>,</w:t>
            </w:r>
            <w:r w:rsidRPr="009A0175">
              <w:rPr>
                <w:rFonts w:ascii="Calibri" w:hAnsi="Calibri" w:cs="Calibri"/>
                <w:b/>
                <w:bCs/>
                <w:sz w:val="20"/>
                <w:szCs w:val="20"/>
              </w:rPr>
              <w:t>9</w:t>
            </w:r>
          </w:p>
        </w:tc>
        <w:tc>
          <w:tcPr>
            <w:tcW w:w="0" w:type="auto"/>
            <w:noWrap/>
          </w:tcPr>
          <w:p w14:paraId="24EC8289"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sz w:val="20"/>
                <w:szCs w:val="20"/>
              </w:rPr>
              <w:t>7</w:t>
            </w:r>
            <w:r w:rsidRPr="009A0175">
              <w:rPr>
                <w:rFonts w:ascii="Calibri" w:hAnsi="Calibri" w:cs="Calibri"/>
                <w:sz w:val="20"/>
                <w:szCs w:val="20"/>
              </w:rPr>
              <w:t>.</w:t>
            </w:r>
            <w:r w:rsidRPr="009A0175">
              <w:rPr>
                <w:rFonts w:ascii="Calibri" w:hAnsi="Calibri" w:cs="Calibri"/>
                <w:b/>
                <w:bCs/>
                <w:sz w:val="20"/>
                <w:szCs w:val="20"/>
              </w:rPr>
              <w:t>398</w:t>
            </w:r>
            <w:r w:rsidRPr="009A0175">
              <w:rPr>
                <w:rFonts w:ascii="Calibri" w:hAnsi="Calibri" w:cs="Calibri"/>
                <w:sz w:val="20"/>
                <w:szCs w:val="20"/>
              </w:rPr>
              <w:t>,</w:t>
            </w:r>
            <w:r w:rsidRPr="009A0175">
              <w:rPr>
                <w:rFonts w:ascii="Calibri" w:hAnsi="Calibri" w:cs="Calibri"/>
                <w:b/>
                <w:bCs/>
                <w:sz w:val="20"/>
                <w:szCs w:val="20"/>
              </w:rPr>
              <w:t>2</w:t>
            </w:r>
          </w:p>
        </w:tc>
        <w:tc>
          <w:tcPr>
            <w:tcW w:w="0" w:type="auto"/>
            <w:noWrap/>
          </w:tcPr>
          <w:p w14:paraId="20587805"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sz w:val="20"/>
                <w:szCs w:val="20"/>
              </w:rPr>
              <w:t>6</w:t>
            </w:r>
            <w:r w:rsidRPr="009A0175">
              <w:rPr>
                <w:rFonts w:ascii="Calibri" w:hAnsi="Calibri" w:cs="Calibri"/>
                <w:sz w:val="20"/>
                <w:szCs w:val="20"/>
              </w:rPr>
              <w:t>.</w:t>
            </w:r>
            <w:r w:rsidRPr="009A0175">
              <w:rPr>
                <w:rFonts w:ascii="Calibri" w:hAnsi="Calibri" w:cs="Calibri"/>
                <w:b/>
                <w:bCs/>
                <w:sz w:val="20"/>
                <w:szCs w:val="20"/>
              </w:rPr>
              <w:t>957</w:t>
            </w:r>
            <w:r w:rsidRPr="009A0175">
              <w:rPr>
                <w:rFonts w:ascii="Calibri" w:hAnsi="Calibri" w:cs="Calibri"/>
                <w:sz w:val="20"/>
                <w:szCs w:val="20"/>
              </w:rPr>
              <w:t>,</w:t>
            </w:r>
            <w:r w:rsidRPr="009A0175">
              <w:rPr>
                <w:rFonts w:ascii="Calibri" w:hAnsi="Calibri" w:cs="Calibri"/>
                <w:b/>
                <w:bCs/>
                <w:sz w:val="20"/>
                <w:szCs w:val="20"/>
                <w:lang w:val="en-US"/>
              </w:rPr>
              <w:t>3</w:t>
            </w:r>
          </w:p>
        </w:tc>
        <w:tc>
          <w:tcPr>
            <w:tcW w:w="0" w:type="auto"/>
          </w:tcPr>
          <w:p w14:paraId="7D011EC5"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color w:val="000000"/>
                <w:sz w:val="20"/>
                <w:szCs w:val="20"/>
              </w:rPr>
              <w:t>6</w:t>
            </w:r>
            <w:r w:rsidRPr="009A0175">
              <w:rPr>
                <w:rFonts w:ascii="Calibri" w:hAnsi="Calibri" w:cs="Calibri"/>
                <w:color w:val="000000"/>
                <w:sz w:val="20"/>
                <w:szCs w:val="20"/>
              </w:rPr>
              <w:t>.</w:t>
            </w:r>
            <w:r w:rsidRPr="009A0175">
              <w:rPr>
                <w:rFonts w:ascii="Calibri" w:hAnsi="Calibri" w:cs="Calibri"/>
                <w:b/>
                <w:bCs/>
                <w:color w:val="000000"/>
                <w:sz w:val="20"/>
                <w:szCs w:val="20"/>
              </w:rPr>
              <w:t>770</w:t>
            </w:r>
            <w:r w:rsidRPr="009A0175">
              <w:rPr>
                <w:rFonts w:ascii="Calibri" w:hAnsi="Calibri" w:cs="Calibri"/>
                <w:color w:val="000000"/>
                <w:sz w:val="20"/>
                <w:szCs w:val="20"/>
              </w:rPr>
              <w:t>,</w:t>
            </w:r>
            <w:r w:rsidRPr="009A0175">
              <w:rPr>
                <w:rFonts w:ascii="Calibri" w:hAnsi="Calibri" w:cs="Calibri"/>
                <w:b/>
                <w:bCs/>
                <w:color w:val="000000"/>
                <w:sz w:val="20"/>
                <w:szCs w:val="20"/>
              </w:rPr>
              <w:t>2</w:t>
            </w:r>
          </w:p>
        </w:tc>
        <w:tc>
          <w:tcPr>
            <w:tcW w:w="0" w:type="auto"/>
          </w:tcPr>
          <w:p w14:paraId="2F066C4B"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color w:val="000000"/>
                <w:sz w:val="20"/>
                <w:szCs w:val="20"/>
              </w:rPr>
              <w:t>6</w:t>
            </w:r>
            <w:r w:rsidRPr="009A0175">
              <w:rPr>
                <w:rFonts w:ascii="Calibri" w:hAnsi="Calibri" w:cs="Calibri"/>
                <w:color w:val="000000"/>
                <w:sz w:val="20"/>
                <w:szCs w:val="20"/>
              </w:rPr>
              <w:t>.</w:t>
            </w:r>
            <w:r w:rsidRPr="009A0175">
              <w:rPr>
                <w:rFonts w:ascii="Calibri" w:hAnsi="Calibri" w:cs="Calibri"/>
                <w:b/>
                <w:bCs/>
                <w:color w:val="000000"/>
                <w:sz w:val="20"/>
                <w:szCs w:val="20"/>
              </w:rPr>
              <w:t>595</w:t>
            </w:r>
            <w:r w:rsidRPr="009A0175">
              <w:rPr>
                <w:rFonts w:ascii="Calibri" w:hAnsi="Calibri" w:cs="Calibri"/>
                <w:color w:val="000000"/>
                <w:sz w:val="20"/>
                <w:szCs w:val="20"/>
              </w:rPr>
              <w:t>,</w:t>
            </w:r>
            <w:r w:rsidRPr="009A0175">
              <w:rPr>
                <w:rFonts w:ascii="Calibri" w:hAnsi="Calibri" w:cs="Calibri"/>
                <w:b/>
                <w:bCs/>
                <w:color w:val="000000"/>
                <w:sz w:val="20"/>
                <w:szCs w:val="20"/>
              </w:rPr>
              <w:t>1</w:t>
            </w:r>
          </w:p>
        </w:tc>
        <w:tc>
          <w:tcPr>
            <w:tcW w:w="0" w:type="auto"/>
          </w:tcPr>
          <w:p w14:paraId="2475557C"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color w:val="000000"/>
                <w:sz w:val="20"/>
                <w:szCs w:val="20"/>
              </w:rPr>
              <w:t>6</w:t>
            </w:r>
            <w:r w:rsidRPr="009A0175">
              <w:rPr>
                <w:rFonts w:ascii="Calibri" w:hAnsi="Calibri" w:cs="Calibri"/>
                <w:color w:val="000000"/>
                <w:sz w:val="20"/>
                <w:szCs w:val="20"/>
              </w:rPr>
              <w:t>.</w:t>
            </w:r>
            <w:r w:rsidRPr="009A0175">
              <w:rPr>
                <w:rFonts w:ascii="Calibri" w:hAnsi="Calibri" w:cs="Calibri"/>
                <w:b/>
                <w:bCs/>
                <w:color w:val="000000"/>
                <w:sz w:val="20"/>
                <w:szCs w:val="20"/>
              </w:rPr>
              <w:t>444</w:t>
            </w:r>
            <w:r w:rsidRPr="009A0175">
              <w:rPr>
                <w:rFonts w:ascii="Calibri" w:hAnsi="Calibri" w:cs="Calibri"/>
                <w:color w:val="000000"/>
                <w:sz w:val="20"/>
                <w:szCs w:val="20"/>
              </w:rPr>
              <w:t>,</w:t>
            </w:r>
            <w:r w:rsidRPr="009A0175">
              <w:rPr>
                <w:rFonts w:ascii="Calibri" w:hAnsi="Calibri" w:cs="Calibri"/>
                <w:b/>
                <w:bCs/>
                <w:color w:val="000000"/>
                <w:sz w:val="20"/>
                <w:szCs w:val="20"/>
              </w:rPr>
              <w:t>3</w:t>
            </w:r>
          </w:p>
        </w:tc>
        <w:tc>
          <w:tcPr>
            <w:tcW w:w="0" w:type="auto"/>
          </w:tcPr>
          <w:p w14:paraId="445D4087" w14:textId="77777777" w:rsidR="008D2850" w:rsidRPr="009A0175" w:rsidRDefault="008D2850" w:rsidP="009A0175">
            <w:pPr>
              <w:spacing w:before="0" w:after="0" w:line="276" w:lineRule="auto"/>
              <w:contextualSpacing/>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b/>
                <w:bCs/>
                <w:color w:val="000000"/>
                <w:sz w:val="20"/>
                <w:szCs w:val="20"/>
              </w:rPr>
              <w:t>6</w:t>
            </w:r>
            <w:r w:rsidRPr="009A0175">
              <w:rPr>
                <w:rFonts w:ascii="Calibri" w:hAnsi="Calibri" w:cs="Calibri"/>
                <w:color w:val="000000"/>
                <w:sz w:val="20"/>
                <w:szCs w:val="20"/>
              </w:rPr>
              <w:t>.</w:t>
            </w:r>
            <w:r w:rsidRPr="009A0175">
              <w:rPr>
                <w:rFonts w:ascii="Calibri" w:hAnsi="Calibri" w:cs="Calibri"/>
                <w:b/>
                <w:bCs/>
                <w:color w:val="000000"/>
                <w:sz w:val="20"/>
                <w:szCs w:val="20"/>
              </w:rPr>
              <w:t>320</w:t>
            </w:r>
            <w:r w:rsidRPr="009A0175">
              <w:rPr>
                <w:rFonts w:ascii="Calibri" w:hAnsi="Calibri" w:cs="Calibri"/>
                <w:color w:val="000000"/>
                <w:sz w:val="20"/>
                <w:szCs w:val="20"/>
              </w:rPr>
              <w:t>,</w:t>
            </w:r>
            <w:r w:rsidRPr="009A0175">
              <w:rPr>
                <w:rFonts w:ascii="Calibri" w:hAnsi="Calibri" w:cs="Calibri"/>
                <w:b/>
                <w:bCs/>
                <w:color w:val="000000"/>
                <w:sz w:val="20"/>
                <w:szCs w:val="20"/>
              </w:rPr>
              <w:t>3</w:t>
            </w:r>
          </w:p>
        </w:tc>
      </w:tr>
    </w:tbl>
    <w:p w14:paraId="220D1185" w14:textId="77777777" w:rsidR="008D2850" w:rsidRPr="00232E60" w:rsidRDefault="008D2850" w:rsidP="008D2850">
      <w:pPr>
        <w:spacing w:before="60" w:after="60" w:line="276" w:lineRule="auto"/>
        <w:rPr>
          <w:rFonts w:ascii="Calibri" w:hAnsi="Calibri" w:cs="Calibri"/>
        </w:rPr>
      </w:pPr>
    </w:p>
    <w:p w14:paraId="6A65E977" w14:textId="77777777" w:rsidR="008D2850" w:rsidRPr="00232E60" w:rsidRDefault="008D2850" w:rsidP="009A0175">
      <w:pPr>
        <w:spacing w:before="60" w:after="60" w:line="276" w:lineRule="auto"/>
        <w:rPr>
          <w:rFonts w:ascii="Calibri" w:hAnsi="Calibri" w:cs="Calibri"/>
        </w:rPr>
      </w:pPr>
      <w:r w:rsidRPr="00232E60">
        <w:rPr>
          <w:rFonts w:ascii="Calibri" w:hAnsi="Calibri" w:cs="Calibri"/>
        </w:rPr>
        <w:t>Για την πιο ολοκληρωμένη αξιολόγηση των επιπτώσεων της ενεργειακής μετάβασης στον οικιακό τομέα, στην παρούσα ενότητα παρουσιάζεται η εξέλιξη των εκπομπών CO</w:t>
      </w:r>
      <w:r w:rsidRPr="00232E60">
        <w:rPr>
          <w:rFonts w:ascii="Calibri" w:hAnsi="Calibri" w:cs="Calibri"/>
          <w:vertAlign w:val="subscript"/>
        </w:rPr>
        <w:t>2</w:t>
      </w:r>
      <w:r w:rsidRPr="00232E60">
        <w:rPr>
          <w:rFonts w:ascii="Calibri" w:hAnsi="Calibri" w:cs="Calibri"/>
        </w:rPr>
        <w:t xml:space="preserve"> έως το 2050.</w:t>
      </w:r>
    </w:p>
    <w:p w14:paraId="62BA6560" w14:textId="3D37D186" w:rsidR="008D2850" w:rsidRPr="00232E60" w:rsidRDefault="008D2850" w:rsidP="009A0175">
      <w:pPr>
        <w:spacing w:before="60" w:after="60" w:line="276" w:lineRule="auto"/>
        <w:rPr>
          <w:rFonts w:ascii="Calibri" w:hAnsi="Calibri" w:cs="Calibri"/>
        </w:rPr>
      </w:pPr>
      <w:r w:rsidRPr="00232E60">
        <w:rPr>
          <w:rFonts w:ascii="Calibri" w:hAnsi="Calibri" w:cs="Calibri"/>
        </w:rPr>
        <w:t xml:space="preserve">Συγκεκριμένα, στο </w:t>
      </w:r>
      <w:r w:rsidRPr="00232E60">
        <w:rPr>
          <w:rFonts w:ascii="Calibri" w:hAnsi="Calibri" w:cs="Calibri"/>
        </w:rPr>
        <w:fldChar w:fldCharType="begin"/>
      </w:r>
      <w:r w:rsidRPr="00232E60">
        <w:rPr>
          <w:rFonts w:ascii="Calibri" w:hAnsi="Calibri" w:cs="Calibri"/>
        </w:rPr>
        <w:instrText xml:space="preserve"> REF _Ref192080907 \h  \* MERGEFORMAT </w:instrText>
      </w:r>
      <w:r w:rsidRPr="00232E60">
        <w:rPr>
          <w:rFonts w:ascii="Calibri" w:hAnsi="Calibri" w:cs="Calibri"/>
        </w:rPr>
      </w:r>
      <w:r w:rsidRPr="00232E60">
        <w:rPr>
          <w:rFonts w:ascii="Calibri"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23</w:t>
      </w:r>
      <w:r w:rsidRPr="00232E60">
        <w:rPr>
          <w:rFonts w:ascii="Calibri" w:hAnsi="Calibri" w:cs="Calibri"/>
        </w:rPr>
        <w:fldChar w:fldCharType="end"/>
      </w:r>
      <w:r w:rsidRPr="00232E60">
        <w:rPr>
          <w:rFonts w:ascii="Calibri" w:hAnsi="Calibri" w:cs="Calibri"/>
        </w:rPr>
        <w:t xml:space="preserve"> παρουσιάζονται οι ετήσιες και οι αθροιστικές εκπομπές CO</w:t>
      </w:r>
      <w:r w:rsidRPr="00232E60">
        <w:rPr>
          <w:rFonts w:ascii="Calibri" w:hAnsi="Calibri" w:cs="Calibri"/>
          <w:vertAlign w:val="subscript"/>
        </w:rPr>
        <w:t>2</w:t>
      </w:r>
      <w:r w:rsidRPr="00232E60">
        <w:rPr>
          <w:rFonts w:ascii="Calibri" w:hAnsi="Calibri" w:cs="Calibri"/>
        </w:rPr>
        <w:t xml:space="preserve"> έως το 2050 σε εθνικό επίπεδο, όπως προκύπτουν από την εφαρμογή των διαφόρων παρεμβάσεων εξοικονόμησης στο σύνολο του οικιακού τομέα.</w:t>
      </w:r>
    </w:p>
    <w:tbl>
      <w:tblPr>
        <w:tblStyle w:val="af0"/>
        <w:tblW w:w="0" w:type="auto"/>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675"/>
      </w:tblGrid>
      <w:tr w:rsidR="008D2850" w:rsidRPr="00232E60" w14:paraId="72314ECA" w14:textId="77777777" w:rsidTr="001010B9">
        <w:trPr>
          <w:jc w:val="center"/>
        </w:trPr>
        <w:tc>
          <w:tcPr>
            <w:tcW w:w="4536" w:type="dxa"/>
          </w:tcPr>
          <w:p w14:paraId="23D00A57" w14:textId="77777777" w:rsidR="008D2850" w:rsidRPr="00232E60" w:rsidRDefault="008D2850" w:rsidP="001010B9">
            <w:pPr>
              <w:rPr>
                <w:rFonts w:ascii="Calibri" w:hAnsi="Calibri" w:cs="Calibri"/>
              </w:rPr>
            </w:pPr>
            <w:bookmarkStart w:id="225" w:name="_Hlk192078263"/>
            <w:r w:rsidRPr="00232E60">
              <w:rPr>
                <w:rFonts w:ascii="Calibri" w:hAnsi="Calibri" w:cs="Calibri"/>
                <w:noProof/>
              </w:rPr>
              <w:drawing>
                <wp:inline distT="0" distB="0" distL="0" distR="0" wp14:anchorId="7F59DB23" wp14:editId="3538C022">
                  <wp:extent cx="2743200" cy="2743200"/>
                  <wp:effectExtent l="0" t="0" r="0" b="0"/>
                  <wp:docPr id="1929163073" name="Γράφημα 1">
                    <a:extLst xmlns:a="http://schemas.openxmlformats.org/drawingml/2006/main">
                      <a:ext uri="{FF2B5EF4-FFF2-40B4-BE49-F238E27FC236}">
                        <a16:creationId xmlns:a16="http://schemas.microsoft.com/office/drawing/2014/main" id="{BE015CAC-AC3E-220B-0A2E-1B667BF7B2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tc>
        <w:tc>
          <w:tcPr>
            <w:tcW w:w="4675" w:type="dxa"/>
          </w:tcPr>
          <w:p w14:paraId="7F2965BF" w14:textId="77777777" w:rsidR="008D2850" w:rsidRPr="00232E60" w:rsidRDefault="008D2850" w:rsidP="001010B9">
            <w:pPr>
              <w:rPr>
                <w:rFonts w:ascii="Calibri" w:hAnsi="Calibri" w:cs="Calibri"/>
              </w:rPr>
            </w:pPr>
            <w:r w:rsidRPr="00232E60">
              <w:rPr>
                <w:rFonts w:ascii="Calibri" w:hAnsi="Calibri" w:cs="Calibri"/>
                <w:noProof/>
              </w:rPr>
              <w:drawing>
                <wp:inline distT="0" distB="0" distL="0" distR="0" wp14:anchorId="5D2F99EA" wp14:editId="06307D61">
                  <wp:extent cx="2743200" cy="2743200"/>
                  <wp:effectExtent l="0" t="0" r="0" b="0"/>
                  <wp:docPr id="1384876144" name="Γράφημα 1">
                    <a:extLst xmlns:a="http://schemas.openxmlformats.org/drawingml/2006/main">
                      <a:ext uri="{FF2B5EF4-FFF2-40B4-BE49-F238E27FC236}">
                        <a16:creationId xmlns:a16="http://schemas.microsoft.com/office/drawing/2014/main" id="{84E062DB-8A1E-058F-A2E9-EF516FB637B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tc>
      </w:tr>
    </w:tbl>
    <w:p w14:paraId="68A885B4" w14:textId="041CE51D" w:rsidR="008D2850" w:rsidRPr="00923F38" w:rsidRDefault="008D2850" w:rsidP="00AF4FD8">
      <w:pPr>
        <w:pStyle w:val="aa"/>
        <w:spacing w:before="0" w:line="240" w:lineRule="auto"/>
        <w:jc w:val="center"/>
        <w:rPr>
          <w:rFonts w:ascii="Calibri" w:hAnsi="Calibri" w:cs="Calibri"/>
          <w:i/>
          <w:iCs/>
          <w:sz w:val="20"/>
          <w:szCs w:val="18"/>
        </w:rPr>
      </w:pPr>
      <w:bookmarkStart w:id="226" w:name="_Ref192080907"/>
      <w:bookmarkStart w:id="227" w:name="_Toc192765239"/>
      <w:bookmarkStart w:id="228" w:name="_Toc202800769"/>
      <w:bookmarkStart w:id="229" w:name="_Toc215486350"/>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23</w:t>
      </w:r>
      <w:r w:rsidRPr="00923F38">
        <w:rPr>
          <w:rFonts w:ascii="Calibri" w:hAnsi="Calibri" w:cs="Calibri"/>
          <w:i/>
          <w:iCs/>
          <w:sz w:val="20"/>
          <w:szCs w:val="18"/>
        </w:rPr>
        <w:fldChar w:fldCharType="end"/>
      </w:r>
      <w:bookmarkEnd w:id="226"/>
      <w:r w:rsidRPr="00923F38">
        <w:rPr>
          <w:rFonts w:ascii="Calibri" w:hAnsi="Calibri" w:cs="Calibri"/>
          <w:i/>
          <w:iCs/>
          <w:sz w:val="20"/>
          <w:szCs w:val="18"/>
        </w:rPr>
        <w:t xml:space="preserve">. Εξέλιξη των ετήσιων και συνολικών εκπομπών </w:t>
      </w:r>
      <w:r w:rsidRPr="00923F38">
        <w:rPr>
          <w:rFonts w:ascii="Calibri" w:hAnsi="Calibri" w:cs="Calibri"/>
          <w:i/>
          <w:iCs/>
          <w:sz w:val="20"/>
          <w:szCs w:val="18"/>
          <w:lang w:val="en-US"/>
        </w:rPr>
        <w:t>CO</w:t>
      </w:r>
      <w:r w:rsidRPr="00923F38">
        <w:rPr>
          <w:rFonts w:ascii="Calibri" w:hAnsi="Calibri" w:cs="Calibri"/>
          <w:i/>
          <w:iCs/>
          <w:sz w:val="20"/>
          <w:szCs w:val="18"/>
          <w:vertAlign w:val="subscript"/>
        </w:rPr>
        <w:t>2</w:t>
      </w:r>
      <w:r w:rsidRPr="00923F38">
        <w:rPr>
          <w:rFonts w:ascii="Calibri" w:hAnsi="Calibri" w:cs="Calibri"/>
          <w:i/>
          <w:iCs/>
          <w:sz w:val="20"/>
          <w:szCs w:val="18"/>
        </w:rPr>
        <w:t xml:space="preserve"> στον οικιακό τομέα της Ελλάδας έως το 2050</w:t>
      </w:r>
      <w:bookmarkEnd w:id="225"/>
      <w:bookmarkEnd w:id="227"/>
      <w:bookmarkEnd w:id="228"/>
      <w:bookmarkEnd w:id="229"/>
    </w:p>
    <w:p w14:paraId="241E4101" w14:textId="77777777" w:rsidR="008D2850" w:rsidRPr="00232E60" w:rsidRDefault="008D2850" w:rsidP="008D2850">
      <w:pPr>
        <w:pStyle w:val="aa"/>
        <w:keepNext/>
        <w:spacing w:before="60" w:after="60" w:line="276" w:lineRule="auto"/>
        <w:jc w:val="both"/>
        <w:rPr>
          <w:rFonts w:ascii="Calibri" w:hAnsi="Calibri" w:cs="Calibri"/>
          <w:szCs w:val="22"/>
        </w:rPr>
      </w:pPr>
    </w:p>
    <w:p w14:paraId="37B08B72" w14:textId="77777777" w:rsidR="008D2850" w:rsidRPr="00232E60" w:rsidRDefault="008D2850" w:rsidP="009A0175">
      <w:pPr>
        <w:pStyle w:val="aa"/>
        <w:keepNext/>
        <w:spacing w:before="60" w:after="60" w:line="276" w:lineRule="auto"/>
        <w:jc w:val="both"/>
        <w:rPr>
          <w:rFonts w:ascii="Calibri" w:hAnsi="Calibri" w:cs="Calibri"/>
          <w:szCs w:val="22"/>
        </w:rPr>
      </w:pPr>
      <w:r w:rsidRPr="00232E60">
        <w:rPr>
          <w:rFonts w:ascii="Calibri" w:hAnsi="Calibri" w:cs="Calibri"/>
          <w:szCs w:val="22"/>
        </w:rPr>
        <w:t xml:space="preserve">Τα αποτελέσματα επιβεβαιώνουν τον καταλυτικό ρόλο που διαδραματίζουν οι παρεμβάσεις αντικατάστασης των συστημάτων θέρμανσης και ανακαίνισης κελύφους- καθώς επίσης και η συνδυαστική τους εφαρμογή- στη μείωση των εκπομπών </w:t>
      </w:r>
      <w:r w:rsidRPr="00232E60">
        <w:rPr>
          <w:rFonts w:ascii="Calibri" w:hAnsi="Calibri" w:cs="Calibri"/>
          <w:szCs w:val="22"/>
          <w:lang w:val="en-US"/>
        </w:rPr>
        <w:t>CO</w:t>
      </w:r>
      <w:r w:rsidRPr="00232E60">
        <w:rPr>
          <w:rFonts w:ascii="Calibri" w:hAnsi="Calibri" w:cs="Calibri"/>
          <w:szCs w:val="22"/>
          <w:vertAlign w:val="subscript"/>
        </w:rPr>
        <w:t>2</w:t>
      </w:r>
      <w:r w:rsidRPr="00232E60">
        <w:rPr>
          <w:rFonts w:ascii="Calibri" w:hAnsi="Calibri" w:cs="Calibri"/>
          <w:szCs w:val="22"/>
        </w:rPr>
        <w:t>.</w:t>
      </w:r>
    </w:p>
    <w:p w14:paraId="0AE26437" w14:textId="526FF99D" w:rsidR="008D2850" w:rsidRPr="00232E60" w:rsidRDefault="008D2850" w:rsidP="009A0175">
      <w:pPr>
        <w:spacing w:before="60" w:after="60" w:line="276" w:lineRule="auto"/>
        <w:rPr>
          <w:rFonts w:ascii="Calibri" w:hAnsi="Calibri" w:cs="Calibri"/>
        </w:rPr>
      </w:pPr>
      <w:r w:rsidRPr="00232E60">
        <w:rPr>
          <w:rFonts w:ascii="Calibri" w:hAnsi="Calibri" w:cs="Calibri"/>
          <w:lang w:val="en-US"/>
        </w:rPr>
        <w:t>T</w:t>
      </w:r>
      <w:r w:rsidRPr="00232E60">
        <w:rPr>
          <w:rFonts w:ascii="Calibri" w:hAnsi="Calibri" w:cs="Calibri"/>
        </w:rPr>
        <w:t xml:space="preserve">ο 2022, οι συνολικές ετήσιες εκπομπές </w:t>
      </w:r>
      <w:r w:rsidRPr="00232E60">
        <w:rPr>
          <w:rFonts w:ascii="Calibri" w:hAnsi="Calibri" w:cs="Calibri"/>
          <w:lang w:val="en-US"/>
        </w:rPr>
        <w:t>CO</w:t>
      </w:r>
      <w:r w:rsidRPr="00232E60">
        <w:rPr>
          <w:rFonts w:ascii="Calibri" w:hAnsi="Calibri" w:cs="Calibri"/>
          <w:vertAlign w:val="subscript"/>
        </w:rPr>
        <w:t>2</w:t>
      </w:r>
      <w:r w:rsidRPr="00232E60">
        <w:rPr>
          <w:rFonts w:ascii="Calibri" w:hAnsi="Calibri" w:cs="Calibri"/>
        </w:rPr>
        <w:t xml:space="preserve"> στον οικιακό τομέα της Ελλάδας υπολογίζονται σε περίπου 13,6 εκατομμύρια τόνους </w:t>
      </w:r>
      <w:r w:rsidRPr="00232E60">
        <w:rPr>
          <w:rFonts w:ascii="Calibri" w:hAnsi="Calibri" w:cs="Calibri"/>
          <w:lang w:val="en-US"/>
        </w:rPr>
        <w:t>CO</w:t>
      </w:r>
      <w:r w:rsidRPr="00232E60">
        <w:rPr>
          <w:rFonts w:ascii="Calibri" w:hAnsi="Calibri" w:cs="Calibri"/>
          <w:vertAlign w:val="subscript"/>
        </w:rPr>
        <w:t>2</w:t>
      </w:r>
      <w:r w:rsidRPr="00232E60">
        <w:rPr>
          <w:rFonts w:ascii="Calibri" w:hAnsi="Calibri" w:cs="Calibri"/>
        </w:rPr>
        <w:t xml:space="preserve">, ενώ, έως το 2050, μειώνονται σε περίπου 350 χιλιάδες τόνους </w:t>
      </w:r>
      <w:r w:rsidRPr="00232E60">
        <w:rPr>
          <w:rFonts w:ascii="Calibri" w:hAnsi="Calibri" w:cs="Calibri"/>
          <w:lang w:val="en-US"/>
        </w:rPr>
        <w:t>CO</w:t>
      </w:r>
      <w:r w:rsidRPr="00232E60">
        <w:rPr>
          <w:rFonts w:ascii="Calibri" w:hAnsi="Calibri" w:cs="Calibri"/>
          <w:vertAlign w:val="subscript"/>
        </w:rPr>
        <w:t>2</w:t>
      </w:r>
      <w:r w:rsidRPr="00232E60">
        <w:rPr>
          <w:rFonts w:ascii="Calibri" w:hAnsi="Calibri" w:cs="Calibri"/>
        </w:rPr>
        <w:t xml:space="preserve">. Η σημαντική αυτή μείωση της τάξης του 97%, μπορεί να </w:t>
      </w:r>
      <w:r w:rsidR="009A0175" w:rsidRPr="00232E60">
        <w:rPr>
          <w:rFonts w:ascii="Calibri" w:hAnsi="Calibri" w:cs="Calibri"/>
        </w:rPr>
        <w:t>αποδοθεί</w:t>
      </w:r>
      <w:r w:rsidRPr="00232E60">
        <w:rPr>
          <w:rFonts w:ascii="Calibri" w:hAnsi="Calibri" w:cs="Calibri"/>
        </w:rPr>
        <w:t xml:space="preserve"> στον εξηλεκτρισμό της θέρμανσης των νοικοκυριών (με τη σταδιακή εγκατάσταση αντλιών θερμότητας και την απομάκρυνση λεβήτων που βασίζονται στη χρήση ορυκτών καυσίμων), καθώς και στις ανακαινίσεις ενεργειακής αναβάθμισης των κατοικιών (</w:t>
      </w:r>
      <w:r w:rsidR="009A0175" w:rsidRPr="00232E60">
        <w:rPr>
          <w:rFonts w:ascii="Calibri" w:hAnsi="Calibri" w:cs="Calibri"/>
        </w:rPr>
        <w:t>κελύφη</w:t>
      </w:r>
      <w:r w:rsidRPr="00232E60">
        <w:rPr>
          <w:rFonts w:ascii="Calibri" w:hAnsi="Calibri" w:cs="Calibri"/>
        </w:rPr>
        <w:t xml:space="preserve"> και παράθυρα).</w:t>
      </w:r>
    </w:p>
    <w:p w14:paraId="2A2B569E" w14:textId="1D0C3715" w:rsidR="008D2850" w:rsidRPr="009A0175" w:rsidRDefault="008D2850" w:rsidP="009A0175">
      <w:pPr>
        <w:pStyle w:val="aa"/>
        <w:keepNext/>
        <w:spacing w:before="60" w:after="60" w:line="276" w:lineRule="auto"/>
        <w:jc w:val="both"/>
        <w:rPr>
          <w:rFonts w:ascii="Calibri" w:hAnsi="Calibri" w:cs="Calibri"/>
          <w:b w:val="0"/>
          <w:bCs w:val="0"/>
          <w:szCs w:val="22"/>
        </w:rPr>
      </w:pPr>
      <w:r w:rsidRPr="009A0175">
        <w:rPr>
          <w:rFonts w:ascii="Calibri" w:hAnsi="Calibri" w:cs="Calibri"/>
          <w:b w:val="0"/>
          <w:bCs w:val="0"/>
          <w:szCs w:val="22"/>
        </w:rPr>
        <w:lastRenderedPageBreak/>
        <w:t>Η κατανομή των εκπομπών ανά κλιματική ζώνη και ανά περίοδο κατασκευής των κατοικιών (</w:t>
      </w:r>
      <w:r w:rsidRPr="009A0175">
        <w:rPr>
          <w:rFonts w:ascii="Calibri" w:hAnsi="Calibri" w:cs="Calibri"/>
          <w:b w:val="0"/>
          <w:bCs w:val="0"/>
          <w:szCs w:val="22"/>
        </w:rPr>
        <w:fldChar w:fldCharType="begin"/>
      </w:r>
      <w:r w:rsidRPr="009A0175">
        <w:rPr>
          <w:rFonts w:ascii="Calibri" w:hAnsi="Calibri" w:cs="Calibri"/>
          <w:b w:val="0"/>
          <w:bCs w:val="0"/>
          <w:szCs w:val="22"/>
        </w:rPr>
        <w:instrText xml:space="preserve"> REF _Ref192507938 \h  \* MERGEFORMAT </w:instrText>
      </w:r>
      <w:r w:rsidRPr="009A0175">
        <w:rPr>
          <w:rFonts w:ascii="Calibri" w:hAnsi="Calibri" w:cs="Calibri"/>
          <w:b w:val="0"/>
          <w:bCs w:val="0"/>
          <w:szCs w:val="22"/>
        </w:rPr>
      </w:r>
      <w:r w:rsidRPr="009A0175">
        <w:rPr>
          <w:rFonts w:ascii="Calibri" w:hAnsi="Calibri" w:cs="Calibri"/>
          <w:b w:val="0"/>
          <w:bCs w:val="0"/>
          <w:szCs w:val="22"/>
        </w:rPr>
        <w:fldChar w:fldCharType="separate"/>
      </w:r>
      <w:r w:rsidR="00AD0D08" w:rsidRPr="00AD0D08">
        <w:rPr>
          <w:rFonts w:ascii="Calibri" w:hAnsi="Calibri" w:cs="Calibri"/>
          <w:b w:val="0"/>
          <w:bCs w:val="0"/>
          <w:szCs w:val="22"/>
        </w:rPr>
        <w:t xml:space="preserve">Πίνακας </w:t>
      </w:r>
      <w:r w:rsidR="00AD0D08" w:rsidRPr="00AD0D08">
        <w:rPr>
          <w:rFonts w:ascii="Calibri" w:hAnsi="Calibri" w:cs="Calibri"/>
          <w:b w:val="0"/>
          <w:bCs w:val="0"/>
          <w:noProof/>
          <w:szCs w:val="22"/>
        </w:rPr>
        <w:t>21</w:t>
      </w:r>
      <w:r w:rsidRPr="009A0175">
        <w:rPr>
          <w:rFonts w:ascii="Calibri" w:hAnsi="Calibri" w:cs="Calibri"/>
          <w:b w:val="0"/>
          <w:bCs w:val="0"/>
          <w:szCs w:val="22"/>
        </w:rPr>
        <w:fldChar w:fldCharType="end"/>
      </w:r>
      <w:r w:rsidR="006116FE" w:rsidRPr="009A0175">
        <w:rPr>
          <w:rFonts w:ascii="Calibri" w:hAnsi="Calibri" w:cs="Calibri"/>
          <w:b w:val="0"/>
          <w:bCs w:val="0"/>
          <w:szCs w:val="22"/>
        </w:rPr>
        <w:t xml:space="preserve"> </w:t>
      </w:r>
      <w:r w:rsidR="006116FE" w:rsidRPr="00923F38">
        <w:rPr>
          <w:rFonts w:ascii="Calibri" w:hAnsi="Calibri" w:cs="Calibri"/>
          <w:b w:val="0"/>
          <w:bCs w:val="0"/>
          <w:szCs w:val="22"/>
        </w:rPr>
        <w:t>και στο Παράρτημα Α</w:t>
      </w:r>
      <w:r w:rsidRPr="00004196">
        <w:rPr>
          <w:rFonts w:ascii="Calibri" w:hAnsi="Calibri" w:cs="Calibri"/>
          <w:b w:val="0"/>
          <w:bCs w:val="0"/>
          <w:szCs w:val="22"/>
        </w:rPr>
        <w:t>»)</w:t>
      </w:r>
      <w:r w:rsidRPr="009A0175">
        <w:rPr>
          <w:rFonts w:ascii="Calibri" w:hAnsi="Calibri" w:cs="Calibri"/>
          <w:b w:val="0"/>
          <w:bCs w:val="0"/>
          <w:szCs w:val="22"/>
        </w:rPr>
        <w:t xml:space="preserve"> επιβεβαιώνει την επίδραση που έχουν οι διαφορετικές κλιματικές συνθήκες και η παλαιότητα του </w:t>
      </w:r>
      <w:r w:rsidR="00DE519B">
        <w:rPr>
          <w:rFonts w:ascii="Calibri" w:hAnsi="Calibri" w:cs="Calibri"/>
          <w:b w:val="0"/>
          <w:bCs w:val="0"/>
          <w:szCs w:val="22"/>
        </w:rPr>
        <w:t>κτη</w:t>
      </w:r>
      <w:r w:rsidRPr="009A0175">
        <w:rPr>
          <w:rFonts w:ascii="Calibri" w:hAnsi="Calibri" w:cs="Calibri"/>
          <w:b w:val="0"/>
          <w:bCs w:val="0"/>
          <w:szCs w:val="22"/>
        </w:rPr>
        <w:t xml:space="preserve">ριακού αποθέματος στις συνολικές εκπομπές </w:t>
      </w:r>
      <w:r w:rsidRPr="009A0175">
        <w:rPr>
          <w:rFonts w:ascii="Calibri" w:hAnsi="Calibri" w:cs="Calibri"/>
          <w:b w:val="0"/>
          <w:bCs w:val="0"/>
          <w:szCs w:val="22"/>
          <w:lang w:val="en-US"/>
        </w:rPr>
        <w:t>CO</w:t>
      </w:r>
      <w:r w:rsidRPr="009A0175">
        <w:rPr>
          <w:rFonts w:ascii="Calibri" w:hAnsi="Calibri" w:cs="Calibri"/>
          <w:b w:val="0"/>
          <w:bCs w:val="0"/>
          <w:szCs w:val="22"/>
          <w:vertAlign w:val="subscript"/>
        </w:rPr>
        <w:t>2</w:t>
      </w:r>
      <w:r w:rsidRPr="009A0175">
        <w:rPr>
          <w:rFonts w:ascii="Calibri" w:hAnsi="Calibri" w:cs="Calibri"/>
          <w:b w:val="0"/>
          <w:bCs w:val="0"/>
          <w:szCs w:val="22"/>
        </w:rPr>
        <w:t>.</w:t>
      </w:r>
    </w:p>
    <w:p w14:paraId="5BA6AD8F" w14:textId="77777777" w:rsidR="008D2850" w:rsidRPr="009A0175" w:rsidRDefault="008D2850" w:rsidP="009A0175">
      <w:pPr>
        <w:pStyle w:val="aa"/>
        <w:keepNext/>
        <w:spacing w:before="60" w:after="60" w:line="276" w:lineRule="auto"/>
        <w:jc w:val="both"/>
        <w:rPr>
          <w:rFonts w:ascii="Calibri" w:hAnsi="Calibri" w:cs="Calibri"/>
          <w:b w:val="0"/>
          <w:bCs w:val="0"/>
          <w:szCs w:val="22"/>
        </w:rPr>
      </w:pPr>
      <w:r w:rsidRPr="009A0175">
        <w:rPr>
          <w:rFonts w:ascii="Calibri" w:hAnsi="Calibri" w:cs="Calibri"/>
          <w:b w:val="0"/>
          <w:bCs w:val="0"/>
          <w:szCs w:val="22"/>
        </w:rPr>
        <w:t>Συγκεκριμένα, στις περιοχές με ψυχρότερο κλίμα (ιδίως στην «Κλιματική Ζώνη Δ»), στις οποίες παρουσιάζεται υψηλότερος ρυθμός αντικατάστασης συστημάτων θέρμανσης και ανακαινίσεων κελύφους, παρατηρείται μηδενισμός των εκπομπών από ορυκτά καύσιμα ήδη αρκετά πριν το 2050.</w:t>
      </w:r>
    </w:p>
    <w:p w14:paraId="245D2FB3" w14:textId="77777777" w:rsidR="008D2850" w:rsidRPr="009A0175" w:rsidRDefault="008D2850" w:rsidP="009A0175">
      <w:pPr>
        <w:pStyle w:val="aa"/>
        <w:keepNext/>
        <w:spacing w:before="60" w:after="60" w:line="276" w:lineRule="auto"/>
        <w:jc w:val="both"/>
        <w:rPr>
          <w:rFonts w:ascii="Calibri" w:hAnsi="Calibri" w:cs="Calibri"/>
          <w:b w:val="0"/>
          <w:bCs w:val="0"/>
          <w:szCs w:val="22"/>
        </w:rPr>
      </w:pPr>
      <w:r w:rsidRPr="009A0175">
        <w:rPr>
          <w:rFonts w:ascii="Calibri" w:hAnsi="Calibri" w:cs="Calibri"/>
          <w:b w:val="0"/>
          <w:bCs w:val="0"/>
          <w:szCs w:val="22"/>
        </w:rPr>
        <w:t xml:space="preserve">Αντίστοιχα, στις περιοχές με θερμότερο κλίμα («Κλιματική Ζώνη </w:t>
      </w:r>
      <w:r w:rsidRPr="009A0175">
        <w:rPr>
          <w:rFonts w:ascii="Calibri" w:hAnsi="Calibri" w:cs="Calibri"/>
          <w:b w:val="0"/>
          <w:bCs w:val="0"/>
          <w:szCs w:val="22"/>
          <w:lang w:val="en-US"/>
        </w:rPr>
        <w:t>A</w:t>
      </w:r>
      <w:r w:rsidRPr="009A0175">
        <w:rPr>
          <w:rFonts w:ascii="Calibri" w:hAnsi="Calibri" w:cs="Calibri"/>
          <w:b w:val="0"/>
          <w:bCs w:val="0"/>
          <w:szCs w:val="22"/>
        </w:rPr>
        <w:t xml:space="preserve">» και τμήματα της «Κλιματικής Ζώνης Β»), οι μικρότερες ανάγκες ενεργειακής κατανάλωσης για τη θέρμανση των κατοικιών, σε συνδυασμό με τις στοχευμένες ανακαινίσεις κελύφους, επιταχύνουν τη μείωση των εκπομπών </w:t>
      </w:r>
      <w:r w:rsidRPr="009A0175">
        <w:rPr>
          <w:rFonts w:ascii="Calibri" w:hAnsi="Calibri" w:cs="Calibri"/>
          <w:b w:val="0"/>
          <w:bCs w:val="0"/>
          <w:szCs w:val="22"/>
          <w:lang w:val="en-US"/>
        </w:rPr>
        <w:t>CO</w:t>
      </w:r>
      <w:r w:rsidRPr="009A0175">
        <w:rPr>
          <w:rFonts w:ascii="Calibri" w:hAnsi="Calibri" w:cs="Calibri"/>
          <w:b w:val="0"/>
          <w:bCs w:val="0"/>
          <w:szCs w:val="22"/>
          <w:vertAlign w:val="subscript"/>
        </w:rPr>
        <w:t>2</w:t>
      </w:r>
      <w:r w:rsidRPr="009A0175">
        <w:rPr>
          <w:rFonts w:ascii="Calibri" w:hAnsi="Calibri" w:cs="Calibri"/>
          <w:b w:val="0"/>
          <w:bCs w:val="0"/>
          <w:szCs w:val="22"/>
        </w:rPr>
        <w:t>, με αποτέλεσμα να επιτυγχάνονται πολύ χαμηλά επίπεδα ήδη από τη δεκαετία του 2040.</w:t>
      </w:r>
    </w:p>
    <w:p w14:paraId="25FBBD52" w14:textId="77777777" w:rsidR="008D2850" w:rsidRPr="009A0175" w:rsidRDefault="008D2850" w:rsidP="009A0175">
      <w:pPr>
        <w:pStyle w:val="aa"/>
        <w:keepNext/>
        <w:spacing w:before="60" w:after="60" w:line="276" w:lineRule="auto"/>
        <w:jc w:val="both"/>
        <w:rPr>
          <w:rFonts w:ascii="Calibri" w:hAnsi="Calibri" w:cs="Calibri"/>
          <w:b w:val="0"/>
          <w:bCs w:val="0"/>
          <w:szCs w:val="22"/>
        </w:rPr>
      </w:pPr>
      <w:r w:rsidRPr="009A0175">
        <w:rPr>
          <w:rFonts w:ascii="Calibri" w:hAnsi="Calibri" w:cs="Calibri"/>
          <w:b w:val="0"/>
          <w:bCs w:val="0"/>
          <w:szCs w:val="22"/>
        </w:rPr>
        <w:t xml:space="preserve">Η συνολική μείωση του περιβαλλοντικού αποτυπώματος του οικιακού τομέα δεν αποτυπώνεται μόνο στη μείωση των ετήσιων εκπομπών </w:t>
      </w:r>
      <w:r w:rsidRPr="009A0175">
        <w:rPr>
          <w:rFonts w:ascii="Calibri" w:hAnsi="Calibri" w:cs="Calibri"/>
          <w:b w:val="0"/>
          <w:bCs w:val="0"/>
          <w:szCs w:val="22"/>
          <w:lang w:val="en-US"/>
        </w:rPr>
        <w:t>CO</w:t>
      </w:r>
      <w:r w:rsidRPr="009A0175">
        <w:rPr>
          <w:rFonts w:ascii="Calibri" w:hAnsi="Calibri" w:cs="Calibri"/>
          <w:b w:val="0"/>
          <w:bCs w:val="0"/>
          <w:szCs w:val="22"/>
          <w:vertAlign w:val="subscript"/>
        </w:rPr>
        <w:t>2</w:t>
      </w:r>
      <w:r w:rsidRPr="009A0175">
        <w:rPr>
          <w:rFonts w:ascii="Calibri" w:hAnsi="Calibri" w:cs="Calibri"/>
          <w:b w:val="0"/>
          <w:bCs w:val="0"/>
          <w:szCs w:val="22"/>
        </w:rPr>
        <w:t>, αλλά και στο πως η μείωση αυτή επιμερίζεται σε διαφορετικές περιόδους κατασκευής και σε διαφορετικές περιοχές της χώρας.</w:t>
      </w:r>
    </w:p>
    <w:p w14:paraId="459ABDB8" w14:textId="77777777" w:rsidR="008D2850" w:rsidRPr="009A0175" w:rsidRDefault="008D2850" w:rsidP="009A0175">
      <w:pPr>
        <w:pStyle w:val="aa"/>
        <w:keepNext/>
        <w:spacing w:before="60" w:after="60" w:line="276" w:lineRule="auto"/>
        <w:jc w:val="both"/>
        <w:rPr>
          <w:rFonts w:ascii="Calibri" w:hAnsi="Calibri" w:cs="Calibri"/>
          <w:b w:val="0"/>
          <w:bCs w:val="0"/>
          <w:szCs w:val="22"/>
        </w:rPr>
      </w:pPr>
      <w:r w:rsidRPr="009A0175">
        <w:rPr>
          <w:rFonts w:ascii="Calibri" w:hAnsi="Calibri" w:cs="Calibri"/>
          <w:b w:val="0"/>
          <w:bCs w:val="0"/>
          <w:szCs w:val="22"/>
        </w:rPr>
        <w:t>Ο εξηλεκτρισμός της τελικής κατανάλωσης σε συνδυασμό με τις ανακαινίσεις κελύφους διασφαλίζουν ότι η μετάβαση προς τη βιωσιμότητα και την κλιματική ουδετερότητα θα έχει έντονη χωρική διάσταση, προσαρμοσμένη στα ιδιαίτερα χαρακτηριστικά της κάθε κλιματικής ζώνης και με οφέλη που εκτείνονται από τη βελτίωση της ποιότητας ζωής έως την τήρηση των κλιματικών και ενεργειακών δεσμεύσεων τόσο σε εθνικό όσο και σε ευρωπαϊκό επίπεδο.</w:t>
      </w:r>
    </w:p>
    <w:p w14:paraId="5C6D07E5" w14:textId="21827261" w:rsidR="008D2850" w:rsidRPr="00923F38" w:rsidRDefault="008D2850" w:rsidP="009A0175">
      <w:pPr>
        <w:pStyle w:val="aa"/>
        <w:keepNext/>
        <w:spacing w:after="60" w:line="276" w:lineRule="auto"/>
        <w:jc w:val="center"/>
        <w:rPr>
          <w:rFonts w:ascii="Calibri" w:hAnsi="Calibri" w:cs="Calibri"/>
          <w:i/>
          <w:iCs/>
          <w:sz w:val="20"/>
        </w:rPr>
      </w:pPr>
      <w:bookmarkStart w:id="230" w:name="_Ref192507938"/>
      <w:bookmarkStart w:id="231" w:name="_Toc192765251"/>
      <w:bookmarkStart w:id="232" w:name="_Toc202800799"/>
      <w:bookmarkStart w:id="233" w:name="_Toc215486380"/>
      <w:r w:rsidRPr="00923F38">
        <w:rPr>
          <w:rFonts w:ascii="Calibri" w:hAnsi="Calibri" w:cs="Calibri"/>
          <w:i/>
          <w:iCs/>
          <w:sz w:val="20"/>
        </w:rPr>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21</w:t>
      </w:r>
      <w:r w:rsidRPr="00923F38">
        <w:rPr>
          <w:rFonts w:ascii="Calibri" w:hAnsi="Calibri" w:cs="Calibri"/>
          <w:i/>
          <w:iCs/>
          <w:sz w:val="20"/>
        </w:rPr>
        <w:fldChar w:fldCharType="end"/>
      </w:r>
      <w:bookmarkEnd w:id="230"/>
      <w:r w:rsidRPr="00923F38">
        <w:rPr>
          <w:rFonts w:ascii="Calibri" w:hAnsi="Calibri" w:cs="Calibri"/>
          <w:i/>
          <w:iCs/>
          <w:sz w:val="20"/>
        </w:rPr>
        <w:t>. Εκπομπές CO</w:t>
      </w:r>
      <w:r w:rsidRPr="00923F38">
        <w:rPr>
          <w:rFonts w:ascii="Calibri" w:hAnsi="Calibri" w:cs="Calibri"/>
          <w:i/>
          <w:iCs/>
          <w:sz w:val="20"/>
          <w:vertAlign w:val="subscript"/>
        </w:rPr>
        <w:t xml:space="preserve">2 </w:t>
      </w:r>
      <w:r w:rsidRPr="00923F38">
        <w:rPr>
          <w:rFonts w:ascii="Calibri" w:hAnsi="Calibri" w:cs="Calibri"/>
          <w:i/>
          <w:iCs/>
          <w:sz w:val="20"/>
        </w:rPr>
        <w:t>ανά κλιματική ζώνη και ανά περίοδο κατασκευής έως το 2050</w:t>
      </w:r>
      <w:bookmarkEnd w:id="231"/>
      <w:bookmarkEnd w:id="232"/>
      <w:bookmarkEnd w:id="233"/>
    </w:p>
    <w:tbl>
      <w:tblPr>
        <w:tblStyle w:val="5-1"/>
        <w:tblW w:w="4693" w:type="pct"/>
        <w:tblLook w:val="04A0" w:firstRow="1" w:lastRow="0" w:firstColumn="1" w:lastColumn="0" w:noHBand="0" w:noVBand="1"/>
      </w:tblPr>
      <w:tblGrid>
        <w:gridCol w:w="1921"/>
        <w:gridCol w:w="2746"/>
        <w:gridCol w:w="774"/>
        <w:gridCol w:w="672"/>
        <w:gridCol w:w="672"/>
        <w:gridCol w:w="672"/>
        <w:gridCol w:w="622"/>
        <w:gridCol w:w="622"/>
        <w:gridCol w:w="622"/>
      </w:tblGrid>
      <w:tr w:rsidR="008D2850" w:rsidRPr="009A0175" w14:paraId="770BDBA5" w14:textId="77777777" w:rsidTr="009A0175">
        <w:trPr>
          <w:cnfStyle w:val="100000000000" w:firstRow="1" w:lastRow="0" w:firstColumn="0" w:lastColumn="0" w:oddVBand="0" w:evenVBand="0" w:oddHBand="0"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2113" w:type="pct"/>
            <w:gridSpan w:val="2"/>
            <w:noWrap/>
            <w:hideMark/>
          </w:tcPr>
          <w:p w14:paraId="5DD4C40A" w14:textId="77777777" w:rsidR="008D2850" w:rsidRPr="009A0175" w:rsidRDefault="008D2850" w:rsidP="009A0175">
            <w:pPr>
              <w:spacing w:before="0" w:after="0" w:line="276" w:lineRule="auto"/>
              <w:jc w:val="center"/>
              <w:rPr>
                <w:rFonts w:ascii="Calibri" w:hAnsi="Calibri" w:cs="Calibri"/>
                <w:sz w:val="20"/>
                <w:szCs w:val="20"/>
              </w:rPr>
            </w:pPr>
            <w:r w:rsidRPr="009A0175">
              <w:rPr>
                <w:rFonts w:ascii="Calibri" w:hAnsi="Calibri" w:cs="Calibri"/>
                <w:sz w:val="20"/>
                <w:szCs w:val="20"/>
              </w:rPr>
              <w:t>Περίοδος κατασκευής</w:t>
            </w:r>
          </w:p>
        </w:tc>
        <w:tc>
          <w:tcPr>
            <w:tcW w:w="483" w:type="pct"/>
            <w:noWrap/>
            <w:hideMark/>
          </w:tcPr>
          <w:p w14:paraId="4671AA65"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2022</w:t>
            </w:r>
          </w:p>
        </w:tc>
        <w:tc>
          <w:tcPr>
            <w:tcW w:w="417" w:type="pct"/>
            <w:noWrap/>
            <w:hideMark/>
          </w:tcPr>
          <w:p w14:paraId="11A2BAB6"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sz w:val="20"/>
                <w:szCs w:val="20"/>
              </w:rPr>
              <w:t>2025</w:t>
            </w:r>
          </w:p>
        </w:tc>
        <w:tc>
          <w:tcPr>
            <w:tcW w:w="417" w:type="pct"/>
            <w:noWrap/>
            <w:hideMark/>
          </w:tcPr>
          <w:p w14:paraId="2AE19FAD"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2030</w:t>
            </w:r>
          </w:p>
        </w:tc>
        <w:tc>
          <w:tcPr>
            <w:tcW w:w="417" w:type="pct"/>
          </w:tcPr>
          <w:p w14:paraId="2CB7753C"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2035</w:t>
            </w:r>
          </w:p>
        </w:tc>
        <w:tc>
          <w:tcPr>
            <w:tcW w:w="385" w:type="pct"/>
          </w:tcPr>
          <w:p w14:paraId="151939EB"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2040</w:t>
            </w:r>
          </w:p>
        </w:tc>
        <w:tc>
          <w:tcPr>
            <w:tcW w:w="385" w:type="pct"/>
          </w:tcPr>
          <w:p w14:paraId="03CFABEA"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2045</w:t>
            </w:r>
          </w:p>
        </w:tc>
        <w:tc>
          <w:tcPr>
            <w:tcW w:w="383" w:type="pct"/>
          </w:tcPr>
          <w:p w14:paraId="5102E4AF" w14:textId="77777777" w:rsidR="008D2850" w:rsidRPr="009A0175" w:rsidRDefault="008D2850"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2050</w:t>
            </w:r>
          </w:p>
        </w:tc>
      </w:tr>
      <w:tr w:rsidR="00232E60" w:rsidRPr="009A0175" w14:paraId="48A689B8" w14:textId="77777777" w:rsidTr="009A0175">
        <w:trPr>
          <w:cnfStyle w:val="000000100000" w:firstRow="0" w:lastRow="0" w:firstColumn="0" w:lastColumn="0" w:oddVBand="0" w:evenVBand="0" w:oddHBand="1"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2113" w:type="pct"/>
            <w:gridSpan w:val="2"/>
            <w:noWrap/>
          </w:tcPr>
          <w:p w14:paraId="1CF6537C" w14:textId="77777777" w:rsidR="008D2850" w:rsidRPr="009A0175" w:rsidRDefault="008D2850" w:rsidP="009A0175">
            <w:pPr>
              <w:spacing w:before="0" w:after="0" w:line="276" w:lineRule="auto"/>
              <w:jc w:val="center"/>
              <w:rPr>
                <w:rFonts w:ascii="Calibri" w:hAnsi="Calibri" w:cs="Calibri"/>
                <w:sz w:val="20"/>
                <w:szCs w:val="20"/>
              </w:rPr>
            </w:pPr>
            <w:r w:rsidRPr="009A0175">
              <w:rPr>
                <w:rFonts w:ascii="Calibri" w:hAnsi="Calibri" w:cs="Calibri"/>
                <w:sz w:val="20"/>
                <w:szCs w:val="20"/>
              </w:rPr>
              <w:t>Εκπομπές (χιλιάδες τόνοι</w:t>
            </w:r>
            <w:r w:rsidRPr="009A0175">
              <w:rPr>
                <w:rFonts w:ascii="Calibri" w:hAnsi="Calibri" w:cs="Calibri"/>
                <w:sz w:val="20"/>
                <w:szCs w:val="20"/>
                <w:lang w:val="en-US"/>
              </w:rPr>
              <w:t xml:space="preserve"> CO</w:t>
            </w:r>
            <w:r w:rsidRPr="009A0175">
              <w:rPr>
                <w:rFonts w:ascii="Calibri" w:hAnsi="Calibri" w:cs="Calibri"/>
                <w:sz w:val="20"/>
                <w:szCs w:val="20"/>
                <w:vertAlign w:val="subscript"/>
                <w:lang w:val="en-US"/>
              </w:rPr>
              <w:t>2</w:t>
            </w:r>
            <w:r w:rsidRPr="009A0175">
              <w:rPr>
                <w:rFonts w:ascii="Calibri" w:hAnsi="Calibri" w:cs="Calibri"/>
                <w:sz w:val="20"/>
                <w:szCs w:val="20"/>
                <w:lang w:val="en-US"/>
              </w:rPr>
              <w:t>)</w:t>
            </w:r>
          </w:p>
        </w:tc>
        <w:tc>
          <w:tcPr>
            <w:tcW w:w="483" w:type="pct"/>
            <w:noWrap/>
          </w:tcPr>
          <w:p w14:paraId="30ED9058"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13</w:t>
            </w:r>
            <w:r w:rsidRPr="009A0175">
              <w:rPr>
                <w:rFonts w:ascii="Calibri" w:hAnsi="Calibri" w:cs="Calibri"/>
                <w:sz w:val="20"/>
                <w:szCs w:val="20"/>
                <w:lang w:val="en-US"/>
              </w:rPr>
              <w:t>.</w:t>
            </w:r>
            <w:r w:rsidRPr="009A0175">
              <w:rPr>
                <w:rFonts w:ascii="Calibri" w:hAnsi="Calibri" w:cs="Calibri"/>
                <w:b/>
                <w:bCs/>
                <w:sz w:val="20"/>
                <w:szCs w:val="20"/>
                <w:lang w:val="en-US"/>
              </w:rPr>
              <w:t>600</w:t>
            </w:r>
          </w:p>
        </w:tc>
        <w:tc>
          <w:tcPr>
            <w:tcW w:w="417" w:type="pct"/>
            <w:noWrap/>
          </w:tcPr>
          <w:p w14:paraId="24C740B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8</w:t>
            </w:r>
            <w:r w:rsidRPr="009A0175">
              <w:rPr>
                <w:rFonts w:ascii="Calibri" w:hAnsi="Calibri" w:cs="Calibri"/>
                <w:sz w:val="20"/>
                <w:szCs w:val="20"/>
                <w:lang w:val="en-US"/>
              </w:rPr>
              <w:t>.</w:t>
            </w:r>
            <w:r w:rsidRPr="009A0175">
              <w:rPr>
                <w:rFonts w:ascii="Calibri" w:hAnsi="Calibri" w:cs="Calibri"/>
                <w:b/>
                <w:bCs/>
                <w:sz w:val="20"/>
                <w:szCs w:val="20"/>
                <w:lang w:val="en-US"/>
              </w:rPr>
              <w:t>145</w:t>
            </w:r>
          </w:p>
        </w:tc>
        <w:tc>
          <w:tcPr>
            <w:tcW w:w="417" w:type="pct"/>
            <w:noWrap/>
          </w:tcPr>
          <w:p w14:paraId="0B0A3733"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3</w:t>
            </w:r>
            <w:r w:rsidRPr="009A0175">
              <w:rPr>
                <w:rFonts w:ascii="Calibri" w:hAnsi="Calibri" w:cs="Calibri"/>
                <w:sz w:val="20"/>
                <w:szCs w:val="20"/>
                <w:lang w:val="en-US"/>
              </w:rPr>
              <w:t>.</w:t>
            </w:r>
            <w:r w:rsidRPr="009A0175">
              <w:rPr>
                <w:rFonts w:ascii="Calibri" w:hAnsi="Calibri" w:cs="Calibri"/>
                <w:b/>
                <w:bCs/>
                <w:sz w:val="20"/>
                <w:szCs w:val="20"/>
                <w:lang w:val="en-US"/>
              </w:rPr>
              <w:t>551</w:t>
            </w:r>
          </w:p>
        </w:tc>
        <w:tc>
          <w:tcPr>
            <w:tcW w:w="417" w:type="pct"/>
          </w:tcPr>
          <w:p w14:paraId="21F45208"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1</w:t>
            </w:r>
            <w:r w:rsidRPr="009A0175">
              <w:rPr>
                <w:rFonts w:ascii="Calibri" w:hAnsi="Calibri" w:cs="Calibri"/>
                <w:sz w:val="20"/>
                <w:szCs w:val="20"/>
                <w:lang w:val="en-US"/>
              </w:rPr>
              <w:t>.</w:t>
            </w:r>
            <w:r w:rsidRPr="009A0175">
              <w:rPr>
                <w:rFonts w:ascii="Calibri" w:hAnsi="Calibri" w:cs="Calibri"/>
                <w:b/>
                <w:bCs/>
                <w:sz w:val="20"/>
                <w:szCs w:val="20"/>
                <w:lang w:val="en-US"/>
              </w:rPr>
              <w:t>900</w:t>
            </w:r>
          </w:p>
        </w:tc>
        <w:tc>
          <w:tcPr>
            <w:tcW w:w="385" w:type="pct"/>
          </w:tcPr>
          <w:p w14:paraId="34FBC0B8"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920</w:t>
            </w:r>
          </w:p>
        </w:tc>
        <w:tc>
          <w:tcPr>
            <w:tcW w:w="385" w:type="pct"/>
          </w:tcPr>
          <w:p w14:paraId="391D151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387</w:t>
            </w:r>
          </w:p>
        </w:tc>
        <w:tc>
          <w:tcPr>
            <w:tcW w:w="383" w:type="pct"/>
          </w:tcPr>
          <w:p w14:paraId="2BBE8FFC"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lang w:val="en-US"/>
              </w:rPr>
            </w:pPr>
            <w:r w:rsidRPr="009A0175">
              <w:rPr>
                <w:rFonts w:ascii="Calibri" w:hAnsi="Calibri" w:cs="Calibri"/>
                <w:b/>
                <w:bCs/>
                <w:sz w:val="20"/>
                <w:szCs w:val="20"/>
                <w:lang w:val="en-US"/>
              </w:rPr>
              <w:t>353</w:t>
            </w:r>
          </w:p>
        </w:tc>
      </w:tr>
      <w:tr w:rsidR="008D2850" w:rsidRPr="009A0175" w14:paraId="22F08AE6" w14:textId="77777777" w:rsidTr="00923F38">
        <w:trPr>
          <w:trHeight w:val="286"/>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37FE2326" w14:textId="77777777" w:rsidR="008D2850" w:rsidRPr="009A0175" w:rsidRDefault="008D2850" w:rsidP="009A0175">
            <w:pPr>
              <w:spacing w:before="0" w:after="0" w:line="276" w:lineRule="auto"/>
              <w:jc w:val="center"/>
              <w:rPr>
                <w:rFonts w:ascii="Calibri" w:hAnsi="Calibri" w:cs="Calibri"/>
                <w:sz w:val="20"/>
                <w:szCs w:val="20"/>
              </w:rPr>
            </w:pPr>
            <w:r w:rsidRPr="009A0175">
              <w:rPr>
                <w:rFonts w:ascii="Calibri" w:hAnsi="Calibri" w:cs="Calibri"/>
                <w:sz w:val="20"/>
                <w:szCs w:val="20"/>
              </w:rPr>
              <w:t>«Κλιματική Ζώνη Α»</w:t>
            </w:r>
          </w:p>
        </w:tc>
        <w:tc>
          <w:tcPr>
            <w:tcW w:w="0" w:type="pct"/>
            <w:hideMark/>
          </w:tcPr>
          <w:p w14:paraId="2B973156"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πριν το 1981</w:t>
            </w:r>
          </w:p>
        </w:tc>
        <w:tc>
          <w:tcPr>
            <w:tcW w:w="0" w:type="pct"/>
            <w:noWrap/>
            <w:hideMark/>
          </w:tcPr>
          <w:p w14:paraId="624C837C"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lang w:val="en-US"/>
              </w:rPr>
              <w:t>704</w:t>
            </w:r>
          </w:p>
        </w:tc>
        <w:tc>
          <w:tcPr>
            <w:tcW w:w="0" w:type="pct"/>
            <w:noWrap/>
            <w:hideMark/>
          </w:tcPr>
          <w:p w14:paraId="2C5D24AF"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324</w:t>
            </w:r>
          </w:p>
        </w:tc>
        <w:tc>
          <w:tcPr>
            <w:tcW w:w="0" w:type="pct"/>
            <w:noWrap/>
            <w:hideMark/>
          </w:tcPr>
          <w:p w14:paraId="0C5511FD"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78</w:t>
            </w:r>
          </w:p>
        </w:tc>
        <w:tc>
          <w:tcPr>
            <w:tcW w:w="0" w:type="pct"/>
          </w:tcPr>
          <w:p w14:paraId="369FC42B"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20</w:t>
            </w:r>
          </w:p>
        </w:tc>
        <w:tc>
          <w:tcPr>
            <w:tcW w:w="0" w:type="pct"/>
          </w:tcPr>
          <w:p w14:paraId="2A35745F"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15</w:t>
            </w:r>
          </w:p>
        </w:tc>
        <w:tc>
          <w:tcPr>
            <w:tcW w:w="0" w:type="pct"/>
          </w:tcPr>
          <w:p w14:paraId="5FBE36AD"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9</w:t>
            </w:r>
          </w:p>
        </w:tc>
        <w:tc>
          <w:tcPr>
            <w:tcW w:w="0" w:type="pct"/>
          </w:tcPr>
          <w:p w14:paraId="1F4486B5"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9</w:t>
            </w:r>
          </w:p>
        </w:tc>
      </w:tr>
      <w:tr w:rsidR="008D2850" w:rsidRPr="009A0175" w14:paraId="2A6B7EC5" w14:textId="77777777" w:rsidTr="00923F38">
        <w:trPr>
          <w:cnfStyle w:val="000000100000" w:firstRow="0" w:lastRow="0" w:firstColumn="0" w:lastColumn="0" w:oddVBand="0" w:evenVBand="0" w:oddHBand="1"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010D556D" w14:textId="77777777" w:rsidR="008D2850" w:rsidRPr="009A0175" w:rsidRDefault="008D2850" w:rsidP="009A0175">
            <w:pPr>
              <w:spacing w:before="0" w:after="0" w:line="276" w:lineRule="auto"/>
              <w:jc w:val="center"/>
              <w:rPr>
                <w:rFonts w:ascii="Calibri" w:hAnsi="Calibri" w:cs="Calibri"/>
                <w:sz w:val="20"/>
                <w:szCs w:val="20"/>
              </w:rPr>
            </w:pPr>
          </w:p>
        </w:tc>
        <w:tc>
          <w:tcPr>
            <w:tcW w:w="0" w:type="pct"/>
            <w:hideMark/>
          </w:tcPr>
          <w:p w14:paraId="7792EF17"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1981-200</w:t>
            </w:r>
            <w:r w:rsidRPr="009A0175">
              <w:rPr>
                <w:rFonts w:ascii="Calibri" w:hAnsi="Calibri" w:cs="Calibri"/>
                <w:sz w:val="20"/>
                <w:szCs w:val="20"/>
                <w:lang w:val="en-US"/>
              </w:rPr>
              <w:t>0</w:t>
            </w:r>
          </w:p>
        </w:tc>
        <w:tc>
          <w:tcPr>
            <w:tcW w:w="0" w:type="pct"/>
            <w:noWrap/>
            <w:hideMark/>
          </w:tcPr>
          <w:p w14:paraId="5AEB43E9"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1.049</w:t>
            </w:r>
          </w:p>
        </w:tc>
        <w:tc>
          <w:tcPr>
            <w:tcW w:w="0" w:type="pct"/>
            <w:noWrap/>
            <w:hideMark/>
          </w:tcPr>
          <w:p w14:paraId="0E991F1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712</w:t>
            </w:r>
          </w:p>
        </w:tc>
        <w:tc>
          <w:tcPr>
            <w:tcW w:w="0" w:type="pct"/>
            <w:noWrap/>
            <w:hideMark/>
          </w:tcPr>
          <w:p w14:paraId="234A2F83"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363</w:t>
            </w:r>
          </w:p>
        </w:tc>
        <w:tc>
          <w:tcPr>
            <w:tcW w:w="0" w:type="pct"/>
          </w:tcPr>
          <w:p w14:paraId="700D87FC"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212</w:t>
            </w:r>
          </w:p>
        </w:tc>
        <w:tc>
          <w:tcPr>
            <w:tcW w:w="0" w:type="pct"/>
          </w:tcPr>
          <w:p w14:paraId="5226AEC1"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lang w:val="en-US"/>
              </w:rPr>
              <w:t>86</w:t>
            </w:r>
          </w:p>
        </w:tc>
        <w:tc>
          <w:tcPr>
            <w:tcW w:w="0" w:type="pct"/>
          </w:tcPr>
          <w:p w14:paraId="310B04A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28</w:t>
            </w:r>
          </w:p>
        </w:tc>
        <w:tc>
          <w:tcPr>
            <w:tcW w:w="0" w:type="pct"/>
          </w:tcPr>
          <w:p w14:paraId="0EBE0250"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23</w:t>
            </w:r>
          </w:p>
        </w:tc>
      </w:tr>
      <w:tr w:rsidR="008D2850" w:rsidRPr="009A0175" w14:paraId="4C50F6E9" w14:textId="77777777" w:rsidTr="00923F38">
        <w:trPr>
          <w:trHeight w:val="286"/>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78EB1EE2" w14:textId="77777777" w:rsidR="008D2850" w:rsidRPr="009A0175" w:rsidRDefault="008D2850" w:rsidP="009A0175">
            <w:pPr>
              <w:spacing w:before="0" w:after="0" w:line="276" w:lineRule="auto"/>
              <w:jc w:val="center"/>
              <w:rPr>
                <w:rFonts w:ascii="Calibri" w:hAnsi="Calibri" w:cs="Calibri"/>
                <w:sz w:val="20"/>
                <w:szCs w:val="20"/>
              </w:rPr>
            </w:pPr>
          </w:p>
        </w:tc>
        <w:tc>
          <w:tcPr>
            <w:tcW w:w="0" w:type="pct"/>
            <w:hideMark/>
          </w:tcPr>
          <w:p w14:paraId="6F0CC3B4"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μετά το 2000</w:t>
            </w:r>
          </w:p>
        </w:tc>
        <w:tc>
          <w:tcPr>
            <w:tcW w:w="0" w:type="pct"/>
            <w:noWrap/>
            <w:hideMark/>
          </w:tcPr>
          <w:p w14:paraId="57BCB71E"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lang w:val="en-US"/>
              </w:rPr>
              <w:t>143</w:t>
            </w:r>
          </w:p>
        </w:tc>
        <w:tc>
          <w:tcPr>
            <w:tcW w:w="0" w:type="pct"/>
            <w:noWrap/>
            <w:hideMark/>
          </w:tcPr>
          <w:p w14:paraId="7DC9D4EF"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91</w:t>
            </w:r>
          </w:p>
        </w:tc>
        <w:tc>
          <w:tcPr>
            <w:tcW w:w="0" w:type="pct"/>
            <w:noWrap/>
            <w:hideMark/>
          </w:tcPr>
          <w:p w14:paraId="42FAC943"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42</w:t>
            </w:r>
          </w:p>
        </w:tc>
        <w:tc>
          <w:tcPr>
            <w:tcW w:w="0" w:type="pct"/>
          </w:tcPr>
          <w:p w14:paraId="2A07F3AC"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24</w:t>
            </w:r>
          </w:p>
        </w:tc>
        <w:tc>
          <w:tcPr>
            <w:tcW w:w="0" w:type="pct"/>
          </w:tcPr>
          <w:p w14:paraId="0E1BC948"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13</w:t>
            </w:r>
          </w:p>
        </w:tc>
        <w:tc>
          <w:tcPr>
            <w:tcW w:w="0" w:type="pct"/>
          </w:tcPr>
          <w:p w14:paraId="5B0580AF"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8</w:t>
            </w:r>
          </w:p>
        </w:tc>
        <w:tc>
          <w:tcPr>
            <w:tcW w:w="0" w:type="pct"/>
          </w:tcPr>
          <w:p w14:paraId="7D2695E2"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8</w:t>
            </w:r>
          </w:p>
        </w:tc>
      </w:tr>
      <w:tr w:rsidR="008D2850" w:rsidRPr="009A0175" w14:paraId="566C15DD" w14:textId="77777777" w:rsidTr="00923F38">
        <w:trPr>
          <w:cnfStyle w:val="000000100000" w:firstRow="0" w:lastRow="0" w:firstColumn="0" w:lastColumn="0" w:oddVBand="0" w:evenVBand="0" w:oddHBand="1"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591D3391" w14:textId="77777777" w:rsidR="008D2850" w:rsidRPr="009A0175" w:rsidRDefault="008D2850" w:rsidP="009A0175">
            <w:pPr>
              <w:spacing w:before="0" w:after="0" w:line="276" w:lineRule="auto"/>
              <w:jc w:val="center"/>
              <w:rPr>
                <w:rFonts w:ascii="Calibri" w:hAnsi="Calibri" w:cs="Calibri"/>
                <w:sz w:val="20"/>
                <w:szCs w:val="20"/>
              </w:rPr>
            </w:pPr>
            <w:r w:rsidRPr="009A0175">
              <w:rPr>
                <w:rFonts w:ascii="Calibri" w:hAnsi="Calibri" w:cs="Calibri"/>
                <w:sz w:val="20"/>
                <w:szCs w:val="20"/>
              </w:rPr>
              <w:t>«Κλιματική Ζώνη Β»</w:t>
            </w:r>
          </w:p>
        </w:tc>
        <w:tc>
          <w:tcPr>
            <w:tcW w:w="0" w:type="pct"/>
            <w:hideMark/>
          </w:tcPr>
          <w:p w14:paraId="5050233B"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πριν το 1981</w:t>
            </w:r>
          </w:p>
        </w:tc>
        <w:tc>
          <w:tcPr>
            <w:tcW w:w="0" w:type="pct"/>
            <w:noWrap/>
            <w:hideMark/>
          </w:tcPr>
          <w:p w14:paraId="2D647B4E"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2.739</w:t>
            </w:r>
          </w:p>
        </w:tc>
        <w:tc>
          <w:tcPr>
            <w:tcW w:w="0" w:type="pct"/>
            <w:noWrap/>
            <w:hideMark/>
          </w:tcPr>
          <w:p w14:paraId="02DB3642"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1.227</w:t>
            </w:r>
          </w:p>
        </w:tc>
        <w:tc>
          <w:tcPr>
            <w:tcW w:w="0" w:type="pct"/>
            <w:noWrap/>
            <w:hideMark/>
          </w:tcPr>
          <w:p w14:paraId="2EBD2A11"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302</w:t>
            </w:r>
          </w:p>
        </w:tc>
        <w:tc>
          <w:tcPr>
            <w:tcW w:w="0" w:type="pct"/>
          </w:tcPr>
          <w:p w14:paraId="2A038879"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85</w:t>
            </w:r>
          </w:p>
        </w:tc>
        <w:tc>
          <w:tcPr>
            <w:tcW w:w="0" w:type="pct"/>
          </w:tcPr>
          <w:p w14:paraId="64976092"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61</w:t>
            </w:r>
          </w:p>
        </w:tc>
        <w:tc>
          <w:tcPr>
            <w:tcW w:w="0" w:type="pct"/>
          </w:tcPr>
          <w:p w14:paraId="1E60C058"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36</w:t>
            </w:r>
          </w:p>
        </w:tc>
        <w:tc>
          <w:tcPr>
            <w:tcW w:w="0" w:type="pct"/>
          </w:tcPr>
          <w:p w14:paraId="00BFBAC0"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37</w:t>
            </w:r>
          </w:p>
        </w:tc>
      </w:tr>
      <w:tr w:rsidR="008D2850" w:rsidRPr="009A0175" w14:paraId="4C0CA9A4" w14:textId="77777777" w:rsidTr="00923F38">
        <w:trPr>
          <w:trHeight w:val="286"/>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0B8FAF62" w14:textId="77777777" w:rsidR="008D2850" w:rsidRPr="009A0175" w:rsidRDefault="008D2850" w:rsidP="009A0175">
            <w:pPr>
              <w:spacing w:before="0" w:after="0" w:line="276" w:lineRule="auto"/>
              <w:jc w:val="center"/>
              <w:rPr>
                <w:rFonts w:ascii="Calibri" w:hAnsi="Calibri" w:cs="Calibri"/>
                <w:sz w:val="20"/>
                <w:szCs w:val="20"/>
              </w:rPr>
            </w:pPr>
          </w:p>
        </w:tc>
        <w:tc>
          <w:tcPr>
            <w:tcW w:w="0" w:type="pct"/>
            <w:hideMark/>
          </w:tcPr>
          <w:p w14:paraId="2247F75A"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1981-200</w:t>
            </w:r>
            <w:r w:rsidRPr="009A0175">
              <w:rPr>
                <w:rFonts w:ascii="Calibri" w:hAnsi="Calibri" w:cs="Calibri"/>
                <w:sz w:val="20"/>
                <w:szCs w:val="20"/>
                <w:lang w:val="en-US"/>
              </w:rPr>
              <w:t>0</w:t>
            </w:r>
          </w:p>
        </w:tc>
        <w:tc>
          <w:tcPr>
            <w:tcW w:w="0" w:type="pct"/>
            <w:noWrap/>
            <w:hideMark/>
          </w:tcPr>
          <w:p w14:paraId="3DE90CBD"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4.294</w:t>
            </w:r>
          </w:p>
        </w:tc>
        <w:tc>
          <w:tcPr>
            <w:tcW w:w="0" w:type="pct"/>
            <w:noWrap/>
            <w:hideMark/>
          </w:tcPr>
          <w:p w14:paraId="309A8EB8"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2.993</w:t>
            </w:r>
          </w:p>
        </w:tc>
        <w:tc>
          <w:tcPr>
            <w:tcW w:w="0" w:type="pct"/>
            <w:noWrap/>
            <w:hideMark/>
          </w:tcPr>
          <w:p w14:paraId="3461FD70"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1.553</w:t>
            </w:r>
          </w:p>
        </w:tc>
        <w:tc>
          <w:tcPr>
            <w:tcW w:w="0" w:type="pct"/>
          </w:tcPr>
          <w:p w14:paraId="2E448E4D"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901</w:t>
            </w:r>
          </w:p>
        </w:tc>
        <w:tc>
          <w:tcPr>
            <w:tcW w:w="0" w:type="pct"/>
          </w:tcPr>
          <w:p w14:paraId="1713E6EF"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436</w:t>
            </w:r>
          </w:p>
        </w:tc>
        <w:tc>
          <w:tcPr>
            <w:tcW w:w="0" w:type="pct"/>
          </w:tcPr>
          <w:p w14:paraId="718F12D2"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177</w:t>
            </w:r>
          </w:p>
        </w:tc>
        <w:tc>
          <w:tcPr>
            <w:tcW w:w="0" w:type="pct"/>
          </w:tcPr>
          <w:p w14:paraId="18D204BE"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161</w:t>
            </w:r>
          </w:p>
        </w:tc>
      </w:tr>
      <w:tr w:rsidR="008D2850" w:rsidRPr="009A0175" w14:paraId="04A32118" w14:textId="77777777" w:rsidTr="00923F38">
        <w:trPr>
          <w:cnfStyle w:val="000000100000" w:firstRow="0" w:lastRow="0" w:firstColumn="0" w:lastColumn="0" w:oddVBand="0" w:evenVBand="0" w:oddHBand="1"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1CD4D066" w14:textId="77777777" w:rsidR="008D2850" w:rsidRPr="009A0175" w:rsidRDefault="008D2850" w:rsidP="009A0175">
            <w:pPr>
              <w:spacing w:before="0" w:after="0" w:line="276" w:lineRule="auto"/>
              <w:jc w:val="center"/>
              <w:rPr>
                <w:rFonts w:ascii="Calibri" w:hAnsi="Calibri" w:cs="Calibri"/>
                <w:sz w:val="20"/>
                <w:szCs w:val="20"/>
              </w:rPr>
            </w:pPr>
          </w:p>
        </w:tc>
        <w:tc>
          <w:tcPr>
            <w:tcW w:w="0" w:type="pct"/>
            <w:hideMark/>
          </w:tcPr>
          <w:p w14:paraId="2B4B8809"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μετά το 2000</w:t>
            </w:r>
          </w:p>
        </w:tc>
        <w:tc>
          <w:tcPr>
            <w:tcW w:w="0" w:type="pct"/>
            <w:noWrap/>
            <w:hideMark/>
          </w:tcPr>
          <w:p w14:paraId="0BAE96D7"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676</w:t>
            </w:r>
          </w:p>
        </w:tc>
        <w:tc>
          <w:tcPr>
            <w:tcW w:w="0" w:type="pct"/>
            <w:noWrap/>
            <w:hideMark/>
          </w:tcPr>
          <w:p w14:paraId="43DD7A37"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400</w:t>
            </w:r>
          </w:p>
        </w:tc>
        <w:tc>
          <w:tcPr>
            <w:tcW w:w="0" w:type="pct"/>
            <w:noWrap/>
            <w:hideMark/>
          </w:tcPr>
          <w:p w14:paraId="22A66E18"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169</w:t>
            </w:r>
          </w:p>
        </w:tc>
        <w:tc>
          <w:tcPr>
            <w:tcW w:w="0" w:type="pct"/>
          </w:tcPr>
          <w:p w14:paraId="65DA4796"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86</w:t>
            </w:r>
          </w:p>
        </w:tc>
        <w:tc>
          <w:tcPr>
            <w:tcW w:w="0" w:type="pct"/>
          </w:tcPr>
          <w:p w14:paraId="01F94087"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55</w:t>
            </w:r>
          </w:p>
        </w:tc>
        <w:tc>
          <w:tcPr>
            <w:tcW w:w="0" w:type="pct"/>
          </w:tcPr>
          <w:p w14:paraId="522D3842"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31</w:t>
            </w:r>
          </w:p>
        </w:tc>
        <w:tc>
          <w:tcPr>
            <w:tcW w:w="0" w:type="pct"/>
          </w:tcPr>
          <w:p w14:paraId="2BD4252E"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30</w:t>
            </w:r>
          </w:p>
        </w:tc>
      </w:tr>
      <w:tr w:rsidR="008D2850" w:rsidRPr="009A0175" w14:paraId="7D598022" w14:textId="77777777" w:rsidTr="00923F38">
        <w:trPr>
          <w:trHeight w:val="286"/>
        </w:trPr>
        <w:tc>
          <w:tcPr>
            <w:cnfStyle w:val="001000000000" w:firstRow="0" w:lastRow="0" w:firstColumn="1" w:lastColumn="0" w:oddVBand="0" w:evenVBand="0" w:oddHBand="0" w:evenHBand="0" w:firstRowFirstColumn="0" w:firstRowLastColumn="0" w:lastRowFirstColumn="0" w:lastRowLastColumn="0"/>
            <w:tcW w:w="0" w:type="pct"/>
            <w:vMerge w:val="restart"/>
            <w:noWrap/>
            <w:vAlign w:val="center"/>
            <w:hideMark/>
          </w:tcPr>
          <w:p w14:paraId="01393EDC" w14:textId="77777777" w:rsidR="008D2850" w:rsidRPr="009A0175" w:rsidRDefault="008D2850" w:rsidP="009A0175">
            <w:pPr>
              <w:spacing w:before="0" w:after="0" w:line="276" w:lineRule="auto"/>
              <w:jc w:val="center"/>
              <w:rPr>
                <w:rFonts w:ascii="Calibri" w:hAnsi="Calibri" w:cs="Calibri"/>
                <w:sz w:val="20"/>
                <w:szCs w:val="20"/>
              </w:rPr>
            </w:pPr>
            <w:r w:rsidRPr="009A0175">
              <w:rPr>
                <w:rFonts w:ascii="Calibri" w:hAnsi="Calibri" w:cs="Calibri"/>
                <w:sz w:val="20"/>
                <w:szCs w:val="20"/>
              </w:rPr>
              <w:t>«Κλιματική Ζώνη Γ»</w:t>
            </w:r>
          </w:p>
        </w:tc>
        <w:tc>
          <w:tcPr>
            <w:tcW w:w="0" w:type="pct"/>
            <w:hideMark/>
          </w:tcPr>
          <w:p w14:paraId="0C2D26B0"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πριν το 1981</w:t>
            </w:r>
          </w:p>
        </w:tc>
        <w:tc>
          <w:tcPr>
            <w:tcW w:w="0" w:type="pct"/>
            <w:noWrap/>
            <w:hideMark/>
          </w:tcPr>
          <w:p w14:paraId="3B31DA39"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732</w:t>
            </w:r>
          </w:p>
        </w:tc>
        <w:tc>
          <w:tcPr>
            <w:tcW w:w="0" w:type="pct"/>
            <w:noWrap/>
            <w:hideMark/>
          </w:tcPr>
          <w:p w14:paraId="028D891A"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332</w:t>
            </w:r>
          </w:p>
        </w:tc>
        <w:tc>
          <w:tcPr>
            <w:tcW w:w="0" w:type="pct"/>
            <w:noWrap/>
            <w:hideMark/>
          </w:tcPr>
          <w:p w14:paraId="0AD151B6"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lang w:val="en-US"/>
              </w:rPr>
              <w:t>74</w:t>
            </w:r>
          </w:p>
        </w:tc>
        <w:tc>
          <w:tcPr>
            <w:tcW w:w="0" w:type="pct"/>
          </w:tcPr>
          <w:p w14:paraId="1B386D7E"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19</w:t>
            </w:r>
          </w:p>
        </w:tc>
        <w:tc>
          <w:tcPr>
            <w:tcW w:w="0" w:type="pct"/>
          </w:tcPr>
          <w:p w14:paraId="5ECD31FC"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rPr>
              <w:t>14</w:t>
            </w:r>
          </w:p>
        </w:tc>
        <w:tc>
          <w:tcPr>
            <w:tcW w:w="0" w:type="pct"/>
          </w:tcPr>
          <w:p w14:paraId="01037C7C"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8</w:t>
            </w:r>
          </w:p>
        </w:tc>
        <w:tc>
          <w:tcPr>
            <w:tcW w:w="0" w:type="pct"/>
          </w:tcPr>
          <w:p w14:paraId="7DCB5A70"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8</w:t>
            </w:r>
          </w:p>
        </w:tc>
      </w:tr>
      <w:tr w:rsidR="008D2850" w:rsidRPr="009A0175" w14:paraId="7AE8D543" w14:textId="77777777" w:rsidTr="00923F38">
        <w:trPr>
          <w:cnfStyle w:val="000000100000" w:firstRow="0" w:lastRow="0" w:firstColumn="0" w:lastColumn="0" w:oddVBand="0" w:evenVBand="0" w:oddHBand="1"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6D95910F" w14:textId="77777777" w:rsidR="008D2850" w:rsidRPr="009A0175" w:rsidRDefault="008D2850" w:rsidP="009A0175">
            <w:pPr>
              <w:spacing w:before="0" w:after="0" w:line="276" w:lineRule="auto"/>
              <w:jc w:val="center"/>
              <w:rPr>
                <w:rFonts w:ascii="Calibri" w:hAnsi="Calibri" w:cs="Calibri"/>
                <w:sz w:val="20"/>
                <w:szCs w:val="20"/>
              </w:rPr>
            </w:pPr>
          </w:p>
        </w:tc>
        <w:tc>
          <w:tcPr>
            <w:tcW w:w="0" w:type="pct"/>
            <w:hideMark/>
          </w:tcPr>
          <w:p w14:paraId="1DEADE4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1981-200</w:t>
            </w:r>
            <w:r w:rsidRPr="009A0175">
              <w:rPr>
                <w:rFonts w:ascii="Calibri" w:hAnsi="Calibri" w:cs="Calibri"/>
                <w:sz w:val="20"/>
                <w:szCs w:val="20"/>
                <w:lang w:val="en-US"/>
              </w:rPr>
              <w:t>0</w:t>
            </w:r>
          </w:p>
        </w:tc>
        <w:tc>
          <w:tcPr>
            <w:tcW w:w="0" w:type="pct"/>
            <w:noWrap/>
            <w:hideMark/>
          </w:tcPr>
          <w:p w14:paraId="565DAD3F"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2.178</w:t>
            </w:r>
          </w:p>
        </w:tc>
        <w:tc>
          <w:tcPr>
            <w:tcW w:w="0" w:type="pct"/>
            <w:noWrap/>
            <w:hideMark/>
          </w:tcPr>
          <w:p w14:paraId="62CC1BDB"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1.515</w:t>
            </w:r>
          </w:p>
        </w:tc>
        <w:tc>
          <w:tcPr>
            <w:tcW w:w="0" w:type="pct"/>
            <w:noWrap/>
            <w:hideMark/>
          </w:tcPr>
          <w:p w14:paraId="4B5595D2"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794</w:t>
            </w:r>
          </w:p>
        </w:tc>
        <w:tc>
          <w:tcPr>
            <w:tcW w:w="0" w:type="pct"/>
          </w:tcPr>
          <w:p w14:paraId="2D617D6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478</w:t>
            </w:r>
          </w:p>
        </w:tc>
        <w:tc>
          <w:tcPr>
            <w:tcW w:w="0" w:type="pct"/>
          </w:tcPr>
          <w:p w14:paraId="101458F2"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195</w:t>
            </w:r>
          </w:p>
        </w:tc>
        <w:tc>
          <w:tcPr>
            <w:tcW w:w="0" w:type="pct"/>
          </w:tcPr>
          <w:p w14:paraId="77A4F9CD"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61</w:t>
            </w:r>
          </w:p>
        </w:tc>
        <w:tc>
          <w:tcPr>
            <w:tcW w:w="0" w:type="pct"/>
          </w:tcPr>
          <w:p w14:paraId="0F102F07"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50</w:t>
            </w:r>
          </w:p>
        </w:tc>
      </w:tr>
      <w:tr w:rsidR="008D2850" w:rsidRPr="009A0175" w14:paraId="3C6C0512" w14:textId="77777777" w:rsidTr="00923F38">
        <w:trPr>
          <w:trHeight w:val="286"/>
        </w:trPr>
        <w:tc>
          <w:tcPr>
            <w:cnfStyle w:val="001000000000" w:firstRow="0" w:lastRow="0" w:firstColumn="1" w:lastColumn="0" w:oddVBand="0" w:evenVBand="0" w:oddHBand="0" w:evenHBand="0" w:firstRowFirstColumn="0" w:firstRowLastColumn="0" w:lastRowFirstColumn="0" w:lastRowLastColumn="0"/>
            <w:tcW w:w="0" w:type="pct"/>
            <w:vMerge/>
            <w:vAlign w:val="center"/>
            <w:hideMark/>
          </w:tcPr>
          <w:p w14:paraId="514A749C" w14:textId="77777777" w:rsidR="008D2850" w:rsidRPr="009A0175" w:rsidRDefault="008D2850" w:rsidP="009A0175">
            <w:pPr>
              <w:spacing w:before="0" w:after="0" w:line="276" w:lineRule="auto"/>
              <w:jc w:val="center"/>
              <w:rPr>
                <w:rFonts w:ascii="Calibri" w:hAnsi="Calibri" w:cs="Calibri"/>
                <w:sz w:val="20"/>
                <w:szCs w:val="20"/>
              </w:rPr>
            </w:pPr>
          </w:p>
        </w:tc>
        <w:tc>
          <w:tcPr>
            <w:tcW w:w="0" w:type="pct"/>
            <w:hideMark/>
          </w:tcPr>
          <w:p w14:paraId="30685585"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μετά το 2000</w:t>
            </w:r>
          </w:p>
        </w:tc>
        <w:tc>
          <w:tcPr>
            <w:tcW w:w="0" w:type="pct"/>
            <w:noWrap/>
            <w:hideMark/>
          </w:tcPr>
          <w:p w14:paraId="2DA5A8C8"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417</w:t>
            </w:r>
          </w:p>
        </w:tc>
        <w:tc>
          <w:tcPr>
            <w:tcW w:w="0" w:type="pct"/>
            <w:noWrap/>
            <w:hideMark/>
          </w:tcPr>
          <w:p w14:paraId="4748D5D9"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252</w:t>
            </w:r>
          </w:p>
        </w:tc>
        <w:tc>
          <w:tcPr>
            <w:tcW w:w="0" w:type="pct"/>
            <w:noWrap/>
            <w:hideMark/>
          </w:tcPr>
          <w:p w14:paraId="5040D3D3"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lang w:val="en-US"/>
              </w:rPr>
              <w:t>111</w:t>
            </w:r>
          </w:p>
        </w:tc>
        <w:tc>
          <w:tcPr>
            <w:tcW w:w="0" w:type="pct"/>
          </w:tcPr>
          <w:p w14:paraId="620B385E"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59</w:t>
            </w:r>
          </w:p>
        </w:tc>
        <w:tc>
          <w:tcPr>
            <w:tcW w:w="0" w:type="pct"/>
          </w:tcPr>
          <w:p w14:paraId="637E4B82"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lang w:val="en-US"/>
              </w:rPr>
            </w:pPr>
            <w:r w:rsidRPr="009A0175">
              <w:rPr>
                <w:rFonts w:ascii="Calibri" w:hAnsi="Calibri" w:cs="Calibri"/>
                <w:color w:val="000000"/>
                <w:sz w:val="20"/>
                <w:szCs w:val="20"/>
                <w:lang w:val="en-US"/>
              </w:rPr>
              <w:t>34</w:t>
            </w:r>
          </w:p>
        </w:tc>
        <w:tc>
          <w:tcPr>
            <w:tcW w:w="0" w:type="pct"/>
          </w:tcPr>
          <w:p w14:paraId="7F23A080"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21</w:t>
            </w:r>
          </w:p>
        </w:tc>
        <w:tc>
          <w:tcPr>
            <w:tcW w:w="0" w:type="pct"/>
          </w:tcPr>
          <w:p w14:paraId="14D14C62" w14:textId="77777777" w:rsidR="008D2850" w:rsidRPr="009A0175" w:rsidRDefault="008D2850"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20</w:t>
            </w:r>
          </w:p>
        </w:tc>
      </w:tr>
      <w:tr w:rsidR="008D2850" w:rsidRPr="009A0175" w14:paraId="27FAB688" w14:textId="77777777" w:rsidTr="00923F38">
        <w:trPr>
          <w:cnfStyle w:val="000000100000" w:firstRow="0" w:lastRow="0" w:firstColumn="0" w:lastColumn="0" w:oddVBand="0" w:evenVBand="0" w:oddHBand="1" w:evenHBand="0" w:firstRowFirstColumn="0" w:firstRowLastColumn="0" w:lastRowFirstColumn="0" w:lastRowLastColumn="0"/>
          <w:trHeight w:val="286"/>
        </w:trPr>
        <w:tc>
          <w:tcPr>
            <w:cnfStyle w:val="001000000000" w:firstRow="0" w:lastRow="0" w:firstColumn="1" w:lastColumn="0" w:oddVBand="0" w:evenVBand="0" w:oddHBand="0" w:evenHBand="0" w:firstRowFirstColumn="0" w:firstRowLastColumn="0" w:lastRowFirstColumn="0" w:lastRowLastColumn="0"/>
            <w:tcW w:w="0" w:type="pct"/>
            <w:noWrap/>
            <w:vAlign w:val="center"/>
            <w:hideMark/>
          </w:tcPr>
          <w:p w14:paraId="170B6998" w14:textId="77777777" w:rsidR="008D2850" w:rsidRPr="009A0175" w:rsidRDefault="008D2850" w:rsidP="009A0175">
            <w:pPr>
              <w:spacing w:before="0" w:after="0" w:line="276" w:lineRule="auto"/>
              <w:jc w:val="center"/>
              <w:rPr>
                <w:rFonts w:ascii="Calibri" w:hAnsi="Calibri" w:cs="Calibri"/>
                <w:sz w:val="20"/>
                <w:szCs w:val="20"/>
              </w:rPr>
            </w:pPr>
            <w:r w:rsidRPr="009A0175">
              <w:rPr>
                <w:rFonts w:ascii="Calibri" w:hAnsi="Calibri" w:cs="Calibri"/>
                <w:sz w:val="20"/>
                <w:szCs w:val="20"/>
              </w:rPr>
              <w:t>«Κλιματική Ζώνη Δ»</w:t>
            </w:r>
          </w:p>
        </w:tc>
        <w:tc>
          <w:tcPr>
            <w:tcW w:w="0" w:type="pct"/>
            <w:hideMark/>
          </w:tcPr>
          <w:p w14:paraId="2BDEAED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πριν το 1981</w:t>
            </w:r>
          </w:p>
        </w:tc>
        <w:tc>
          <w:tcPr>
            <w:tcW w:w="0" w:type="pct"/>
            <w:noWrap/>
            <w:hideMark/>
          </w:tcPr>
          <w:p w14:paraId="18E5E737"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667</w:t>
            </w:r>
          </w:p>
        </w:tc>
        <w:tc>
          <w:tcPr>
            <w:tcW w:w="0" w:type="pct"/>
            <w:noWrap/>
            <w:hideMark/>
          </w:tcPr>
          <w:p w14:paraId="46E3E78C"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298</w:t>
            </w:r>
          </w:p>
        </w:tc>
        <w:tc>
          <w:tcPr>
            <w:tcW w:w="0" w:type="pct"/>
            <w:noWrap/>
            <w:hideMark/>
          </w:tcPr>
          <w:p w14:paraId="3036B309"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63</w:t>
            </w:r>
          </w:p>
        </w:tc>
        <w:tc>
          <w:tcPr>
            <w:tcW w:w="0" w:type="pct"/>
          </w:tcPr>
          <w:p w14:paraId="3D7F3D8E"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16</w:t>
            </w:r>
          </w:p>
        </w:tc>
        <w:tc>
          <w:tcPr>
            <w:tcW w:w="0" w:type="pct"/>
          </w:tcPr>
          <w:p w14:paraId="55694FE5"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11</w:t>
            </w:r>
          </w:p>
        </w:tc>
        <w:tc>
          <w:tcPr>
            <w:tcW w:w="0" w:type="pct"/>
          </w:tcPr>
          <w:p w14:paraId="442ADFD4"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7</w:t>
            </w:r>
          </w:p>
        </w:tc>
        <w:tc>
          <w:tcPr>
            <w:tcW w:w="0" w:type="pct"/>
          </w:tcPr>
          <w:p w14:paraId="3BD9A77A" w14:textId="77777777" w:rsidR="008D2850" w:rsidRPr="009A0175" w:rsidRDefault="008D2850"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color w:val="000000"/>
                <w:sz w:val="20"/>
                <w:szCs w:val="20"/>
              </w:rPr>
              <w:t>7</w:t>
            </w:r>
          </w:p>
        </w:tc>
      </w:tr>
    </w:tbl>
    <w:p w14:paraId="5839569F" w14:textId="77777777" w:rsidR="008D2850" w:rsidRPr="00232E60" w:rsidRDefault="008D2850" w:rsidP="009A0175">
      <w:pPr>
        <w:spacing w:before="60" w:after="60" w:line="276" w:lineRule="auto"/>
        <w:rPr>
          <w:rFonts w:ascii="Calibri" w:hAnsi="Calibri" w:cs="Calibri"/>
        </w:rPr>
      </w:pPr>
    </w:p>
    <w:p w14:paraId="2F1FA82B" w14:textId="1964525C" w:rsidR="008D2850" w:rsidRPr="00FF4959" w:rsidRDefault="008D2850" w:rsidP="009A0175">
      <w:pPr>
        <w:spacing w:before="60" w:after="60" w:line="276" w:lineRule="auto"/>
        <w:rPr>
          <w:rFonts w:ascii="Calibri" w:hAnsi="Calibri" w:cs="Calibri"/>
        </w:rPr>
      </w:pPr>
      <w:r w:rsidRPr="00232E60">
        <w:rPr>
          <w:rFonts w:ascii="Calibri" w:hAnsi="Calibri" w:cs="Calibri"/>
        </w:rPr>
        <w:t xml:space="preserve">Σημειώνεται ότι για τον υπολογισμό των εκπομπών </w:t>
      </w:r>
      <w:r w:rsidRPr="00232E60">
        <w:rPr>
          <w:rFonts w:ascii="Calibri" w:hAnsi="Calibri" w:cs="Calibri"/>
          <w:lang w:val="en-US"/>
        </w:rPr>
        <w:t>CO</w:t>
      </w:r>
      <w:r w:rsidRPr="00232E60">
        <w:rPr>
          <w:rFonts w:ascii="Calibri" w:hAnsi="Calibri" w:cs="Calibri"/>
          <w:vertAlign w:val="subscript"/>
        </w:rPr>
        <w:t>2</w:t>
      </w:r>
      <w:r w:rsidRPr="00232E60">
        <w:rPr>
          <w:rFonts w:ascii="Calibri" w:hAnsi="Calibri" w:cs="Calibri"/>
        </w:rPr>
        <w:t>, χρησιμοποιήθηκαν υπάρχουσες τιμές και προβλέψεις των αντίστοιχων συντελεστών από το</w:t>
      </w:r>
      <w:r w:rsidR="00BF2398">
        <w:rPr>
          <w:rFonts w:ascii="Calibri" w:hAnsi="Calibri" w:cs="Calibri"/>
        </w:rPr>
        <w:t xml:space="preserve"> αναθεωρημένο </w:t>
      </w:r>
      <w:r w:rsidRPr="00232E60">
        <w:rPr>
          <w:rFonts w:ascii="Calibri" w:hAnsi="Calibri" w:cs="Calibri"/>
        </w:rPr>
        <w:t>ΕΣΕΚ και άλλες πηγές</w:t>
      </w:r>
      <w:r w:rsidRPr="00232E60">
        <w:rPr>
          <w:rStyle w:val="af3"/>
          <w:rFonts w:ascii="Calibri" w:hAnsi="Calibri" w:cs="Calibri"/>
        </w:rPr>
        <w:footnoteReference w:id="34"/>
      </w:r>
      <w:r w:rsidRPr="00232E60">
        <w:rPr>
          <w:rFonts w:ascii="Calibri" w:hAnsi="Calibri" w:cs="Calibri"/>
        </w:rPr>
        <w:t xml:space="preserve"> του ΥΠΕΝ.</w:t>
      </w:r>
    </w:p>
    <w:p w14:paraId="6113D971" w14:textId="77777777" w:rsidR="00E3246D" w:rsidRPr="00232E60" w:rsidRDefault="00E3246D" w:rsidP="008D2850">
      <w:pPr>
        <w:rPr>
          <w:rFonts w:ascii="Calibri" w:hAnsi="Calibri" w:cs="Calibri"/>
        </w:rPr>
      </w:pPr>
    </w:p>
    <w:p w14:paraId="3C8A57BB" w14:textId="3FE8829E" w:rsidR="008D2850" w:rsidRPr="00232E60" w:rsidRDefault="008D2850" w:rsidP="00B26D67">
      <w:pPr>
        <w:pStyle w:val="1"/>
        <w:numPr>
          <w:ilvl w:val="1"/>
          <w:numId w:val="1"/>
        </w:numPr>
        <w:spacing w:before="0" w:after="120" w:line="360" w:lineRule="auto"/>
        <w:rPr>
          <w:rFonts w:ascii="Calibri" w:hAnsi="Calibri" w:cs="Calibri"/>
          <w:b/>
          <w:bCs/>
          <w:sz w:val="24"/>
          <w:szCs w:val="24"/>
        </w:rPr>
      </w:pPr>
      <w:bookmarkStart w:id="234" w:name="_Toc202800727"/>
      <w:bookmarkStart w:id="235" w:name="_Toc215486308"/>
      <w:r w:rsidRPr="00232E60">
        <w:rPr>
          <w:rFonts w:ascii="Calibri" w:hAnsi="Calibri" w:cs="Calibri"/>
          <w:b/>
          <w:bCs/>
          <w:sz w:val="24"/>
          <w:szCs w:val="24"/>
        </w:rPr>
        <w:lastRenderedPageBreak/>
        <w:t xml:space="preserve">Εφαρμογή μεθοδολογικής προσέγγισης στον </w:t>
      </w:r>
      <w:r w:rsidR="00DE519B">
        <w:rPr>
          <w:rFonts w:ascii="Calibri" w:hAnsi="Calibri" w:cs="Calibri"/>
          <w:b/>
          <w:bCs/>
          <w:sz w:val="24"/>
          <w:szCs w:val="24"/>
        </w:rPr>
        <w:t>τριτογενή</w:t>
      </w:r>
      <w:r w:rsidRPr="00232E60">
        <w:rPr>
          <w:rFonts w:ascii="Calibri" w:hAnsi="Calibri" w:cs="Calibri"/>
          <w:b/>
          <w:bCs/>
          <w:sz w:val="24"/>
          <w:szCs w:val="24"/>
        </w:rPr>
        <w:t xml:space="preserve"> τομέα</w:t>
      </w:r>
      <w:bookmarkEnd w:id="234"/>
      <w:bookmarkEnd w:id="235"/>
    </w:p>
    <w:p w14:paraId="042B9EB4" w14:textId="77777777" w:rsidR="00D50D9D" w:rsidRPr="009A0175" w:rsidRDefault="00D50D9D" w:rsidP="009A0175">
      <w:pPr>
        <w:spacing w:before="60" w:after="60" w:line="276" w:lineRule="auto"/>
        <w:rPr>
          <w:rFonts w:ascii="Calibri" w:hAnsi="Calibri" w:cs="Calibri"/>
        </w:rPr>
      </w:pPr>
      <w:r w:rsidRPr="009A0175">
        <w:rPr>
          <w:rFonts w:ascii="Calibri" w:hAnsi="Calibri" w:cs="Calibri"/>
        </w:rPr>
        <w:t>Η τεχνική ανάλυση για την εκτίμηση της ενεργειακής μετάβασης στον τριτογενή τομέα της Ελλάδας έως το 2050 βασίστηκε σε στατιστική επεξεργασία διαθέσιμων δεδομένων, με στόχο την εξειδίκευση των ποσοτικοποιημένων στόχων του ΕΣΕΚ. Ειδικότερα, η ανάλυση βασίστηκε στις ακόλουθες πηγές:</w:t>
      </w:r>
    </w:p>
    <w:p w14:paraId="18740322" w14:textId="0EC944A2" w:rsidR="00D50D9D" w:rsidRPr="009A0175" w:rsidRDefault="00D50D9D" w:rsidP="00FF6F1B">
      <w:pPr>
        <w:pStyle w:val="a6"/>
        <w:numPr>
          <w:ilvl w:val="0"/>
          <w:numId w:val="17"/>
        </w:numPr>
        <w:spacing w:before="60" w:after="60" w:line="276" w:lineRule="auto"/>
        <w:rPr>
          <w:rFonts w:ascii="Calibri" w:hAnsi="Calibri" w:cs="Calibri"/>
        </w:rPr>
      </w:pPr>
      <w:r w:rsidRPr="009A0175">
        <w:rPr>
          <w:rFonts w:ascii="Calibri" w:hAnsi="Calibri" w:cs="Calibri"/>
        </w:rPr>
        <w:t>Τα αποτελέσματα της μελέτης της με τίτλο: «</w:t>
      </w:r>
      <w:r w:rsidRPr="009A0175">
        <w:rPr>
          <w:rFonts w:ascii="Calibri" w:hAnsi="Calibri" w:cs="Calibri"/>
          <w:i/>
          <w:iCs/>
        </w:rPr>
        <w:t xml:space="preserve">Καθορισμός των βέλτιστων από πλευράς κόστους επιπέδων ελάχιστων απαιτήσεων ενεργειακής απόδοσης </w:t>
      </w:r>
      <w:r w:rsidR="005F622D">
        <w:rPr>
          <w:rFonts w:ascii="Calibri" w:hAnsi="Calibri" w:cs="Calibri"/>
          <w:i/>
          <w:iCs/>
        </w:rPr>
        <w:t>κτιρίων</w:t>
      </w:r>
      <w:r w:rsidRPr="009A0175">
        <w:rPr>
          <w:rFonts w:ascii="Calibri" w:hAnsi="Calibri" w:cs="Calibri"/>
          <w:i/>
          <w:iCs/>
        </w:rPr>
        <w:t xml:space="preserve"> και δομικών στοιχείων και κατάρτιση εθνικού σχεδίου αύξησης του αριθμού των </w:t>
      </w:r>
      <w:r w:rsidR="005F622D">
        <w:rPr>
          <w:rFonts w:ascii="Calibri" w:hAnsi="Calibri" w:cs="Calibri"/>
          <w:i/>
          <w:iCs/>
        </w:rPr>
        <w:t>κτιρίων</w:t>
      </w:r>
      <w:r w:rsidRPr="009A0175">
        <w:rPr>
          <w:rFonts w:ascii="Calibri" w:hAnsi="Calibri" w:cs="Calibri"/>
          <w:i/>
          <w:iCs/>
        </w:rPr>
        <w:t xml:space="preserve"> με σχεδόν μηδενική κατανάλωση ενέργειας</w:t>
      </w:r>
      <w:r w:rsidRPr="009A0175">
        <w:rPr>
          <w:rFonts w:ascii="Calibri" w:hAnsi="Calibri" w:cs="Calibri"/>
        </w:rPr>
        <w:t>», κατόπιν ενημέρωσης από το ΥΠΕΝ, και η οποία στο εξής αναφέρεται ως “</w:t>
      </w:r>
      <w:r w:rsidRPr="009A0175">
        <w:rPr>
          <w:rFonts w:ascii="Calibri" w:hAnsi="Calibri" w:cs="Calibri"/>
          <w:lang w:val="en-US"/>
        </w:rPr>
        <w:t>cost</w:t>
      </w:r>
      <w:r w:rsidRPr="009A0175">
        <w:rPr>
          <w:rFonts w:ascii="Calibri" w:hAnsi="Calibri" w:cs="Calibri"/>
        </w:rPr>
        <w:t>-</w:t>
      </w:r>
      <w:r w:rsidRPr="009A0175">
        <w:rPr>
          <w:rFonts w:ascii="Calibri" w:hAnsi="Calibri" w:cs="Calibri"/>
          <w:lang w:val="en-US"/>
        </w:rPr>
        <w:t>optimal</w:t>
      </w:r>
      <w:r w:rsidRPr="009A0175">
        <w:rPr>
          <w:rFonts w:ascii="Calibri" w:hAnsi="Calibri" w:cs="Calibri"/>
        </w:rPr>
        <w:t>”.</w:t>
      </w:r>
    </w:p>
    <w:p w14:paraId="35A8FB7B" w14:textId="673457C7" w:rsidR="00D50D9D" w:rsidRPr="009A0175" w:rsidRDefault="00D50D9D" w:rsidP="00FF6F1B">
      <w:pPr>
        <w:pStyle w:val="a6"/>
        <w:numPr>
          <w:ilvl w:val="0"/>
          <w:numId w:val="17"/>
        </w:numPr>
        <w:spacing w:before="60" w:after="60" w:line="276" w:lineRule="auto"/>
        <w:rPr>
          <w:rFonts w:ascii="Calibri" w:hAnsi="Calibri" w:cs="Calibri"/>
        </w:rPr>
      </w:pPr>
      <w:r w:rsidRPr="009A0175">
        <w:rPr>
          <w:rFonts w:ascii="Calibri" w:hAnsi="Calibri" w:cs="Calibri"/>
        </w:rPr>
        <w:t xml:space="preserve">Διαθέσιμα στατιστικά δεδομένα από την «Απογραφή </w:t>
      </w:r>
      <w:r w:rsidR="005F622D">
        <w:rPr>
          <w:rFonts w:ascii="Calibri" w:hAnsi="Calibri" w:cs="Calibri"/>
        </w:rPr>
        <w:t>Κτιρίων</w:t>
      </w:r>
      <w:r w:rsidRPr="009A0175">
        <w:rPr>
          <w:rFonts w:ascii="Calibri" w:hAnsi="Calibri" w:cs="Calibri"/>
        </w:rPr>
        <w:t xml:space="preserve"> 2011</w:t>
      </w:r>
      <w:r w:rsidRPr="009A0175">
        <w:rPr>
          <w:rStyle w:val="af3"/>
          <w:rFonts w:ascii="Calibri" w:hAnsi="Calibri" w:cs="Calibri"/>
        </w:rPr>
        <w:footnoteReference w:id="35"/>
      </w:r>
      <w:r w:rsidRPr="009A0175">
        <w:rPr>
          <w:rFonts w:ascii="Calibri" w:hAnsi="Calibri" w:cs="Calibri"/>
        </w:rPr>
        <w:t>» της ΕΛΣΤΑΤ, ως τα πιο πρόσφατα διαθέσιμα σε εθνικό επίπεδο.</w:t>
      </w:r>
    </w:p>
    <w:p w14:paraId="2EC46624" w14:textId="466A047F" w:rsidR="00D50D9D" w:rsidRPr="009A0175" w:rsidRDefault="00D50D9D" w:rsidP="00FF6F1B">
      <w:pPr>
        <w:pStyle w:val="a6"/>
        <w:numPr>
          <w:ilvl w:val="0"/>
          <w:numId w:val="17"/>
        </w:numPr>
        <w:spacing w:before="60" w:after="60" w:line="276" w:lineRule="auto"/>
        <w:rPr>
          <w:rFonts w:ascii="Calibri" w:hAnsi="Calibri" w:cs="Calibri"/>
        </w:rPr>
      </w:pPr>
      <w:r w:rsidRPr="009A0175">
        <w:rPr>
          <w:rFonts w:ascii="Calibri" w:hAnsi="Calibri" w:cs="Calibri"/>
        </w:rPr>
        <w:t>Οι κατευθυντήριες γραμμές και οι στόχοι κατανάλωσης ενέργειας του ΕΣΕΚ.</w:t>
      </w:r>
    </w:p>
    <w:p w14:paraId="757E5C73" w14:textId="64E94F76" w:rsidR="00D50D9D" w:rsidRPr="009A0175" w:rsidRDefault="00D50D9D" w:rsidP="009A0175">
      <w:pPr>
        <w:spacing w:before="60" w:after="60" w:line="276" w:lineRule="auto"/>
        <w:rPr>
          <w:rFonts w:ascii="Calibri" w:hAnsi="Calibri" w:cs="Calibri"/>
        </w:rPr>
      </w:pPr>
      <w:r w:rsidRPr="009A0175">
        <w:rPr>
          <w:rFonts w:ascii="Calibri" w:hAnsi="Calibri" w:cs="Calibri"/>
        </w:rPr>
        <w:t xml:space="preserve">Για την αναπαράσταση του τριτογενούς τομέα της Ελλάδας αναπτύχθηκαν εννέα (9) τυπολογίες </w:t>
      </w:r>
      <w:r w:rsidR="005F622D">
        <w:rPr>
          <w:rFonts w:ascii="Calibri" w:hAnsi="Calibri" w:cs="Calibri"/>
        </w:rPr>
        <w:t>κτιρίων</w:t>
      </w:r>
      <w:r w:rsidRPr="009A0175">
        <w:rPr>
          <w:rFonts w:ascii="Calibri" w:hAnsi="Calibri" w:cs="Calibri"/>
        </w:rPr>
        <w:t xml:space="preserve"> βάσει δύο (2) κύριων διαστάσεων: (</w:t>
      </w:r>
      <w:r w:rsidRPr="009A0175">
        <w:rPr>
          <w:rFonts w:ascii="Calibri" w:hAnsi="Calibri" w:cs="Calibri"/>
          <w:i/>
          <w:iCs/>
          <w:lang w:val="en-US"/>
        </w:rPr>
        <w:t>i</w:t>
      </w:r>
      <w:r w:rsidRPr="009A0175">
        <w:rPr>
          <w:rFonts w:ascii="Calibri" w:hAnsi="Calibri" w:cs="Calibri"/>
        </w:rPr>
        <w:t>). της κατηγορίας χρήσης, και (</w:t>
      </w:r>
      <w:r w:rsidRPr="009A0175">
        <w:rPr>
          <w:rFonts w:ascii="Calibri" w:hAnsi="Calibri" w:cs="Calibri"/>
          <w:i/>
          <w:iCs/>
          <w:lang w:val="en-US"/>
        </w:rPr>
        <w:t>ii</w:t>
      </w:r>
      <w:r w:rsidRPr="009A0175">
        <w:rPr>
          <w:rFonts w:ascii="Calibri" w:hAnsi="Calibri" w:cs="Calibri"/>
        </w:rPr>
        <w:t>). της περιόδου κατασκευής.</w:t>
      </w:r>
    </w:p>
    <w:p w14:paraId="0BAD922E" w14:textId="77777777" w:rsidR="00D50D9D" w:rsidRPr="009A0175" w:rsidRDefault="00D50D9D" w:rsidP="009A0175">
      <w:pPr>
        <w:spacing w:before="60" w:after="60" w:line="276" w:lineRule="auto"/>
        <w:rPr>
          <w:rFonts w:ascii="Calibri" w:hAnsi="Calibri" w:cs="Calibri"/>
          <w:b/>
          <w:bCs/>
        </w:rPr>
      </w:pPr>
      <w:r w:rsidRPr="009A0175">
        <w:rPr>
          <w:rFonts w:ascii="Calibri" w:hAnsi="Calibri" w:cs="Calibri"/>
          <w:b/>
          <w:bCs/>
        </w:rPr>
        <w:t>Κατηγορίες χρήσης:</w:t>
      </w:r>
    </w:p>
    <w:p w14:paraId="1CCD9F7E" w14:textId="77777777" w:rsidR="00D50D9D" w:rsidRPr="009A0175" w:rsidRDefault="00D50D9D" w:rsidP="00FF6F1B">
      <w:pPr>
        <w:pStyle w:val="a6"/>
        <w:numPr>
          <w:ilvl w:val="0"/>
          <w:numId w:val="21"/>
        </w:numPr>
        <w:spacing w:before="60" w:after="60" w:line="276" w:lineRule="auto"/>
        <w:rPr>
          <w:rFonts w:ascii="Calibri" w:hAnsi="Calibri" w:cs="Calibri"/>
        </w:rPr>
      </w:pPr>
      <w:r w:rsidRPr="009A0175">
        <w:rPr>
          <w:rFonts w:ascii="Calibri" w:hAnsi="Calibri" w:cs="Calibri"/>
          <w:b/>
          <w:bCs/>
        </w:rPr>
        <w:t>Καταστήματα-Γραφεία (Κ/Γ)</w:t>
      </w:r>
      <w:r w:rsidRPr="009A0175">
        <w:rPr>
          <w:rFonts w:ascii="Calibri" w:hAnsi="Calibri" w:cs="Calibri"/>
        </w:rPr>
        <w:t>: Η ομαδοποίηση αυτή ακολουθεί τη διάκριση της ΕΛΣΤΑΤ και υιοθετήθηκε λόγω της υψηλής εκπροσώπησης τους στα «Πιστοποιητικά Ενεργειακής Απόδοσης (ΠΕΑ)» (80% σύμφωνα με τη “cost-optimal” μελέτη). Τα γραφεία αντιστοιχούν μόλις στο 5% των ΠΕΑ, ενώ, σύμφωνα με την απογραφή του 2011, τα καταστήματα και τα γραφεία αποτελούν την πιο διακριτή χρήση του τριτογενούς τομέα (20%).</w:t>
      </w:r>
    </w:p>
    <w:p w14:paraId="176C61C5" w14:textId="28CD23DE" w:rsidR="00D50D9D" w:rsidRPr="009A0175" w:rsidRDefault="00D50D9D" w:rsidP="00FF6F1B">
      <w:pPr>
        <w:pStyle w:val="a6"/>
        <w:numPr>
          <w:ilvl w:val="0"/>
          <w:numId w:val="21"/>
        </w:numPr>
        <w:spacing w:before="60" w:after="60" w:line="276" w:lineRule="auto"/>
        <w:rPr>
          <w:rFonts w:ascii="Calibri" w:hAnsi="Calibri" w:cs="Calibri"/>
        </w:rPr>
      </w:pPr>
      <w:r w:rsidRPr="009A0175">
        <w:rPr>
          <w:rFonts w:ascii="Calibri" w:hAnsi="Calibri" w:cs="Calibri"/>
          <w:b/>
          <w:bCs/>
        </w:rPr>
        <w:t>Ξενοδοχεία (Ξ)</w:t>
      </w:r>
      <w:r w:rsidRPr="009A0175">
        <w:rPr>
          <w:rFonts w:ascii="Calibri" w:hAnsi="Calibri" w:cs="Calibri"/>
        </w:rPr>
        <w:t xml:space="preserve">: Αποτελούν ξεχωριστή κατηγορία λόγω του σημαντικού αριθμού τους και της αυξημένης ενεργειακής κατανάλωσης ανά μονάδα επιφάνειας. Από τα δεδομένα της ΕΛΣΤΑΤ 2011, αντιστοιχούν σε μία από τις μεγαλύτερες διακριτές χρήσεις του συνολικού </w:t>
      </w:r>
      <w:r w:rsidR="00DE519B">
        <w:rPr>
          <w:rFonts w:ascii="Calibri" w:hAnsi="Calibri" w:cs="Calibri"/>
        </w:rPr>
        <w:t>κτη</w:t>
      </w:r>
      <w:r w:rsidRPr="009A0175">
        <w:rPr>
          <w:rFonts w:ascii="Calibri" w:hAnsi="Calibri" w:cs="Calibri"/>
        </w:rPr>
        <w:t>ριακού αποθέματος (4%).</w:t>
      </w:r>
    </w:p>
    <w:p w14:paraId="33EF7080" w14:textId="6B10A7FB" w:rsidR="00D50D9D" w:rsidRPr="009A0175" w:rsidRDefault="00D50D9D" w:rsidP="00FF6F1B">
      <w:pPr>
        <w:pStyle w:val="a6"/>
        <w:numPr>
          <w:ilvl w:val="0"/>
          <w:numId w:val="21"/>
        </w:numPr>
        <w:spacing w:before="60" w:after="60" w:line="276" w:lineRule="auto"/>
        <w:rPr>
          <w:rFonts w:ascii="Calibri" w:hAnsi="Calibri" w:cs="Calibri"/>
        </w:rPr>
      </w:pPr>
      <w:r w:rsidRPr="009A0175">
        <w:rPr>
          <w:rFonts w:ascii="Calibri" w:hAnsi="Calibri" w:cs="Calibri"/>
          <w:b/>
          <w:bCs/>
        </w:rPr>
        <w:t xml:space="preserve">Άλλη Χρήση (ΑΧ): </w:t>
      </w:r>
      <w:r w:rsidRPr="009A0175">
        <w:rPr>
          <w:rFonts w:ascii="Calibri" w:hAnsi="Calibri" w:cs="Calibri"/>
        </w:rPr>
        <w:t xml:space="preserve">Περιλαμβάνει όλες τις λοιπές κατηγορίες </w:t>
      </w:r>
      <w:r w:rsidR="005F622D">
        <w:rPr>
          <w:rFonts w:ascii="Calibri" w:hAnsi="Calibri" w:cs="Calibri"/>
        </w:rPr>
        <w:t>κτιρίων</w:t>
      </w:r>
      <w:r w:rsidRPr="009A0175">
        <w:rPr>
          <w:rFonts w:ascii="Calibri" w:hAnsi="Calibri" w:cs="Calibri"/>
        </w:rPr>
        <w:t xml:space="preserve"> του τριτογενούς τομέα.</w:t>
      </w:r>
    </w:p>
    <w:p w14:paraId="03BB9F3E" w14:textId="77777777" w:rsidR="00D50D9D" w:rsidRPr="009A0175" w:rsidRDefault="00D50D9D" w:rsidP="009A0175">
      <w:pPr>
        <w:spacing w:before="60" w:after="60" w:line="276" w:lineRule="auto"/>
        <w:rPr>
          <w:rFonts w:ascii="Calibri" w:hAnsi="Calibri" w:cs="Calibri"/>
          <w:b/>
          <w:bCs/>
        </w:rPr>
      </w:pPr>
      <w:r w:rsidRPr="009A0175">
        <w:rPr>
          <w:rFonts w:ascii="Calibri" w:hAnsi="Calibri" w:cs="Calibri"/>
          <w:b/>
          <w:bCs/>
        </w:rPr>
        <w:t>Περίοδοι κατασκευής:</w:t>
      </w:r>
    </w:p>
    <w:p w14:paraId="4FD8BE9A" w14:textId="77777777" w:rsidR="00D50D9D" w:rsidRPr="009A0175" w:rsidRDefault="00D50D9D" w:rsidP="00FF6F1B">
      <w:pPr>
        <w:pStyle w:val="a6"/>
        <w:numPr>
          <w:ilvl w:val="0"/>
          <w:numId w:val="18"/>
        </w:numPr>
        <w:spacing w:before="60" w:after="60" w:line="276" w:lineRule="auto"/>
        <w:rPr>
          <w:rFonts w:ascii="Calibri" w:hAnsi="Calibri" w:cs="Calibri"/>
          <w:u w:val="single"/>
        </w:rPr>
      </w:pPr>
      <w:r w:rsidRPr="009A0175">
        <w:rPr>
          <w:rFonts w:ascii="Calibri" w:hAnsi="Calibri" w:cs="Calibri"/>
        </w:rPr>
        <w:t>Πριν το 1980,</w:t>
      </w:r>
    </w:p>
    <w:p w14:paraId="4914F2CF" w14:textId="77777777" w:rsidR="00D50D9D" w:rsidRPr="009A0175" w:rsidRDefault="00D50D9D" w:rsidP="00FF6F1B">
      <w:pPr>
        <w:pStyle w:val="a6"/>
        <w:numPr>
          <w:ilvl w:val="0"/>
          <w:numId w:val="19"/>
        </w:numPr>
        <w:spacing w:before="60" w:after="60" w:line="276" w:lineRule="auto"/>
        <w:rPr>
          <w:rFonts w:ascii="Calibri" w:hAnsi="Calibri" w:cs="Calibri"/>
        </w:rPr>
      </w:pPr>
      <w:r w:rsidRPr="009A0175">
        <w:rPr>
          <w:rFonts w:ascii="Calibri" w:hAnsi="Calibri" w:cs="Calibri"/>
        </w:rPr>
        <w:t>την περίοδο μεταξύ 1981-2000, και</w:t>
      </w:r>
    </w:p>
    <w:p w14:paraId="43B3D95F" w14:textId="77777777" w:rsidR="00D50D9D" w:rsidRPr="009A0175" w:rsidRDefault="00D50D9D" w:rsidP="00FF6F1B">
      <w:pPr>
        <w:pStyle w:val="a6"/>
        <w:numPr>
          <w:ilvl w:val="0"/>
          <w:numId w:val="20"/>
        </w:numPr>
        <w:spacing w:before="60" w:after="60" w:line="276" w:lineRule="auto"/>
        <w:rPr>
          <w:rFonts w:ascii="Calibri" w:hAnsi="Calibri" w:cs="Calibri"/>
        </w:rPr>
      </w:pPr>
      <w:r w:rsidRPr="009A0175">
        <w:rPr>
          <w:rFonts w:ascii="Calibri" w:hAnsi="Calibri" w:cs="Calibri"/>
        </w:rPr>
        <w:t>μετά το 2000.</w:t>
      </w:r>
    </w:p>
    <w:p w14:paraId="65A6FA1C" w14:textId="725C049B" w:rsidR="00D50D9D" w:rsidRPr="009A0175" w:rsidRDefault="00D50D9D" w:rsidP="009A0175">
      <w:pPr>
        <w:spacing w:before="60" w:after="60" w:line="276" w:lineRule="auto"/>
        <w:rPr>
          <w:rFonts w:ascii="Calibri" w:hAnsi="Calibri" w:cs="Calibri"/>
        </w:rPr>
      </w:pPr>
      <w:r w:rsidRPr="009A0175">
        <w:rPr>
          <w:rFonts w:ascii="Calibri" w:hAnsi="Calibri" w:cs="Calibri"/>
        </w:rPr>
        <w:t xml:space="preserve">Η ταξινόμηση αυτή επιτρέπει να ληφθούν υπόψιν κρίσιμες διαφορές στο βαθμό θερμομονωτικής προστασίας και στην ενεργειακή συμπεριφορά των </w:t>
      </w:r>
      <w:r w:rsidR="005F622D">
        <w:rPr>
          <w:rFonts w:ascii="Calibri" w:hAnsi="Calibri" w:cs="Calibri"/>
        </w:rPr>
        <w:t>κτιρίων</w:t>
      </w:r>
      <w:r w:rsidRPr="009A0175">
        <w:rPr>
          <w:rFonts w:ascii="Calibri" w:hAnsi="Calibri" w:cs="Calibri"/>
        </w:rPr>
        <w:t>.</w:t>
      </w:r>
    </w:p>
    <w:p w14:paraId="51D5F3E4" w14:textId="08EB018E" w:rsidR="00D50D9D" w:rsidRDefault="00D50D9D" w:rsidP="009A0175">
      <w:pPr>
        <w:spacing w:before="60" w:after="60" w:line="276" w:lineRule="auto"/>
        <w:rPr>
          <w:rFonts w:ascii="Calibri" w:hAnsi="Calibri" w:cs="Calibri"/>
        </w:rPr>
      </w:pPr>
      <w:r w:rsidRPr="009A0175">
        <w:rPr>
          <w:rFonts w:ascii="Calibri" w:hAnsi="Calibri" w:cs="Calibri"/>
        </w:rPr>
        <w:t xml:space="preserve">Ο </w:t>
      </w:r>
      <w:r w:rsidRPr="009A0175">
        <w:rPr>
          <w:rFonts w:ascii="Calibri" w:hAnsi="Calibri" w:cs="Calibri"/>
        </w:rPr>
        <w:fldChar w:fldCharType="begin"/>
      </w:r>
      <w:r w:rsidRPr="009A0175">
        <w:rPr>
          <w:rFonts w:ascii="Calibri" w:hAnsi="Calibri" w:cs="Calibri"/>
        </w:rPr>
        <w:instrText xml:space="preserve"> REF _Ref195008014 \h  \* MERGEFORMAT </w:instrText>
      </w:r>
      <w:r w:rsidRPr="009A0175">
        <w:rPr>
          <w:rFonts w:ascii="Calibri" w:hAnsi="Calibri" w:cs="Calibri"/>
        </w:rPr>
      </w:r>
      <w:r w:rsidRPr="009A0175">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22</w:t>
      </w:r>
      <w:r w:rsidRPr="009A0175">
        <w:rPr>
          <w:rFonts w:ascii="Calibri" w:hAnsi="Calibri" w:cs="Calibri"/>
        </w:rPr>
        <w:fldChar w:fldCharType="end"/>
      </w:r>
      <w:r w:rsidRPr="009A0175">
        <w:rPr>
          <w:rFonts w:ascii="Calibri" w:hAnsi="Calibri" w:cs="Calibri"/>
        </w:rPr>
        <w:t xml:space="preserve"> παρουσιάζει τον αριθμό των </w:t>
      </w:r>
      <w:r w:rsidR="005F622D">
        <w:rPr>
          <w:rFonts w:ascii="Calibri" w:hAnsi="Calibri" w:cs="Calibri"/>
        </w:rPr>
        <w:t>κτιρίων</w:t>
      </w:r>
      <w:r w:rsidRPr="009A0175">
        <w:rPr>
          <w:rFonts w:ascii="Calibri" w:hAnsi="Calibri" w:cs="Calibri"/>
        </w:rPr>
        <w:t xml:space="preserve"> ανά κατηγορία χρήσης και περίοδο κατασκευής που χρησιμοποιήθηκαν για την αναγωγή των αποτελεσμάτων σε εθνική κλίμακα. Ο συνολικός αριθμός </w:t>
      </w:r>
      <w:r w:rsidR="005F622D">
        <w:rPr>
          <w:rFonts w:ascii="Calibri" w:hAnsi="Calibri" w:cs="Calibri"/>
        </w:rPr>
        <w:t>κτιρίων</w:t>
      </w:r>
      <w:r w:rsidRPr="009A0175">
        <w:rPr>
          <w:rFonts w:ascii="Calibri" w:hAnsi="Calibri" w:cs="Calibri"/>
        </w:rPr>
        <w:t xml:space="preserve"> του τριτογενούς τομέα που συμπεριλήφθηκαν στην ανάλυση ανέρχεται σε 785.524.</w:t>
      </w:r>
    </w:p>
    <w:p w14:paraId="5350131E" w14:textId="77777777" w:rsidR="00922B85" w:rsidRDefault="00922B85" w:rsidP="009A0175">
      <w:pPr>
        <w:spacing w:before="60" w:after="60" w:line="276" w:lineRule="auto"/>
        <w:rPr>
          <w:rFonts w:ascii="Calibri" w:hAnsi="Calibri" w:cs="Calibri"/>
        </w:rPr>
      </w:pPr>
    </w:p>
    <w:p w14:paraId="4BC5E74E" w14:textId="77777777" w:rsidR="00922B85" w:rsidRDefault="00922B85" w:rsidP="009A0175">
      <w:pPr>
        <w:spacing w:before="60" w:after="60" w:line="276" w:lineRule="auto"/>
        <w:rPr>
          <w:rFonts w:ascii="Calibri" w:hAnsi="Calibri" w:cs="Calibri"/>
        </w:rPr>
        <w:sectPr w:rsidR="00922B85" w:rsidSect="00900895">
          <w:pgSz w:w="12240" w:h="15840"/>
          <w:pgMar w:top="1440" w:right="1440" w:bottom="1440" w:left="1440" w:header="720" w:footer="720" w:gutter="0"/>
          <w:cols w:space="720"/>
          <w:docGrid w:linePitch="360"/>
        </w:sectPr>
      </w:pPr>
    </w:p>
    <w:p w14:paraId="17FA4500" w14:textId="41E1645D" w:rsidR="00D50D9D" w:rsidRPr="00923F38" w:rsidRDefault="00D50D9D" w:rsidP="009A0175">
      <w:pPr>
        <w:pStyle w:val="aa"/>
        <w:keepNext/>
        <w:spacing w:after="60" w:line="276" w:lineRule="auto"/>
        <w:jc w:val="center"/>
        <w:rPr>
          <w:rFonts w:ascii="Calibri" w:hAnsi="Calibri" w:cs="Calibri"/>
          <w:i/>
          <w:iCs/>
          <w:sz w:val="20"/>
        </w:rPr>
      </w:pPr>
      <w:bookmarkStart w:id="236" w:name="_Ref195008014"/>
      <w:bookmarkStart w:id="237" w:name="_Toc195217213"/>
      <w:bookmarkStart w:id="238" w:name="_Toc202800800"/>
      <w:bookmarkStart w:id="239" w:name="_Toc215486381"/>
      <w:r w:rsidRPr="00923F38">
        <w:rPr>
          <w:rFonts w:ascii="Calibri" w:hAnsi="Calibri" w:cs="Calibri"/>
          <w:i/>
          <w:iCs/>
          <w:sz w:val="20"/>
        </w:rPr>
        <w:lastRenderedPageBreak/>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22</w:t>
      </w:r>
      <w:r w:rsidRPr="00923F38">
        <w:rPr>
          <w:rFonts w:ascii="Calibri" w:hAnsi="Calibri" w:cs="Calibri"/>
          <w:i/>
          <w:iCs/>
          <w:sz w:val="20"/>
        </w:rPr>
        <w:fldChar w:fldCharType="end"/>
      </w:r>
      <w:bookmarkEnd w:id="236"/>
      <w:r w:rsidRPr="00923F38">
        <w:rPr>
          <w:rFonts w:ascii="Calibri" w:hAnsi="Calibri" w:cs="Calibri"/>
          <w:i/>
          <w:iCs/>
          <w:sz w:val="20"/>
        </w:rPr>
        <w:t xml:space="preserve">. Αριθμός </w:t>
      </w:r>
      <w:r w:rsidR="005F622D">
        <w:rPr>
          <w:rFonts w:ascii="Calibri" w:hAnsi="Calibri" w:cs="Calibri"/>
          <w:i/>
          <w:iCs/>
          <w:sz w:val="20"/>
        </w:rPr>
        <w:t>κτιρίων</w:t>
      </w:r>
      <w:r w:rsidRPr="00923F38">
        <w:rPr>
          <w:rFonts w:ascii="Calibri" w:hAnsi="Calibri" w:cs="Calibri"/>
          <w:i/>
          <w:iCs/>
          <w:sz w:val="20"/>
        </w:rPr>
        <w:t xml:space="preserve"> τριτογενή τομέα ανά χρήση και περίοδο κατασκευής (Πηγή: ΕΛΣΤΑΤ 2011)</w:t>
      </w:r>
      <w:bookmarkEnd w:id="237"/>
      <w:bookmarkEnd w:id="238"/>
      <w:bookmarkEnd w:id="239"/>
    </w:p>
    <w:tbl>
      <w:tblPr>
        <w:tblStyle w:val="5-1"/>
        <w:tblW w:w="5000" w:type="pct"/>
        <w:tblLook w:val="04A0" w:firstRow="1" w:lastRow="0" w:firstColumn="1" w:lastColumn="0" w:noHBand="0" w:noVBand="1"/>
      </w:tblPr>
      <w:tblGrid>
        <w:gridCol w:w="2337"/>
        <w:gridCol w:w="2337"/>
        <w:gridCol w:w="2338"/>
        <w:gridCol w:w="2338"/>
      </w:tblGrid>
      <w:tr w:rsidR="009A0175" w:rsidRPr="00E77AE5" w14:paraId="0D5253A5" w14:textId="77777777" w:rsidTr="009A0175">
        <w:trPr>
          <w:cnfStyle w:val="100000000000" w:firstRow="1" w:lastRow="0" w:firstColumn="0" w:lastColumn="0" w:oddVBand="0" w:evenVBand="0" w:oddHBand="0" w:evenHBand="0" w:firstRowFirstColumn="0" w:firstRowLastColumn="0" w:lastRowFirstColumn="0" w:lastRowLastColumn="0"/>
          <w:trHeight w:val="360"/>
        </w:trPr>
        <w:tc>
          <w:tcPr>
            <w:cnfStyle w:val="001000000000" w:firstRow="0" w:lastRow="0" w:firstColumn="1" w:lastColumn="0" w:oddVBand="0" w:evenVBand="0" w:oddHBand="0" w:evenHBand="0" w:firstRowFirstColumn="0" w:firstRowLastColumn="0" w:lastRowFirstColumn="0" w:lastRowLastColumn="0"/>
            <w:tcW w:w="1250" w:type="pct"/>
            <w:noWrap/>
            <w:hideMark/>
          </w:tcPr>
          <w:p w14:paraId="7735DC4D" w14:textId="77777777" w:rsidR="00D50D9D" w:rsidRPr="0080016B" w:rsidRDefault="00D50D9D" w:rsidP="00B0145F">
            <w:pPr>
              <w:spacing w:before="60" w:after="60" w:line="276" w:lineRule="auto"/>
              <w:jc w:val="center"/>
              <w:rPr>
                <w:rFonts w:ascii="Calibri" w:eastAsia="Times New Roman" w:hAnsi="Calibri" w:cs="Calibri"/>
                <w:sz w:val="20"/>
                <w:szCs w:val="20"/>
                <w:lang w:eastAsia="el-GR"/>
              </w:rPr>
            </w:pPr>
          </w:p>
        </w:tc>
        <w:tc>
          <w:tcPr>
            <w:tcW w:w="1250" w:type="pct"/>
            <w:noWrap/>
            <w:hideMark/>
          </w:tcPr>
          <w:p w14:paraId="685164DD" w14:textId="77777777" w:rsidR="00D50D9D" w:rsidRPr="00923F38" w:rsidRDefault="00D50D9D" w:rsidP="00B0145F">
            <w:pPr>
              <w:spacing w:before="60" w:after="60" w:line="276"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Καταστήματα/ Γραφεία</w:t>
            </w:r>
          </w:p>
        </w:tc>
        <w:tc>
          <w:tcPr>
            <w:tcW w:w="1250" w:type="pct"/>
            <w:noWrap/>
            <w:hideMark/>
          </w:tcPr>
          <w:p w14:paraId="15976BE6" w14:textId="77777777" w:rsidR="00D50D9D" w:rsidRPr="00923F38" w:rsidRDefault="00D50D9D" w:rsidP="00B0145F">
            <w:pPr>
              <w:spacing w:before="60" w:after="60" w:line="276"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Ξενοδοχεία</w:t>
            </w:r>
          </w:p>
        </w:tc>
        <w:tc>
          <w:tcPr>
            <w:tcW w:w="1250" w:type="pct"/>
            <w:noWrap/>
            <w:hideMark/>
          </w:tcPr>
          <w:p w14:paraId="6D130276" w14:textId="77777777" w:rsidR="00D50D9D" w:rsidRPr="00923F38" w:rsidRDefault="00D50D9D" w:rsidP="00B0145F">
            <w:pPr>
              <w:spacing w:before="60" w:after="60" w:line="276"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Άλλη χρήση</w:t>
            </w:r>
          </w:p>
        </w:tc>
      </w:tr>
      <w:tr w:rsidR="009A0175" w:rsidRPr="00E77AE5" w14:paraId="586E8ACB" w14:textId="77777777" w:rsidTr="009A0175">
        <w:trPr>
          <w:cnfStyle w:val="000000100000" w:firstRow="0" w:lastRow="0" w:firstColumn="0" w:lastColumn="0" w:oddVBand="0" w:evenVBand="0" w:oddHBand="1" w:evenHBand="0" w:firstRowFirstColumn="0" w:firstRowLastColumn="0" w:lastRowFirstColumn="0" w:lastRowLastColumn="0"/>
          <w:trHeight w:val="360"/>
        </w:trPr>
        <w:tc>
          <w:tcPr>
            <w:cnfStyle w:val="001000000000" w:firstRow="0" w:lastRow="0" w:firstColumn="1" w:lastColumn="0" w:oddVBand="0" w:evenVBand="0" w:oddHBand="0" w:evenHBand="0" w:firstRowFirstColumn="0" w:firstRowLastColumn="0" w:lastRowFirstColumn="0" w:lastRowLastColumn="0"/>
            <w:tcW w:w="1250" w:type="pct"/>
            <w:noWrap/>
            <w:hideMark/>
          </w:tcPr>
          <w:p w14:paraId="2A5F8E46" w14:textId="77777777" w:rsidR="00D50D9D" w:rsidRPr="0080016B" w:rsidRDefault="00D50D9D" w:rsidP="00B0145F">
            <w:pPr>
              <w:spacing w:before="60" w:after="60" w:line="276" w:lineRule="auto"/>
              <w:jc w:val="center"/>
              <w:rPr>
                <w:rFonts w:ascii="Calibri" w:eastAsia="Times New Roman" w:hAnsi="Calibri" w:cs="Calibri"/>
                <w:sz w:val="20"/>
                <w:szCs w:val="20"/>
                <w:lang w:eastAsia="el-GR"/>
              </w:rPr>
            </w:pPr>
            <w:r w:rsidRPr="0080016B">
              <w:rPr>
                <w:rFonts w:ascii="Calibri" w:eastAsia="Times New Roman" w:hAnsi="Calibri" w:cs="Calibri"/>
                <w:sz w:val="20"/>
                <w:szCs w:val="20"/>
                <w:lang w:eastAsia="el-GR"/>
              </w:rPr>
              <w:t>Πριν το 1980</w:t>
            </w:r>
          </w:p>
        </w:tc>
        <w:tc>
          <w:tcPr>
            <w:tcW w:w="1250" w:type="pct"/>
            <w:noWrap/>
            <w:hideMark/>
          </w:tcPr>
          <w:p w14:paraId="2EE1E926" w14:textId="77777777" w:rsidR="00D50D9D" w:rsidRPr="00923F38" w:rsidRDefault="00D50D9D" w:rsidP="00B0145F">
            <w:pPr>
              <w:spacing w:before="60" w:after="6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78.871</w:t>
            </w:r>
          </w:p>
        </w:tc>
        <w:tc>
          <w:tcPr>
            <w:tcW w:w="1250" w:type="pct"/>
            <w:noWrap/>
            <w:hideMark/>
          </w:tcPr>
          <w:p w14:paraId="2BBA28DA" w14:textId="77777777" w:rsidR="00D50D9D" w:rsidRPr="00923F38" w:rsidRDefault="00D50D9D" w:rsidP="00B0145F">
            <w:pPr>
              <w:spacing w:before="60" w:after="6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7.467</w:t>
            </w:r>
          </w:p>
        </w:tc>
        <w:tc>
          <w:tcPr>
            <w:tcW w:w="1250" w:type="pct"/>
            <w:noWrap/>
            <w:hideMark/>
          </w:tcPr>
          <w:p w14:paraId="1FBE0911" w14:textId="77777777" w:rsidR="00D50D9D" w:rsidRPr="00923F38" w:rsidRDefault="00D50D9D" w:rsidP="00B0145F">
            <w:pPr>
              <w:spacing w:before="60" w:after="6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412.560</w:t>
            </w:r>
          </w:p>
        </w:tc>
      </w:tr>
      <w:tr w:rsidR="009A0175" w:rsidRPr="00E77AE5" w14:paraId="265AD5F1" w14:textId="77777777" w:rsidTr="009A0175">
        <w:trPr>
          <w:trHeight w:val="360"/>
        </w:trPr>
        <w:tc>
          <w:tcPr>
            <w:cnfStyle w:val="001000000000" w:firstRow="0" w:lastRow="0" w:firstColumn="1" w:lastColumn="0" w:oddVBand="0" w:evenVBand="0" w:oddHBand="0" w:evenHBand="0" w:firstRowFirstColumn="0" w:firstRowLastColumn="0" w:lastRowFirstColumn="0" w:lastRowLastColumn="0"/>
            <w:tcW w:w="1250" w:type="pct"/>
            <w:noWrap/>
            <w:hideMark/>
          </w:tcPr>
          <w:p w14:paraId="23CF81BD" w14:textId="77777777" w:rsidR="00D50D9D" w:rsidRPr="0080016B" w:rsidRDefault="00D50D9D" w:rsidP="00B0145F">
            <w:pPr>
              <w:spacing w:before="60" w:after="60" w:line="276" w:lineRule="auto"/>
              <w:jc w:val="center"/>
              <w:rPr>
                <w:rFonts w:ascii="Calibri" w:eastAsia="Times New Roman" w:hAnsi="Calibri" w:cs="Calibri"/>
                <w:sz w:val="20"/>
                <w:szCs w:val="20"/>
                <w:lang w:eastAsia="el-GR"/>
              </w:rPr>
            </w:pPr>
            <w:r w:rsidRPr="0080016B">
              <w:rPr>
                <w:rFonts w:ascii="Calibri" w:eastAsia="Times New Roman" w:hAnsi="Calibri" w:cs="Calibri"/>
                <w:sz w:val="20"/>
                <w:szCs w:val="20"/>
                <w:lang w:eastAsia="el-GR"/>
              </w:rPr>
              <w:t>1981-2000</w:t>
            </w:r>
          </w:p>
        </w:tc>
        <w:tc>
          <w:tcPr>
            <w:tcW w:w="1250" w:type="pct"/>
            <w:noWrap/>
            <w:hideMark/>
          </w:tcPr>
          <w:p w14:paraId="6AB0EA07" w14:textId="77777777" w:rsidR="00D50D9D" w:rsidRPr="00923F38" w:rsidRDefault="00D50D9D" w:rsidP="00B0145F">
            <w:pPr>
              <w:spacing w:before="60" w:after="6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52.738</w:t>
            </w:r>
          </w:p>
        </w:tc>
        <w:tc>
          <w:tcPr>
            <w:tcW w:w="1250" w:type="pct"/>
            <w:noWrap/>
            <w:hideMark/>
          </w:tcPr>
          <w:p w14:paraId="200EFB7E" w14:textId="77777777" w:rsidR="00D50D9D" w:rsidRPr="00923F38" w:rsidRDefault="00D50D9D" w:rsidP="00B0145F">
            <w:pPr>
              <w:spacing w:before="60" w:after="6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18.365</w:t>
            </w:r>
          </w:p>
        </w:tc>
        <w:tc>
          <w:tcPr>
            <w:tcW w:w="1250" w:type="pct"/>
            <w:noWrap/>
            <w:hideMark/>
          </w:tcPr>
          <w:p w14:paraId="79D2C84B" w14:textId="77777777" w:rsidR="00D50D9D" w:rsidRPr="00923F38" w:rsidRDefault="00D50D9D" w:rsidP="00B0145F">
            <w:pPr>
              <w:spacing w:before="60" w:after="6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141.838</w:t>
            </w:r>
          </w:p>
        </w:tc>
      </w:tr>
      <w:tr w:rsidR="009A0175" w:rsidRPr="00E77AE5" w14:paraId="3C7CBAD6" w14:textId="77777777" w:rsidTr="009A0175">
        <w:trPr>
          <w:cnfStyle w:val="000000100000" w:firstRow="0" w:lastRow="0" w:firstColumn="0" w:lastColumn="0" w:oddVBand="0" w:evenVBand="0" w:oddHBand="1" w:evenHBand="0" w:firstRowFirstColumn="0" w:firstRowLastColumn="0" w:lastRowFirstColumn="0" w:lastRowLastColumn="0"/>
          <w:trHeight w:val="360"/>
        </w:trPr>
        <w:tc>
          <w:tcPr>
            <w:cnfStyle w:val="001000000000" w:firstRow="0" w:lastRow="0" w:firstColumn="1" w:lastColumn="0" w:oddVBand="0" w:evenVBand="0" w:oddHBand="0" w:evenHBand="0" w:firstRowFirstColumn="0" w:firstRowLastColumn="0" w:lastRowFirstColumn="0" w:lastRowLastColumn="0"/>
            <w:tcW w:w="1250" w:type="pct"/>
            <w:noWrap/>
            <w:hideMark/>
          </w:tcPr>
          <w:p w14:paraId="05CE3939" w14:textId="77777777" w:rsidR="00D50D9D" w:rsidRPr="0080016B" w:rsidRDefault="00D50D9D" w:rsidP="00B0145F">
            <w:pPr>
              <w:spacing w:before="60" w:after="60" w:line="276" w:lineRule="auto"/>
              <w:jc w:val="center"/>
              <w:rPr>
                <w:rFonts w:ascii="Calibri" w:eastAsia="Times New Roman" w:hAnsi="Calibri" w:cs="Calibri"/>
                <w:sz w:val="20"/>
                <w:szCs w:val="20"/>
                <w:lang w:eastAsia="el-GR"/>
              </w:rPr>
            </w:pPr>
            <w:r w:rsidRPr="0080016B">
              <w:rPr>
                <w:rFonts w:ascii="Calibri" w:eastAsia="Times New Roman" w:hAnsi="Calibri" w:cs="Calibri"/>
                <w:sz w:val="20"/>
                <w:szCs w:val="20"/>
                <w:lang w:eastAsia="el-GR"/>
              </w:rPr>
              <w:t>Μετά το 2000</w:t>
            </w:r>
          </w:p>
        </w:tc>
        <w:tc>
          <w:tcPr>
            <w:tcW w:w="1250" w:type="pct"/>
            <w:noWrap/>
            <w:hideMark/>
          </w:tcPr>
          <w:p w14:paraId="5375FBCC" w14:textId="77777777" w:rsidR="00D50D9D" w:rsidRPr="00923F38" w:rsidRDefault="00D50D9D" w:rsidP="00B0145F">
            <w:pPr>
              <w:spacing w:before="60" w:after="6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21.901</w:t>
            </w:r>
          </w:p>
        </w:tc>
        <w:tc>
          <w:tcPr>
            <w:tcW w:w="1250" w:type="pct"/>
            <w:noWrap/>
            <w:hideMark/>
          </w:tcPr>
          <w:p w14:paraId="7049B4DF" w14:textId="77777777" w:rsidR="00D50D9D" w:rsidRPr="00923F38" w:rsidRDefault="00D50D9D" w:rsidP="00B0145F">
            <w:pPr>
              <w:spacing w:before="60" w:after="6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8.904</w:t>
            </w:r>
          </w:p>
        </w:tc>
        <w:tc>
          <w:tcPr>
            <w:tcW w:w="1250" w:type="pct"/>
            <w:noWrap/>
            <w:hideMark/>
          </w:tcPr>
          <w:p w14:paraId="56ACC134" w14:textId="77777777" w:rsidR="00D50D9D" w:rsidRPr="00923F38" w:rsidRDefault="00D50D9D" w:rsidP="00B0145F">
            <w:pPr>
              <w:spacing w:before="60" w:after="6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923F38">
              <w:rPr>
                <w:rFonts w:ascii="Calibri" w:eastAsia="Times New Roman" w:hAnsi="Calibri" w:cs="Calibri"/>
                <w:color w:val="000000"/>
                <w:sz w:val="20"/>
                <w:szCs w:val="20"/>
                <w:lang w:eastAsia="el-GR"/>
              </w:rPr>
              <w:t>42.880</w:t>
            </w:r>
          </w:p>
        </w:tc>
      </w:tr>
    </w:tbl>
    <w:p w14:paraId="1AFA3713" w14:textId="77777777" w:rsidR="00922B85" w:rsidRDefault="00922B85" w:rsidP="009A0175">
      <w:pPr>
        <w:spacing w:before="60" w:after="60" w:line="276" w:lineRule="auto"/>
        <w:rPr>
          <w:rFonts w:ascii="Calibri" w:hAnsi="Calibri" w:cs="Calibri"/>
        </w:rPr>
      </w:pPr>
    </w:p>
    <w:p w14:paraId="0BF7E58F" w14:textId="4E9E0046" w:rsidR="00D50D9D" w:rsidRPr="009A0175" w:rsidRDefault="00D50D9D" w:rsidP="009A0175">
      <w:pPr>
        <w:spacing w:before="60" w:after="60" w:line="276" w:lineRule="auto"/>
        <w:rPr>
          <w:rFonts w:ascii="Calibri" w:hAnsi="Calibri" w:cs="Calibri"/>
        </w:rPr>
      </w:pPr>
      <w:r w:rsidRPr="009A0175">
        <w:rPr>
          <w:rFonts w:ascii="Calibri" w:hAnsi="Calibri" w:cs="Calibri"/>
        </w:rPr>
        <w:t xml:space="preserve">Ο υπολογισμός της συνολικής τελικής κατανάλωσης ενέργειας του τριτογενούς τομέα σε εθνικό επίπεδο </w:t>
      </w:r>
      <w:r w:rsidRPr="00E70F94">
        <w:rPr>
          <w:rFonts w:ascii="Calibri" w:hAnsi="Calibri" w:cs="Calibri"/>
        </w:rPr>
        <w:t>βασίστηκε στην αναπαράστασή του, όπως αυτή διατυπώθηκε στην Ενότητα</w:t>
      </w:r>
      <w:r w:rsidR="00922B85" w:rsidRPr="00E70F94">
        <w:rPr>
          <w:rFonts w:ascii="Calibri" w:hAnsi="Calibri" w:cs="Calibri"/>
        </w:rPr>
        <w:fldChar w:fldCharType="begin"/>
      </w:r>
      <w:r w:rsidR="00922B85" w:rsidRPr="00E70F94">
        <w:rPr>
          <w:rFonts w:ascii="Calibri" w:hAnsi="Calibri" w:cs="Calibri"/>
        </w:rPr>
        <w:instrText xml:space="preserve"> REF _Ref195105595 \n \h  \* MERGEFORMAT </w:instrText>
      </w:r>
      <w:r w:rsidR="00922B85" w:rsidRPr="00E70F94">
        <w:rPr>
          <w:rFonts w:ascii="Calibri" w:hAnsi="Calibri" w:cs="Calibri"/>
        </w:rPr>
      </w:r>
      <w:r w:rsidR="00922B85" w:rsidRPr="00E70F94">
        <w:rPr>
          <w:rFonts w:ascii="Calibri" w:hAnsi="Calibri" w:cs="Calibri"/>
        </w:rPr>
        <w:fldChar w:fldCharType="separate"/>
      </w:r>
      <w:r w:rsidR="00AD0D08" w:rsidRPr="00E70F94">
        <w:rPr>
          <w:rFonts w:ascii="Calibri" w:hAnsi="Calibri" w:cs="Calibri"/>
          <w:b/>
          <w:bCs/>
        </w:rPr>
        <w:t>.</w:t>
      </w:r>
      <w:r w:rsidR="00922B85" w:rsidRPr="00E70F94">
        <w:rPr>
          <w:rFonts w:ascii="Calibri" w:hAnsi="Calibri" w:cs="Calibri"/>
        </w:rPr>
        <w:fldChar w:fldCharType="end"/>
      </w:r>
      <w:r w:rsidRPr="00E70F94">
        <w:rPr>
          <w:rFonts w:ascii="Calibri" w:hAnsi="Calibri" w:cs="Calibri"/>
        </w:rPr>
        <w:t>, καθώς και στις ειδικές</w:t>
      </w:r>
      <w:r w:rsidRPr="009A0175">
        <w:rPr>
          <w:rFonts w:ascii="Calibri" w:hAnsi="Calibri" w:cs="Calibri"/>
        </w:rPr>
        <w:t xml:space="preserve"> καταναλώσεις ενέργειας ανά τυπικό</w:t>
      </w:r>
      <w:r w:rsidR="005F622D">
        <w:rPr>
          <w:rFonts w:ascii="Calibri" w:hAnsi="Calibri" w:cs="Calibri"/>
        </w:rPr>
        <w:t xml:space="preserve"> κτίριο</w:t>
      </w:r>
      <w:r w:rsidRPr="009A0175">
        <w:rPr>
          <w:rFonts w:ascii="Calibri" w:hAnsi="Calibri" w:cs="Calibri"/>
        </w:rPr>
        <w:t xml:space="preserve"> χρήσης, όπως αυτές προκύπτουν από τη μελέτη “cost-optimal”. Ως έτος αναφοράς ορίστηκε το 2025 και ως έτος-στόχος το 2050.</w:t>
      </w:r>
    </w:p>
    <w:p w14:paraId="402E4FBA" w14:textId="1F60869A" w:rsidR="00D50D9D" w:rsidRPr="009A0175" w:rsidRDefault="00D50D9D" w:rsidP="009A0175">
      <w:pPr>
        <w:spacing w:before="60" w:after="60" w:line="276" w:lineRule="auto"/>
        <w:rPr>
          <w:rFonts w:ascii="Calibri" w:hAnsi="Calibri" w:cs="Calibri"/>
        </w:rPr>
      </w:pPr>
      <w:r w:rsidRPr="009A0175">
        <w:rPr>
          <w:rFonts w:ascii="Calibri" w:hAnsi="Calibri" w:cs="Calibri"/>
        </w:rPr>
        <w:t>Για τον προσδιορισμό των στόχων κατανάλωσης ενέργειας, χρησιμοποιήθηκαν οι προβλέψεις του ΕΣΕΚ</w:t>
      </w:r>
      <w:r w:rsidR="00BF2398">
        <w:rPr>
          <w:rFonts w:ascii="Calibri" w:hAnsi="Calibri" w:cs="Calibri"/>
        </w:rPr>
        <w:t xml:space="preserve"> </w:t>
      </w:r>
      <w:r w:rsidRPr="009A0175">
        <w:rPr>
          <w:rFonts w:ascii="Calibri" w:hAnsi="Calibri" w:cs="Calibri"/>
        </w:rPr>
        <w:t>σχετικά με την τελική κατανάλωση ενέργειας στον τριτογενή τομέα και τη μελλοντική κατανομή της ανά τεχνολογία θέρμανσης (</w:t>
      </w:r>
      <w:r w:rsidRPr="009A0175">
        <w:rPr>
          <w:rFonts w:ascii="Calibri" w:hAnsi="Calibri" w:cs="Calibri"/>
        </w:rPr>
        <w:fldChar w:fldCharType="begin"/>
      </w:r>
      <w:r w:rsidRPr="009A0175">
        <w:rPr>
          <w:rFonts w:ascii="Calibri" w:hAnsi="Calibri" w:cs="Calibri"/>
        </w:rPr>
        <w:instrText xml:space="preserve"> REF _Ref195015912 \h  \* MERGEFORMAT </w:instrText>
      </w:r>
      <w:r w:rsidRPr="009A0175">
        <w:rPr>
          <w:rFonts w:ascii="Calibri" w:hAnsi="Calibri" w:cs="Calibri"/>
        </w:rPr>
      </w:r>
      <w:r w:rsidRPr="009A0175">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23</w:t>
      </w:r>
      <w:r w:rsidRPr="009A0175">
        <w:rPr>
          <w:rFonts w:ascii="Calibri" w:hAnsi="Calibri" w:cs="Calibri"/>
        </w:rPr>
        <w:fldChar w:fldCharType="end"/>
      </w:r>
      <w:r w:rsidRPr="009A0175">
        <w:rPr>
          <w:rFonts w:ascii="Calibri" w:hAnsi="Calibri" w:cs="Calibri"/>
        </w:rPr>
        <w:t>).</w:t>
      </w:r>
    </w:p>
    <w:p w14:paraId="4BB575ED" w14:textId="1AD839BF" w:rsidR="00D50D9D" w:rsidRPr="00923F38" w:rsidRDefault="00D50D9D" w:rsidP="009A0175">
      <w:pPr>
        <w:pStyle w:val="aa"/>
        <w:keepNext/>
        <w:spacing w:after="60" w:line="276" w:lineRule="auto"/>
        <w:jc w:val="center"/>
        <w:rPr>
          <w:rFonts w:ascii="Calibri" w:hAnsi="Calibri" w:cs="Calibri"/>
          <w:i/>
          <w:iCs/>
          <w:sz w:val="20"/>
        </w:rPr>
      </w:pPr>
      <w:bookmarkStart w:id="240" w:name="_Ref195015912"/>
      <w:bookmarkStart w:id="241" w:name="_Ref195015906"/>
      <w:bookmarkStart w:id="242" w:name="_Toc195217214"/>
      <w:bookmarkStart w:id="243" w:name="_Toc202800801"/>
      <w:bookmarkStart w:id="244" w:name="_Toc215486382"/>
      <w:r w:rsidRPr="00923F38">
        <w:rPr>
          <w:rFonts w:ascii="Calibri" w:hAnsi="Calibri" w:cs="Calibri"/>
          <w:i/>
          <w:iCs/>
          <w:sz w:val="20"/>
        </w:rPr>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23</w:t>
      </w:r>
      <w:r w:rsidRPr="00923F38">
        <w:rPr>
          <w:rFonts w:ascii="Calibri" w:hAnsi="Calibri" w:cs="Calibri"/>
          <w:i/>
          <w:iCs/>
          <w:sz w:val="20"/>
        </w:rPr>
        <w:fldChar w:fldCharType="end"/>
      </w:r>
      <w:bookmarkEnd w:id="240"/>
      <w:r w:rsidRPr="00923F38">
        <w:rPr>
          <w:rFonts w:ascii="Calibri" w:hAnsi="Calibri" w:cs="Calibri"/>
          <w:i/>
          <w:iCs/>
          <w:sz w:val="20"/>
        </w:rPr>
        <w:t>. Τελική κατανάλωση ενέργειας ανά τεχνολογία θέρμανσης στον τριτογενή τομέα της Ελλάδας (Πηγή: ΕΣΕΚ 2024)</w:t>
      </w:r>
      <w:bookmarkEnd w:id="241"/>
      <w:bookmarkEnd w:id="242"/>
      <w:bookmarkEnd w:id="243"/>
      <w:bookmarkEnd w:id="244"/>
    </w:p>
    <w:tbl>
      <w:tblPr>
        <w:tblStyle w:val="5-1"/>
        <w:tblW w:w="5000" w:type="pct"/>
        <w:tblLook w:val="04A0" w:firstRow="1" w:lastRow="0" w:firstColumn="1" w:lastColumn="0" w:noHBand="0" w:noVBand="1"/>
      </w:tblPr>
      <w:tblGrid>
        <w:gridCol w:w="4334"/>
        <w:gridCol w:w="836"/>
        <w:gridCol w:w="836"/>
        <w:gridCol w:w="836"/>
        <w:gridCol w:w="836"/>
        <w:gridCol w:w="836"/>
        <w:gridCol w:w="836"/>
      </w:tblGrid>
      <w:tr w:rsidR="00D50D9D" w:rsidRPr="009A0175" w14:paraId="22D1EAEF" w14:textId="77777777" w:rsidTr="009A017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7" w:type="pct"/>
          </w:tcPr>
          <w:p w14:paraId="0B79D965"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Χρονολογία</w:t>
            </w:r>
          </w:p>
        </w:tc>
        <w:tc>
          <w:tcPr>
            <w:tcW w:w="447" w:type="pct"/>
          </w:tcPr>
          <w:p w14:paraId="5C95B86E" w14:textId="77777777" w:rsidR="00D50D9D" w:rsidRPr="009A0175" w:rsidRDefault="00D50D9D"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2025</w:t>
            </w:r>
          </w:p>
        </w:tc>
        <w:tc>
          <w:tcPr>
            <w:tcW w:w="447" w:type="pct"/>
          </w:tcPr>
          <w:p w14:paraId="76D12B66" w14:textId="77777777" w:rsidR="00D50D9D" w:rsidRPr="009A0175" w:rsidRDefault="00D50D9D"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2030</w:t>
            </w:r>
          </w:p>
        </w:tc>
        <w:tc>
          <w:tcPr>
            <w:tcW w:w="447" w:type="pct"/>
          </w:tcPr>
          <w:p w14:paraId="517AE748" w14:textId="77777777" w:rsidR="00D50D9D" w:rsidRPr="009A0175" w:rsidRDefault="00D50D9D"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2035</w:t>
            </w:r>
          </w:p>
        </w:tc>
        <w:tc>
          <w:tcPr>
            <w:tcW w:w="447" w:type="pct"/>
          </w:tcPr>
          <w:p w14:paraId="73079F7A" w14:textId="77777777" w:rsidR="00D50D9D" w:rsidRPr="009A0175" w:rsidRDefault="00D50D9D"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2040</w:t>
            </w:r>
          </w:p>
        </w:tc>
        <w:tc>
          <w:tcPr>
            <w:tcW w:w="447" w:type="pct"/>
          </w:tcPr>
          <w:p w14:paraId="067E01DC" w14:textId="77777777" w:rsidR="00D50D9D" w:rsidRPr="009A0175" w:rsidRDefault="00D50D9D"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2045</w:t>
            </w:r>
          </w:p>
        </w:tc>
        <w:tc>
          <w:tcPr>
            <w:tcW w:w="447" w:type="pct"/>
          </w:tcPr>
          <w:p w14:paraId="2B1A1630" w14:textId="77777777" w:rsidR="00D50D9D" w:rsidRPr="009A0175" w:rsidRDefault="00D50D9D" w:rsidP="009A0175">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2050</w:t>
            </w:r>
          </w:p>
        </w:tc>
      </w:tr>
      <w:tr w:rsidR="00D50D9D" w:rsidRPr="009A0175" w14:paraId="53ADF5F5" w14:textId="77777777" w:rsidTr="009A01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7" w:type="pct"/>
          </w:tcPr>
          <w:p w14:paraId="6A2E8ED7"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 xml:space="preserve">Τελική κατανάλωση ενέργειας </w:t>
            </w:r>
            <w:r w:rsidRPr="009A0175">
              <w:rPr>
                <w:rFonts w:ascii="Calibri" w:hAnsi="Calibri" w:cs="Calibri"/>
                <w:b w:val="0"/>
                <w:bCs w:val="0"/>
                <w:sz w:val="20"/>
                <w:szCs w:val="20"/>
              </w:rPr>
              <w:t>(</w:t>
            </w:r>
            <w:r w:rsidRPr="009A0175">
              <w:rPr>
                <w:rFonts w:ascii="Calibri" w:hAnsi="Calibri" w:cs="Calibri"/>
                <w:sz w:val="20"/>
                <w:szCs w:val="20"/>
              </w:rPr>
              <w:t>ktoe</w:t>
            </w:r>
            <w:r w:rsidRPr="009A0175">
              <w:rPr>
                <w:rFonts w:ascii="Calibri" w:hAnsi="Calibri" w:cs="Calibri"/>
                <w:b w:val="0"/>
                <w:bCs w:val="0"/>
                <w:sz w:val="20"/>
                <w:szCs w:val="20"/>
              </w:rPr>
              <w:t>)</w:t>
            </w:r>
          </w:p>
        </w:tc>
        <w:tc>
          <w:tcPr>
            <w:tcW w:w="447" w:type="pct"/>
          </w:tcPr>
          <w:p w14:paraId="172ABAE7"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1.836</w:t>
            </w:r>
          </w:p>
        </w:tc>
        <w:tc>
          <w:tcPr>
            <w:tcW w:w="447" w:type="pct"/>
          </w:tcPr>
          <w:p w14:paraId="5D50FFDD"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1.786</w:t>
            </w:r>
          </w:p>
        </w:tc>
        <w:tc>
          <w:tcPr>
            <w:tcW w:w="447" w:type="pct"/>
          </w:tcPr>
          <w:p w14:paraId="0774BA39"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1.775</w:t>
            </w:r>
          </w:p>
        </w:tc>
        <w:tc>
          <w:tcPr>
            <w:tcW w:w="447" w:type="pct"/>
          </w:tcPr>
          <w:p w14:paraId="2418D6A1"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1.771</w:t>
            </w:r>
          </w:p>
        </w:tc>
        <w:tc>
          <w:tcPr>
            <w:tcW w:w="447" w:type="pct"/>
          </w:tcPr>
          <w:p w14:paraId="67EEA19F"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1.772</w:t>
            </w:r>
          </w:p>
        </w:tc>
        <w:tc>
          <w:tcPr>
            <w:tcW w:w="447" w:type="pct"/>
          </w:tcPr>
          <w:p w14:paraId="48BB475F"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1.803</w:t>
            </w:r>
          </w:p>
        </w:tc>
      </w:tr>
      <w:tr w:rsidR="009A0175" w:rsidRPr="009A0175" w14:paraId="2E9E486E" w14:textId="77777777" w:rsidTr="009A0175">
        <w:tc>
          <w:tcPr>
            <w:cnfStyle w:val="001000000000" w:firstRow="0" w:lastRow="0" w:firstColumn="1" w:lastColumn="0" w:oddVBand="0" w:evenVBand="0" w:oddHBand="0" w:evenHBand="0" w:firstRowFirstColumn="0" w:firstRowLastColumn="0" w:lastRowFirstColumn="0" w:lastRowLastColumn="0"/>
            <w:tcW w:w="2317" w:type="pct"/>
          </w:tcPr>
          <w:p w14:paraId="53C187CD"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 xml:space="preserve">Κατανάλωση ανά καύσιμο </w:t>
            </w:r>
            <w:r w:rsidRPr="009A0175">
              <w:rPr>
                <w:rFonts w:ascii="Calibri" w:hAnsi="Calibri" w:cs="Calibri"/>
                <w:b w:val="0"/>
                <w:bCs w:val="0"/>
                <w:sz w:val="20"/>
                <w:szCs w:val="20"/>
              </w:rPr>
              <w:t>(</w:t>
            </w:r>
            <w:r w:rsidRPr="009A0175">
              <w:rPr>
                <w:rFonts w:ascii="Calibri" w:hAnsi="Calibri" w:cs="Calibri"/>
                <w:sz w:val="20"/>
                <w:szCs w:val="20"/>
              </w:rPr>
              <w:t>ktoe</w:t>
            </w:r>
            <w:r w:rsidRPr="009A0175">
              <w:rPr>
                <w:rFonts w:ascii="Calibri" w:hAnsi="Calibri" w:cs="Calibri"/>
                <w:b w:val="0"/>
                <w:bCs w:val="0"/>
                <w:sz w:val="20"/>
                <w:szCs w:val="20"/>
              </w:rPr>
              <w:t>)</w:t>
            </w:r>
          </w:p>
        </w:tc>
        <w:tc>
          <w:tcPr>
            <w:tcW w:w="447" w:type="pct"/>
          </w:tcPr>
          <w:p w14:paraId="4283AE78"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447" w:type="pct"/>
          </w:tcPr>
          <w:p w14:paraId="50C91A1E"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447" w:type="pct"/>
          </w:tcPr>
          <w:p w14:paraId="4DFBD9A6"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447" w:type="pct"/>
          </w:tcPr>
          <w:p w14:paraId="51D98C98"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447" w:type="pct"/>
          </w:tcPr>
          <w:p w14:paraId="21F39483"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c>
          <w:tcPr>
            <w:tcW w:w="447" w:type="pct"/>
          </w:tcPr>
          <w:p w14:paraId="189531A5"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p>
        </w:tc>
      </w:tr>
      <w:tr w:rsidR="00D50D9D" w:rsidRPr="009A0175" w14:paraId="5AD98D39" w14:textId="77777777" w:rsidTr="009A01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7" w:type="pct"/>
          </w:tcPr>
          <w:p w14:paraId="094D745D"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Πετρελαϊκά</w:t>
            </w:r>
          </w:p>
        </w:tc>
        <w:tc>
          <w:tcPr>
            <w:tcW w:w="447" w:type="pct"/>
          </w:tcPr>
          <w:p w14:paraId="7B75C370"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113</w:t>
            </w:r>
          </w:p>
        </w:tc>
        <w:tc>
          <w:tcPr>
            <w:tcW w:w="447" w:type="pct"/>
          </w:tcPr>
          <w:p w14:paraId="6FD78D9B"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62</w:t>
            </w:r>
          </w:p>
        </w:tc>
        <w:tc>
          <w:tcPr>
            <w:tcW w:w="447" w:type="pct"/>
          </w:tcPr>
          <w:p w14:paraId="3B605F22"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40</w:t>
            </w:r>
          </w:p>
        </w:tc>
        <w:tc>
          <w:tcPr>
            <w:tcW w:w="447" w:type="pct"/>
          </w:tcPr>
          <w:p w14:paraId="7B2E5D83"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20</w:t>
            </w:r>
          </w:p>
        </w:tc>
        <w:tc>
          <w:tcPr>
            <w:tcW w:w="447" w:type="pct"/>
          </w:tcPr>
          <w:p w14:paraId="3CC65357"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0</w:t>
            </w:r>
          </w:p>
        </w:tc>
        <w:tc>
          <w:tcPr>
            <w:tcW w:w="447" w:type="pct"/>
          </w:tcPr>
          <w:p w14:paraId="1F78080D"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0</w:t>
            </w:r>
          </w:p>
        </w:tc>
      </w:tr>
      <w:tr w:rsidR="00D50D9D" w:rsidRPr="009A0175" w14:paraId="20140D59" w14:textId="77777777" w:rsidTr="009A0175">
        <w:tc>
          <w:tcPr>
            <w:cnfStyle w:val="001000000000" w:firstRow="0" w:lastRow="0" w:firstColumn="1" w:lastColumn="0" w:oddVBand="0" w:evenVBand="0" w:oddHBand="0" w:evenHBand="0" w:firstRowFirstColumn="0" w:firstRowLastColumn="0" w:lastRowFirstColumn="0" w:lastRowLastColumn="0"/>
            <w:tcW w:w="2317" w:type="pct"/>
          </w:tcPr>
          <w:p w14:paraId="670BADE1"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Φ. Αέριο</w:t>
            </w:r>
          </w:p>
        </w:tc>
        <w:tc>
          <w:tcPr>
            <w:tcW w:w="447" w:type="pct"/>
          </w:tcPr>
          <w:p w14:paraId="461A7957"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146</w:t>
            </w:r>
          </w:p>
        </w:tc>
        <w:tc>
          <w:tcPr>
            <w:tcW w:w="447" w:type="pct"/>
          </w:tcPr>
          <w:p w14:paraId="00ADC7F7"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117</w:t>
            </w:r>
          </w:p>
        </w:tc>
        <w:tc>
          <w:tcPr>
            <w:tcW w:w="447" w:type="pct"/>
          </w:tcPr>
          <w:p w14:paraId="25DCFB8A"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61</w:t>
            </w:r>
          </w:p>
        </w:tc>
        <w:tc>
          <w:tcPr>
            <w:tcW w:w="447" w:type="pct"/>
          </w:tcPr>
          <w:p w14:paraId="29AAA870"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12</w:t>
            </w:r>
          </w:p>
        </w:tc>
        <w:tc>
          <w:tcPr>
            <w:tcW w:w="447" w:type="pct"/>
          </w:tcPr>
          <w:p w14:paraId="130CA4B9"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10</w:t>
            </w:r>
          </w:p>
        </w:tc>
        <w:tc>
          <w:tcPr>
            <w:tcW w:w="447" w:type="pct"/>
          </w:tcPr>
          <w:p w14:paraId="671808BC"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16</w:t>
            </w:r>
          </w:p>
        </w:tc>
      </w:tr>
      <w:tr w:rsidR="00D50D9D" w:rsidRPr="009A0175" w14:paraId="172A71B0" w14:textId="77777777" w:rsidTr="009A01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7" w:type="pct"/>
          </w:tcPr>
          <w:p w14:paraId="3C50C07C"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Βιοενέργεια</w:t>
            </w:r>
          </w:p>
        </w:tc>
        <w:tc>
          <w:tcPr>
            <w:tcW w:w="447" w:type="pct"/>
          </w:tcPr>
          <w:p w14:paraId="00F534E2"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8</w:t>
            </w:r>
          </w:p>
        </w:tc>
        <w:tc>
          <w:tcPr>
            <w:tcW w:w="447" w:type="pct"/>
          </w:tcPr>
          <w:p w14:paraId="59FA81CA"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27</w:t>
            </w:r>
          </w:p>
        </w:tc>
        <w:tc>
          <w:tcPr>
            <w:tcW w:w="447" w:type="pct"/>
          </w:tcPr>
          <w:p w14:paraId="7A520B5B"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35</w:t>
            </w:r>
          </w:p>
        </w:tc>
        <w:tc>
          <w:tcPr>
            <w:tcW w:w="447" w:type="pct"/>
          </w:tcPr>
          <w:p w14:paraId="388A99B8"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33</w:t>
            </w:r>
          </w:p>
        </w:tc>
        <w:tc>
          <w:tcPr>
            <w:tcW w:w="447" w:type="pct"/>
          </w:tcPr>
          <w:p w14:paraId="383804D5"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30</w:t>
            </w:r>
          </w:p>
        </w:tc>
        <w:tc>
          <w:tcPr>
            <w:tcW w:w="447" w:type="pct"/>
          </w:tcPr>
          <w:p w14:paraId="581E22D0"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22</w:t>
            </w:r>
          </w:p>
        </w:tc>
      </w:tr>
      <w:tr w:rsidR="00D50D9D" w:rsidRPr="009A0175" w14:paraId="1FDBC2D1" w14:textId="77777777" w:rsidTr="009A0175">
        <w:tc>
          <w:tcPr>
            <w:cnfStyle w:val="001000000000" w:firstRow="0" w:lastRow="0" w:firstColumn="1" w:lastColumn="0" w:oddVBand="0" w:evenVBand="0" w:oddHBand="0" w:evenHBand="0" w:firstRowFirstColumn="0" w:firstRowLastColumn="0" w:lastRowFirstColumn="0" w:lastRowLastColumn="0"/>
            <w:tcW w:w="2317" w:type="pct"/>
          </w:tcPr>
          <w:p w14:paraId="52582489"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 xml:space="preserve">Βιοντήζελ </w:t>
            </w:r>
          </w:p>
        </w:tc>
        <w:tc>
          <w:tcPr>
            <w:tcW w:w="447" w:type="pct"/>
          </w:tcPr>
          <w:p w14:paraId="1A7E6D12"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6</w:t>
            </w:r>
          </w:p>
        </w:tc>
        <w:tc>
          <w:tcPr>
            <w:tcW w:w="447" w:type="pct"/>
          </w:tcPr>
          <w:p w14:paraId="7F2B0215"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26</w:t>
            </w:r>
          </w:p>
        </w:tc>
        <w:tc>
          <w:tcPr>
            <w:tcW w:w="447" w:type="pct"/>
          </w:tcPr>
          <w:p w14:paraId="2FFBE8D3"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w:t>
            </w:r>
          </w:p>
        </w:tc>
        <w:tc>
          <w:tcPr>
            <w:tcW w:w="447" w:type="pct"/>
          </w:tcPr>
          <w:p w14:paraId="6E1FB09B"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9</w:t>
            </w:r>
          </w:p>
        </w:tc>
        <w:tc>
          <w:tcPr>
            <w:tcW w:w="447" w:type="pct"/>
          </w:tcPr>
          <w:p w14:paraId="50C70EDD"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0</w:t>
            </w:r>
          </w:p>
        </w:tc>
        <w:tc>
          <w:tcPr>
            <w:tcW w:w="447" w:type="pct"/>
          </w:tcPr>
          <w:p w14:paraId="7F920521"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0</w:t>
            </w:r>
          </w:p>
        </w:tc>
      </w:tr>
      <w:tr w:rsidR="00D50D9D" w:rsidRPr="009A0175" w14:paraId="4B4F7AEA" w14:textId="77777777" w:rsidTr="009A017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7" w:type="pct"/>
          </w:tcPr>
          <w:p w14:paraId="4CCDA145"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Βιομεθάνιο</w:t>
            </w:r>
          </w:p>
        </w:tc>
        <w:tc>
          <w:tcPr>
            <w:tcW w:w="447" w:type="pct"/>
          </w:tcPr>
          <w:p w14:paraId="07B0A9A3"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0</w:t>
            </w:r>
          </w:p>
        </w:tc>
        <w:tc>
          <w:tcPr>
            <w:tcW w:w="447" w:type="pct"/>
          </w:tcPr>
          <w:p w14:paraId="1F689654"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15</w:t>
            </w:r>
          </w:p>
        </w:tc>
        <w:tc>
          <w:tcPr>
            <w:tcW w:w="447" w:type="pct"/>
          </w:tcPr>
          <w:p w14:paraId="0A5BCC44"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24</w:t>
            </w:r>
          </w:p>
        </w:tc>
        <w:tc>
          <w:tcPr>
            <w:tcW w:w="447" w:type="pct"/>
          </w:tcPr>
          <w:p w14:paraId="7EB80592"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w:t>
            </w:r>
          </w:p>
        </w:tc>
        <w:tc>
          <w:tcPr>
            <w:tcW w:w="447" w:type="pct"/>
          </w:tcPr>
          <w:p w14:paraId="74BAAD12"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19</w:t>
            </w:r>
          </w:p>
        </w:tc>
        <w:tc>
          <w:tcPr>
            <w:tcW w:w="447" w:type="pct"/>
          </w:tcPr>
          <w:p w14:paraId="388E6F45" w14:textId="77777777" w:rsidR="00D50D9D" w:rsidRPr="009A0175" w:rsidRDefault="00D50D9D" w:rsidP="009A0175">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37</w:t>
            </w:r>
          </w:p>
        </w:tc>
      </w:tr>
      <w:tr w:rsidR="00D50D9D" w:rsidRPr="009A0175" w14:paraId="6DC111CB" w14:textId="77777777" w:rsidTr="009A0175">
        <w:tc>
          <w:tcPr>
            <w:cnfStyle w:val="001000000000" w:firstRow="0" w:lastRow="0" w:firstColumn="1" w:lastColumn="0" w:oddVBand="0" w:evenVBand="0" w:oddHBand="0" w:evenHBand="0" w:firstRowFirstColumn="0" w:firstRowLastColumn="0" w:lastRowFirstColumn="0" w:lastRowLastColumn="0"/>
            <w:tcW w:w="2317" w:type="pct"/>
          </w:tcPr>
          <w:p w14:paraId="432B3C79" w14:textId="77777777" w:rsidR="00D50D9D" w:rsidRPr="009A0175" w:rsidRDefault="00D50D9D" w:rsidP="009A0175">
            <w:pPr>
              <w:spacing w:before="0" w:after="0" w:line="276" w:lineRule="auto"/>
              <w:jc w:val="center"/>
              <w:rPr>
                <w:rFonts w:ascii="Calibri" w:hAnsi="Calibri" w:cs="Calibri"/>
                <w:sz w:val="20"/>
                <w:szCs w:val="20"/>
              </w:rPr>
            </w:pPr>
            <w:r w:rsidRPr="009A0175">
              <w:rPr>
                <w:rFonts w:ascii="Calibri" w:hAnsi="Calibri" w:cs="Calibri"/>
                <w:sz w:val="20"/>
                <w:szCs w:val="20"/>
              </w:rPr>
              <w:t>Ηλεκτρισμός</w:t>
            </w:r>
          </w:p>
        </w:tc>
        <w:tc>
          <w:tcPr>
            <w:tcW w:w="447" w:type="pct"/>
          </w:tcPr>
          <w:p w14:paraId="6CBBC326"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1.563</w:t>
            </w:r>
          </w:p>
        </w:tc>
        <w:tc>
          <w:tcPr>
            <w:tcW w:w="447" w:type="pct"/>
          </w:tcPr>
          <w:p w14:paraId="7A3A76CC"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1.539</w:t>
            </w:r>
          </w:p>
        </w:tc>
        <w:tc>
          <w:tcPr>
            <w:tcW w:w="447" w:type="pct"/>
          </w:tcPr>
          <w:p w14:paraId="2FEC62D3"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1.598</w:t>
            </w:r>
          </w:p>
        </w:tc>
        <w:tc>
          <w:tcPr>
            <w:tcW w:w="447" w:type="pct"/>
          </w:tcPr>
          <w:p w14:paraId="1A981617"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1.680</w:t>
            </w:r>
          </w:p>
        </w:tc>
        <w:tc>
          <w:tcPr>
            <w:tcW w:w="447" w:type="pct"/>
          </w:tcPr>
          <w:p w14:paraId="5794373D"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1.723</w:t>
            </w:r>
          </w:p>
        </w:tc>
        <w:tc>
          <w:tcPr>
            <w:tcW w:w="447" w:type="pct"/>
          </w:tcPr>
          <w:p w14:paraId="6C17F28E" w14:textId="77777777" w:rsidR="00D50D9D" w:rsidRPr="009A0175" w:rsidRDefault="00D50D9D" w:rsidP="009A0175">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1.728</w:t>
            </w:r>
          </w:p>
        </w:tc>
      </w:tr>
    </w:tbl>
    <w:p w14:paraId="1B4F45C0" w14:textId="77777777" w:rsidR="00922B85" w:rsidRDefault="00922B85" w:rsidP="009A0175">
      <w:pPr>
        <w:spacing w:before="60" w:after="60" w:line="276" w:lineRule="auto"/>
        <w:rPr>
          <w:rFonts w:ascii="Calibri" w:hAnsi="Calibri" w:cs="Calibri"/>
        </w:rPr>
      </w:pPr>
    </w:p>
    <w:p w14:paraId="22D47B47" w14:textId="7C78237F" w:rsidR="00D50D9D" w:rsidRPr="009A0175" w:rsidRDefault="00D50D9D" w:rsidP="009A0175">
      <w:pPr>
        <w:spacing w:before="60" w:after="60" w:line="276" w:lineRule="auto"/>
        <w:rPr>
          <w:rFonts w:ascii="Calibri" w:hAnsi="Calibri" w:cs="Calibri"/>
        </w:rPr>
      </w:pPr>
      <w:r w:rsidRPr="009A0175">
        <w:rPr>
          <w:rFonts w:ascii="Calibri" w:hAnsi="Calibri" w:cs="Calibri"/>
        </w:rPr>
        <w:t xml:space="preserve">Για τον υπολογισμό της εξοικονόμησης ενέργειας και τον προσδιορισμό των απαραίτητων παρεμβάσεων, αξιοποιήθηκαν εναλλακτικά πακέτα παρεμβάσεων από τη μελέτη “cost-optimal”. Τα πακέτα αυτά περιλαμβάνουν συνδυασμούς παρεμβάσεων στο </w:t>
      </w:r>
      <w:r w:rsidR="00DE519B">
        <w:rPr>
          <w:rFonts w:ascii="Calibri" w:hAnsi="Calibri" w:cs="Calibri"/>
        </w:rPr>
        <w:t>κτη</w:t>
      </w:r>
      <w:r w:rsidRPr="009A0175">
        <w:rPr>
          <w:rFonts w:ascii="Calibri" w:hAnsi="Calibri" w:cs="Calibri"/>
        </w:rPr>
        <w:t>ριακό κέλυφος και στα συστήματα θέρμανσης/ ψύξης, όπως την προσθήκη αντλιών θερμότητας, συστημάτων κλιματισμού μεταβλητής ροής (“</w:t>
      </w:r>
      <w:r w:rsidRPr="009A0175">
        <w:rPr>
          <w:rFonts w:ascii="Calibri" w:hAnsi="Calibri" w:cs="Calibri"/>
          <w:lang w:val="en-US"/>
        </w:rPr>
        <w:t>VRV</w:t>
      </w:r>
      <w:r w:rsidRPr="009A0175">
        <w:rPr>
          <w:rFonts w:ascii="Calibri" w:hAnsi="Calibri" w:cs="Calibri"/>
        </w:rPr>
        <w:t>”) ή νέες πιο αποδοτικές κλιματιστικές μονάδες.</w:t>
      </w:r>
    </w:p>
    <w:p w14:paraId="13FCF036" w14:textId="698126B6" w:rsidR="00D50D9D" w:rsidRDefault="00D50D9D" w:rsidP="009A0175">
      <w:pPr>
        <w:spacing w:before="60" w:after="60" w:line="276" w:lineRule="auto"/>
        <w:rPr>
          <w:rFonts w:ascii="Times New Roman" w:hAnsi="Times New Roman" w:cs="Times New Roman"/>
        </w:rPr>
      </w:pPr>
      <w:r w:rsidRPr="009A0175">
        <w:rPr>
          <w:rFonts w:ascii="Calibri" w:hAnsi="Calibri" w:cs="Calibri"/>
        </w:rPr>
        <w:t>Για τα παλαιότερα</w:t>
      </w:r>
      <w:r w:rsidR="005F622D">
        <w:rPr>
          <w:rFonts w:ascii="Calibri" w:hAnsi="Calibri" w:cs="Calibri"/>
        </w:rPr>
        <w:t xml:space="preserve"> κτίρια</w:t>
      </w:r>
      <w:r w:rsidRPr="009A0175">
        <w:rPr>
          <w:rFonts w:ascii="Calibri" w:hAnsi="Calibri" w:cs="Calibri"/>
        </w:rPr>
        <w:t xml:space="preserve"> (κατασκευής πριν του 1980), επιλέχθηκαν πακέτα με μεγαλύτερη ένταση και πλήθος παρεμβάσεων, ώστε να επιτευχθεί η απαιτούμενη ενεργειακή αναβάθμιση</w:t>
      </w:r>
      <w:r w:rsidRPr="004449AF">
        <w:rPr>
          <w:rFonts w:ascii="Times New Roman" w:hAnsi="Times New Roman" w:cs="Times New Roman"/>
        </w:rPr>
        <w:t>.</w:t>
      </w:r>
    </w:p>
    <w:p w14:paraId="40BE7102" w14:textId="77777777" w:rsidR="004C1943" w:rsidRPr="00FF4959" w:rsidRDefault="004C1943" w:rsidP="009A0175">
      <w:pPr>
        <w:spacing w:before="60" w:after="60" w:line="276" w:lineRule="auto"/>
        <w:rPr>
          <w:rFonts w:ascii="Times New Roman" w:hAnsi="Times New Roman" w:cs="Times New Roman"/>
        </w:rPr>
      </w:pPr>
    </w:p>
    <w:p w14:paraId="1C19A512" w14:textId="59709B28" w:rsidR="008D2850" w:rsidRPr="00232E60" w:rsidRDefault="008D2850" w:rsidP="00406991">
      <w:pPr>
        <w:pStyle w:val="1"/>
        <w:numPr>
          <w:ilvl w:val="2"/>
          <w:numId w:val="1"/>
        </w:numPr>
        <w:spacing w:before="0" w:after="120" w:line="360" w:lineRule="auto"/>
        <w:rPr>
          <w:rFonts w:ascii="Calibri" w:hAnsi="Calibri" w:cs="Calibri"/>
          <w:b/>
          <w:bCs/>
          <w:sz w:val="24"/>
          <w:szCs w:val="24"/>
        </w:rPr>
      </w:pPr>
      <w:bookmarkStart w:id="245" w:name="_Toc202800728"/>
      <w:bookmarkStart w:id="246" w:name="_Toc215486309"/>
      <w:r w:rsidRPr="00232E60">
        <w:rPr>
          <w:rFonts w:ascii="Calibri" w:hAnsi="Calibri" w:cs="Calibri"/>
          <w:b/>
          <w:bCs/>
          <w:sz w:val="24"/>
          <w:szCs w:val="24"/>
        </w:rPr>
        <w:t xml:space="preserve">Αποτελέσματα μεθοδολογικής προσέγγισης στον </w:t>
      </w:r>
      <w:r w:rsidR="00DE519B">
        <w:rPr>
          <w:rFonts w:ascii="Calibri" w:hAnsi="Calibri" w:cs="Calibri"/>
          <w:b/>
          <w:bCs/>
          <w:sz w:val="24"/>
          <w:szCs w:val="24"/>
        </w:rPr>
        <w:t>τριτογενή</w:t>
      </w:r>
      <w:r w:rsidRPr="00232E60">
        <w:rPr>
          <w:rFonts w:ascii="Calibri" w:hAnsi="Calibri" w:cs="Calibri"/>
          <w:b/>
          <w:bCs/>
          <w:sz w:val="24"/>
          <w:szCs w:val="24"/>
        </w:rPr>
        <w:t xml:space="preserve"> τομέα</w:t>
      </w:r>
      <w:bookmarkEnd w:id="245"/>
      <w:bookmarkEnd w:id="246"/>
    </w:p>
    <w:p w14:paraId="455A2AA0" w14:textId="79B833D7" w:rsidR="00D50D9D" w:rsidRPr="009A0175" w:rsidRDefault="00D50D9D" w:rsidP="009A0175">
      <w:pPr>
        <w:spacing w:before="60" w:after="60" w:line="276" w:lineRule="auto"/>
        <w:rPr>
          <w:rFonts w:ascii="Calibri" w:eastAsia="Times New Roman" w:hAnsi="Calibri" w:cs="Calibri"/>
        </w:rPr>
      </w:pPr>
      <w:r w:rsidRPr="009A0175">
        <w:rPr>
          <w:rFonts w:ascii="Calibri" w:eastAsia="Times New Roman" w:hAnsi="Calibri" w:cs="Calibri"/>
        </w:rPr>
        <w:t xml:space="preserve">Η εξέλιξη της </w:t>
      </w:r>
      <w:r w:rsidRPr="009A0175">
        <w:rPr>
          <w:rFonts w:ascii="Calibri" w:hAnsi="Calibri" w:cs="Calibri"/>
        </w:rPr>
        <w:t>τελικής</w:t>
      </w:r>
      <w:r w:rsidRPr="009A0175">
        <w:rPr>
          <w:rFonts w:ascii="Calibri" w:eastAsia="Times New Roman" w:hAnsi="Calibri" w:cs="Calibri"/>
        </w:rPr>
        <w:t xml:space="preserve"> κατανάλωσης ενέργειας στον τριτογενή τομέα παρουσιάζει μια σχετική σταθερότητα κατά την περίοδο 2025-2050, όπως υποδεικνύει ο </w:t>
      </w:r>
      <w:r w:rsidRPr="009A0175">
        <w:rPr>
          <w:rFonts w:ascii="Calibri" w:eastAsia="Times New Roman" w:hAnsi="Calibri" w:cs="Calibri"/>
        </w:rPr>
        <w:fldChar w:fldCharType="begin"/>
      </w:r>
      <w:r w:rsidRPr="009A0175">
        <w:rPr>
          <w:rFonts w:ascii="Calibri" w:eastAsia="Times New Roman" w:hAnsi="Calibri" w:cs="Calibri"/>
        </w:rPr>
        <w:instrText xml:space="preserve"> REF _Ref195194784 \h  \* MERGEFORMAT </w:instrText>
      </w:r>
      <w:r w:rsidRPr="009A0175">
        <w:rPr>
          <w:rFonts w:ascii="Calibri" w:eastAsia="Times New Roman" w:hAnsi="Calibri" w:cs="Calibri"/>
        </w:rPr>
      </w:r>
      <w:r w:rsidRPr="009A0175">
        <w:rPr>
          <w:rFonts w:ascii="Calibri" w:eastAsia="Times New Roman"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24</w:t>
      </w:r>
      <w:r w:rsidRPr="009A0175">
        <w:rPr>
          <w:rFonts w:ascii="Calibri" w:eastAsia="Times New Roman" w:hAnsi="Calibri" w:cs="Calibri"/>
        </w:rPr>
        <w:fldChar w:fldCharType="end"/>
      </w:r>
      <w:r w:rsidRPr="009A0175">
        <w:rPr>
          <w:rFonts w:ascii="Calibri" w:eastAsia="Times New Roman" w:hAnsi="Calibri" w:cs="Calibri"/>
        </w:rPr>
        <w:t xml:space="preserve">. Οι τιμές της τελικής κατανάλωσης σύμφωνα με τη μελέτη κυμαίνονται μεταξύ 1.836 και 1.798 </w:t>
      </w:r>
      <w:r w:rsidRPr="009A0175">
        <w:rPr>
          <w:rFonts w:ascii="Calibri" w:eastAsia="Times New Roman" w:hAnsi="Calibri" w:cs="Calibri"/>
          <w:lang w:val="en-US"/>
        </w:rPr>
        <w:t>ktoe</w:t>
      </w:r>
      <w:r w:rsidRPr="009A0175">
        <w:rPr>
          <w:rFonts w:ascii="Calibri" w:eastAsia="Times New Roman" w:hAnsi="Calibri" w:cs="Calibri"/>
        </w:rPr>
        <w:t xml:space="preserve">, εμφανίζοντας μικρή αποκλιμάκωση ως το 2045 και ελαφρά αύξηση το 2050, διατηρώντας όμως το γενικότερο πλαίσιο των </w:t>
      </w:r>
      <w:r w:rsidRPr="009A0175">
        <w:rPr>
          <w:rFonts w:ascii="Calibri" w:eastAsia="Times New Roman" w:hAnsi="Calibri" w:cs="Calibri"/>
        </w:rPr>
        <w:lastRenderedPageBreak/>
        <w:t xml:space="preserve">στόχων του ΕΣΕΚ. Αυτή η σχετική σταθερότητα και η τελική αύξηση της κατανάλωσης οφείλεται στην αύξηση της ακαθάριστης αξίας του τριτογενούς τομέα, όπως αυτή αποκρυσταλλώνεται κατά την αύξηση του </w:t>
      </w:r>
      <w:r w:rsidR="00D60294">
        <w:rPr>
          <w:rFonts w:ascii="Calibri" w:eastAsia="Times New Roman" w:hAnsi="Calibri" w:cs="Calibri"/>
        </w:rPr>
        <w:t xml:space="preserve"> </w:t>
      </w:r>
      <w:r w:rsidR="00DE519B">
        <w:rPr>
          <w:rFonts w:ascii="Calibri" w:eastAsia="Times New Roman" w:hAnsi="Calibri" w:cs="Calibri"/>
        </w:rPr>
        <w:t>κτη</w:t>
      </w:r>
      <w:r w:rsidRPr="009A0175">
        <w:rPr>
          <w:rFonts w:ascii="Calibri" w:eastAsia="Times New Roman" w:hAnsi="Calibri" w:cs="Calibri"/>
        </w:rPr>
        <w:t>ριακού του δυναμικού.</w:t>
      </w:r>
    </w:p>
    <w:p w14:paraId="2F22093A" w14:textId="1E29CFB8" w:rsidR="00D50D9D" w:rsidRPr="00923F38" w:rsidRDefault="00D50D9D" w:rsidP="009A0175">
      <w:pPr>
        <w:pStyle w:val="aa"/>
        <w:keepNext/>
        <w:spacing w:after="60" w:line="276" w:lineRule="auto"/>
        <w:jc w:val="center"/>
        <w:rPr>
          <w:rFonts w:ascii="Calibri" w:hAnsi="Calibri" w:cs="Calibri"/>
          <w:i/>
          <w:iCs/>
          <w:sz w:val="20"/>
        </w:rPr>
      </w:pPr>
      <w:bookmarkStart w:id="247" w:name="_Ref195194784"/>
      <w:bookmarkStart w:id="248" w:name="_Toc195217215"/>
      <w:bookmarkStart w:id="249" w:name="_Toc202800802"/>
      <w:bookmarkStart w:id="250" w:name="_Toc215486383"/>
      <w:r w:rsidRPr="00923F38">
        <w:rPr>
          <w:rFonts w:ascii="Calibri" w:hAnsi="Calibri" w:cs="Calibri"/>
          <w:i/>
          <w:iCs/>
          <w:sz w:val="20"/>
        </w:rPr>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24</w:t>
      </w:r>
      <w:r w:rsidRPr="00923F38">
        <w:rPr>
          <w:rFonts w:ascii="Calibri" w:hAnsi="Calibri" w:cs="Calibri"/>
          <w:i/>
          <w:iCs/>
          <w:sz w:val="20"/>
        </w:rPr>
        <w:fldChar w:fldCharType="end"/>
      </w:r>
      <w:bookmarkEnd w:id="247"/>
      <w:r w:rsidRPr="00923F38">
        <w:rPr>
          <w:rFonts w:ascii="Calibri" w:hAnsi="Calibri" w:cs="Calibri"/>
          <w:i/>
          <w:iCs/>
          <w:sz w:val="20"/>
        </w:rPr>
        <w:t>. Εξέλιξη τελικής κατανάλωσης ενέργειας τριτογενούς τομέα έως το 2050</w:t>
      </w:r>
      <w:bookmarkEnd w:id="248"/>
      <w:bookmarkEnd w:id="249"/>
      <w:bookmarkEnd w:id="250"/>
    </w:p>
    <w:tbl>
      <w:tblPr>
        <w:tblStyle w:val="4-1"/>
        <w:tblW w:w="5000" w:type="pct"/>
        <w:tblLook w:val="04A0" w:firstRow="1" w:lastRow="0" w:firstColumn="1" w:lastColumn="0" w:noHBand="0" w:noVBand="1"/>
      </w:tblPr>
      <w:tblGrid>
        <w:gridCol w:w="3715"/>
        <w:gridCol w:w="940"/>
        <w:gridCol w:w="939"/>
        <w:gridCol w:w="939"/>
        <w:gridCol w:w="939"/>
        <w:gridCol w:w="939"/>
        <w:gridCol w:w="939"/>
      </w:tblGrid>
      <w:tr w:rsidR="00D50D9D" w:rsidRPr="009A0175" w14:paraId="7D55D564" w14:textId="77777777" w:rsidTr="009A0175">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5000" w:type="pct"/>
            <w:gridSpan w:val="7"/>
            <w:noWrap/>
          </w:tcPr>
          <w:p w14:paraId="47C8CC63" w14:textId="77777777" w:rsidR="00D50D9D" w:rsidRPr="009A0175" w:rsidRDefault="00D50D9D" w:rsidP="00BD220E">
            <w:pPr>
              <w:spacing w:before="0" w:after="0" w:line="276" w:lineRule="auto"/>
              <w:jc w:val="center"/>
              <w:rPr>
                <w:rFonts w:ascii="Calibri" w:hAnsi="Calibri" w:cs="Calibri"/>
                <w:sz w:val="20"/>
                <w:szCs w:val="20"/>
                <w:lang w:val="en-US"/>
              </w:rPr>
            </w:pPr>
            <w:r w:rsidRPr="009A0175">
              <w:rPr>
                <w:rFonts w:ascii="Calibri" w:hAnsi="Calibri" w:cs="Calibri"/>
                <w:sz w:val="20"/>
                <w:szCs w:val="20"/>
              </w:rPr>
              <w:t xml:space="preserve">Τελική κατανάλωση ενέργειας </w:t>
            </w:r>
            <w:r w:rsidRPr="009A0175">
              <w:rPr>
                <w:rFonts w:ascii="Calibri" w:hAnsi="Calibri" w:cs="Calibri"/>
                <w:b w:val="0"/>
                <w:bCs w:val="0"/>
                <w:sz w:val="20"/>
                <w:szCs w:val="20"/>
              </w:rPr>
              <w:t>(</w:t>
            </w:r>
            <w:r w:rsidRPr="009A0175">
              <w:rPr>
                <w:rFonts w:ascii="Calibri" w:hAnsi="Calibri" w:cs="Calibri"/>
                <w:sz w:val="20"/>
                <w:szCs w:val="20"/>
                <w:lang w:val="en-US"/>
              </w:rPr>
              <w:t>ktoe</w:t>
            </w:r>
            <w:r w:rsidRPr="009A0175">
              <w:rPr>
                <w:rFonts w:ascii="Calibri" w:hAnsi="Calibri" w:cs="Calibri"/>
                <w:b w:val="0"/>
                <w:bCs w:val="0"/>
                <w:sz w:val="20"/>
                <w:szCs w:val="20"/>
                <w:lang w:val="en-US"/>
              </w:rPr>
              <w:t>)</w:t>
            </w:r>
          </w:p>
        </w:tc>
      </w:tr>
      <w:tr w:rsidR="00D50D9D" w:rsidRPr="009A0175" w14:paraId="16330749" w14:textId="77777777" w:rsidTr="009A0175">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1987" w:type="pct"/>
            <w:noWrap/>
            <w:hideMark/>
          </w:tcPr>
          <w:p w14:paraId="60E85EF4" w14:textId="77777777" w:rsidR="00D50D9D" w:rsidRPr="009A0175" w:rsidRDefault="00D50D9D" w:rsidP="00BD220E">
            <w:pPr>
              <w:spacing w:before="0" w:after="0" w:line="276" w:lineRule="auto"/>
              <w:jc w:val="center"/>
              <w:rPr>
                <w:rFonts w:ascii="Calibri" w:hAnsi="Calibri" w:cs="Calibri"/>
                <w:sz w:val="20"/>
                <w:szCs w:val="20"/>
              </w:rPr>
            </w:pPr>
          </w:p>
        </w:tc>
        <w:tc>
          <w:tcPr>
            <w:tcW w:w="503" w:type="pct"/>
            <w:noWrap/>
            <w:hideMark/>
          </w:tcPr>
          <w:p w14:paraId="4D8F99C5"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9A0175">
              <w:rPr>
                <w:rFonts w:ascii="Calibri" w:hAnsi="Calibri" w:cs="Calibri"/>
                <w:b/>
                <w:bCs/>
                <w:sz w:val="20"/>
                <w:szCs w:val="20"/>
              </w:rPr>
              <w:t>2025</w:t>
            </w:r>
          </w:p>
        </w:tc>
        <w:tc>
          <w:tcPr>
            <w:tcW w:w="502" w:type="pct"/>
            <w:noWrap/>
            <w:hideMark/>
          </w:tcPr>
          <w:p w14:paraId="190B0052"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9A0175">
              <w:rPr>
                <w:rFonts w:ascii="Calibri" w:hAnsi="Calibri" w:cs="Calibri"/>
                <w:b/>
                <w:bCs/>
                <w:sz w:val="20"/>
                <w:szCs w:val="20"/>
              </w:rPr>
              <w:t>2030</w:t>
            </w:r>
          </w:p>
        </w:tc>
        <w:tc>
          <w:tcPr>
            <w:tcW w:w="502" w:type="pct"/>
            <w:noWrap/>
            <w:hideMark/>
          </w:tcPr>
          <w:p w14:paraId="561816E4"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9A0175">
              <w:rPr>
                <w:rFonts w:ascii="Calibri" w:hAnsi="Calibri" w:cs="Calibri"/>
                <w:b/>
                <w:bCs/>
                <w:sz w:val="20"/>
                <w:szCs w:val="20"/>
              </w:rPr>
              <w:t>2035</w:t>
            </w:r>
          </w:p>
        </w:tc>
        <w:tc>
          <w:tcPr>
            <w:tcW w:w="502" w:type="pct"/>
            <w:noWrap/>
            <w:hideMark/>
          </w:tcPr>
          <w:p w14:paraId="7532FF25"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9A0175">
              <w:rPr>
                <w:rFonts w:ascii="Calibri" w:hAnsi="Calibri" w:cs="Calibri"/>
                <w:b/>
                <w:bCs/>
                <w:sz w:val="20"/>
                <w:szCs w:val="20"/>
              </w:rPr>
              <w:t>2040</w:t>
            </w:r>
          </w:p>
        </w:tc>
        <w:tc>
          <w:tcPr>
            <w:tcW w:w="502" w:type="pct"/>
            <w:noWrap/>
            <w:hideMark/>
          </w:tcPr>
          <w:p w14:paraId="407311DF"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9A0175">
              <w:rPr>
                <w:rFonts w:ascii="Calibri" w:hAnsi="Calibri" w:cs="Calibri"/>
                <w:b/>
                <w:bCs/>
                <w:sz w:val="20"/>
                <w:szCs w:val="20"/>
              </w:rPr>
              <w:t>2045</w:t>
            </w:r>
          </w:p>
        </w:tc>
        <w:tc>
          <w:tcPr>
            <w:tcW w:w="502" w:type="pct"/>
            <w:noWrap/>
            <w:hideMark/>
          </w:tcPr>
          <w:p w14:paraId="1981735A"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9A0175">
              <w:rPr>
                <w:rFonts w:ascii="Calibri" w:hAnsi="Calibri" w:cs="Calibri"/>
                <w:b/>
                <w:bCs/>
                <w:sz w:val="20"/>
                <w:szCs w:val="20"/>
              </w:rPr>
              <w:t>2050</w:t>
            </w:r>
          </w:p>
        </w:tc>
      </w:tr>
      <w:tr w:rsidR="00D50D9D" w:rsidRPr="009A0175" w14:paraId="0B3CBF86" w14:textId="77777777" w:rsidTr="009A0175">
        <w:trPr>
          <w:trHeight w:val="285"/>
        </w:trPr>
        <w:tc>
          <w:tcPr>
            <w:cnfStyle w:val="001000000000" w:firstRow="0" w:lastRow="0" w:firstColumn="1" w:lastColumn="0" w:oddVBand="0" w:evenVBand="0" w:oddHBand="0" w:evenHBand="0" w:firstRowFirstColumn="0" w:firstRowLastColumn="0" w:lastRowFirstColumn="0" w:lastRowLastColumn="0"/>
            <w:tcW w:w="1987" w:type="pct"/>
            <w:noWrap/>
            <w:hideMark/>
          </w:tcPr>
          <w:p w14:paraId="3EAB28DA" w14:textId="77777777" w:rsidR="00D50D9D" w:rsidRPr="009A0175" w:rsidRDefault="00D50D9D" w:rsidP="00BD220E">
            <w:pPr>
              <w:spacing w:before="0" w:after="0" w:line="276" w:lineRule="auto"/>
              <w:jc w:val="center"/>
              <w:rPr>
                <w:rFonts w:ascii="Calibri" w:hAnsi="Calibri" w:cs="Calibri"/>
                <w:sz w:val="20"/>
                <w:szCs w:val="20"/>
              </w:rPr>
            </w:pPr>
            <w:r w:rsidRPr="009A0175">
              <w:rPr>
                <w:rFonts w:ascii="Calibri" w:hAnsi="Calibri" w:cs="Calibri"/>
                <w:sz w:val="20"/>
                <w:szCs w:val="20"/>
              </w:rPr>
              <w:t>Στόχοι ΕΣΕΚ</w:t>
            </w:r>
          </w:p>
        </w:tc>
        <w:tc>
          <w:tcPr>
            <w:tcW w:w="503" w:type="pct"/>
            <w:noWrap/>
            <w:hideMark/>
          </w:tcPr>
          <w:p w14:paraId="474B08EA" w14:textId="77777777" w:rsidR="00D50D9D" w:rsidRPr="009A0175"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1.836</w:t>
            </w:r>
          </w:p>
        </w:tc>
        <w:tc>
          <w:tcPr>
            <w:tcW w:w="502" w:type="pct"/>
            <w:noWrap/>
            <w:hideMark/>
          </w:tcPr>
          <w:p w14:paraId="24A1CB0E" w14:textId="77777777" w:rsidR="00D50D9D" w:rsidRPr="009A0175"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1.786</w:t>
            </w:r>
          </w:p>
        </w:tc>
        <w:tc>
          <w:tcPr>
            <w:tcW w:w="502" w:type="pct"/>
            <w:noWrap/>
            <w:hideMark/>
          </w:tcPr>
          <w:p w14:paraId="6DF7ADF4" w14:textId="77777777" w:rsidR="00D50D9D" w:rsidRPr="009A0175"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1.775</w:t>
            </w:r>
          </w:p>
        </w:tc>
        <w:tc>
          <w:tcPr>
            <w:tcW w:w="502" w:type="pct"/>
            <w:noWrap/>
            <w:hideMark/>
          </w:tcPr>
          <w:p w14:paraId="51D9499F" w14:textId="77777777" w:rsidR="00D50D9D" w:rsidRPr="009A0175"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1.771</w:t>
            </w:r>
          </w:p>
        </w:tc>
        <w:tc>
          <w:tcPr>
            <w:tcW w:w="502" w:type="pct"/>
            <w:noWrap/>
            <w:hideMark/>
          </w:tcPr>
          <w:p w14:paraId="17EA4CD4" w14:textId="77777777" w:rsidR="00D50D9D" w:rsidRPr="009A0175"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1.772</w:t>
            </w:r>
          </w:p>
        </w:tc>
        <w:tc>
          <w:tcPr>
            <w:tcW w:w="502" w:type="pct"/>
            <w:noWrap/>
            <w:hideMark/>
          </w:tcPr>
          <w:p w14:paraId="1292225B" w14:textId="77777777" w:rsidR="00D50D9D" w:rsidRPr="009A0175"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1.803</w:t>
            </w:r>
          </w:p>
        </w:tc>
      </w:tr>
      <w:tr w:rsidR="00D50D9D" w:rsidRPr="009A0175" w14:paraId="32927995" w14:textId="77777777" w:rsidTr="009A0175">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1987" w:type="pct"/>
            <w:noWrap/>
            <w:hideMark/>
          </w:tcPr>
          <w:p w14:paraId="348C2F94" w14:textId="77777777" w:rsidR="00D50D9D" w:rsidRPr="009A0175" w:rsidRDefault="00D50D9D" w:rsidP="00BD220E">
            <w:pPr>
              <w:spacing w:before="0" w:after="0" w:line="276" w:lineRule="auto"/>
              <w:jc w:val="center"/>
              <w:rPr>
                <w:rFonts w:ascii="Calibri" w:hAnsi="Calibri" w:cs="Calibri"/>
                <w:sz w:val="20"/>
                <w:szCs w:val="20"/>
              </w:rPr>
            </w:pPr>
            <w:r w:rsidRPr="009A0175">
              <w:rPr>
                <w:rFonts w:ascii="Calibri" w:hAnsi="Calibri" w:cs="Calibri"/>
                <w:sz w:val="20"/>
                <w:szCs w:val="20"/>
              </w:rPr>
              <w:t>Αποτελέσματα Μελέτης</w:t>
            </w:r>
          </w:p>
        </w:tc>
        <w:tc>
          <w:tcPr>
            <w:tcW w:w="503" w:type="pct"/>
            <w:noWrap/>
            <w:hideMark/>
          </w:tcPr>
          <w:p w14:paraId="010A0794"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1.836</w:t>
            </w:r>
          </w:p>
        </w:tc>
        <w:tc>
          <w:tcPr>
            <w:tcW w:w="502" w:type="pct"/>
            <w:noWrap/>
            <w:hideMark/>
          </w:tcPr>
          <w:p w14:paraId="78D15ED3"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1.786</w:t>
            </w:r>
          </w:p>
        </w:tc>
        <w:tc>
          <w:tcPr>
            <w:tcW w:w="502" w:type="pct"/>
            <w:noWrap/>
            <w:hideMark/>
          </w:tcPr>
          <w:p w14:paraId="132FCF59"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1.775</w:t>
            </w:r>
          </w:p>
        </w:tc>
        <w:tc>
          <w:tcPr>
            <w:tcW w:w="502" w:type="pct"/>
            <w:noWrap/>
            <w:hideMark/>
          </w:tcPr>
          <w:p w14:paraId="2C3250BD"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1.771</w:t>
            </w:r>
          </w:p>
        </w:tc>
        <w:tc>
          <w:tcPr>
            <w:tcW w:w="502" w:type="pct"/>
            <w:noWrap/>
            <w:hideMark/>
          </w:tcPr>
          <w:p w14:paraId="21504079"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1.772</w:t>
            </w:r>
          </w:p>
        </w:tc>
        <w:tc>
          <w:tcPr>
            <w:tcW w:w="502" w:type="pct"/>
            <w:noWrap/>
            <w:hideMark/>
          </w:tcPr>
          <w:p w14:paraId="1EC62552" w14:textId="77777777" w:rsidR="00D50D9D" w:rsidRPr="009A0175"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A0175">
              <w:rPr>
                <w:rFonts w:ascii="Calibri" w:hAnsi="Calibri" w:cs="Calibri"/>
                <w:sz w:val="20"/>
                <w:szCs w:val="20"/>
              </w:rPr>
              <w:t>1.798</w:t>
            </w:r>
          </w:p>
        </w:tc>
      </w:tr>
    </w:tbl>
    <w:p w14:paraId="49FCD6D1" w14:textId="77777777" w:rsidR="00676EFC" w:rsidRDefault="00676EFC" w:rsidP="00BD220E">
      <w:pPr>
        <w:spacing w:before="60" w:after="60"/>
        <w:rPr>
          <w:rFonts w:ascii="Calibri" w:eastAsia="Times New Roman" w:hAnsi="Calibri" w:cs="Calibri"/>
        </w:rPr>
      </w:pPr>
    </w:p>
    <w:p w14:paraId="5A808448" w14:textId="39D43A9D" w:rsidR="00BD220E" w:rsidRPr="00BD220E" w:rsidRDefault="00BD220E" w:rsidP="00923F38">
      <w:pPr>
        <w:spacing w:before="60" w:after="60" w:line="276" w:lineRule="auto"/>
        <w:rPr>
          <w:rFonts w:ascii="Calibri" w:eastAsia="Times New Roman" w:hAnsi="Calibri" w:cs="Calibri"/>
        </w:rPr>
      </w:pPr>
      <w:r w:rsidRPr="00BD220E">
        <w:rPr>
          <w:rFonts w:ascii="Calibri" w:eastAsia="Times New Roman" w:hAnsi="Calibri" w:cs="Calibri"/>
        </w:rPr>
        <w:t xml:space="preserve">Σχετικά με την εξοικονόμηση ενέργειας, το </w:t>
      </w:r>
      <w:r w:rsidRPr="00BD220E">
        <w:rPr>
          <w:rFonts w:ascii="Calibri" w:eastAsia="Times New Roman" w:hAnsi="Calibri" w:cs="Calibri"/>
        </w:rPr>
        <w:fldChar w:fldCharType="begin"/>
      </w:r>
      <w:r w:rsidRPr="00BD220E">
        <w:rPr>
          <w:rFonts w:ascii="Calibri" w:eastAsia="Times New Roman" w:hAnsi="Calibri" w:cs="Calibri"/>
        </w:rPr>
        <w:instrText xml:space="preserve"> REF _Ref195103985 \h  \* MERGEFORMAT </w:instrText>
      </w:r>
      <w:r w:rsidRPr="00BD220E">
        <w:rPr>
          <w:rFonts w:ascii="Calibri" w:eastAsia="Times New Roman" w:hAnsi="Calibri" w:cs="Calibri"/>
        </w:rPr>
      </w:r>
      <w:r w:rsidRPr="00BD220E">
        <w:rPr>
          <w:rFonts w:ascii="Calibri" w:eastAsia="Times New Roman"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24</w:t>
      </w:r>
      <w:r w:rsidRPr="00BD220E">
        <w:rPr>
          <w:rFonts w:ascii="Calibri" w:eastAsia="Times New Roman" w:hAnsi="Calibri" w:cs="Calibri"/>
        </w:rPr>
        <w:fldChar w:fldCharType="end"/>
      </w:r>
      <w:r w:rsidRPr="00BD220E">
        <w:rPr>
          <w:rFonts w:ascii="Calibri" w:eastAsia="Times New Roman" w:hAnsi="Calibri" w:cs="Calibri"/>
        </w:rPr>
        <w:t xml:space="preserve"> αποτυπώνει τη χρονική εξέλιξη των σχετικών επιπέδων στον </w:t>
      </w:r>
      <w:r w:rsidRPr="00BD220E">
        <w:rPr>
          <w:rFonts w:ascii="Calibri" w:hAnsi="Calibri" w:cs="Calibri"/>
        </w:rPr>
        <w:t xml:space="preserve">μη-οικιακό </w:t>
      </w:r>
      <w:r w:rsidRPr="00BD220E">
        <w:rPr>
          <w:rFonts w:ascii="Calibri" w:eastAsia="Times New Roman" w:hAnsi="Calibri" w:cs="Calibri"/>
        </w:rPr>
        <w:t>τομέα. Η ετήσια εξοικονόμηση είναι μέγιστη κατά τη βραχυπρόθεσμη ενεργειακή μετάβαση, όπου παρουσιάζεται και η μεγαλύτερη ένταση υλοποίησης παρεμβάσεων εξοικονόμησης, αγγίζοντας σχεδόν τα 10 ktoe το 2030. Στη συνέχεια παρατηρείται προοδευτική μείωση: περίπου 7,8 ktoe το 2035, 6,3 ktoe το 2040, 5,6 ktoe το 2045, και 0,5 ktoe το 2050. Η σταδιακή αυτή αποκλιμάκωση καταδεικνύει τη διαχρονική εξέλιξη των μέτρων ενεργειακής απόδοσης, τα οποία ενισχύονται ιδιαιτέρως κατά την πρώτη δεκαετία εφαρμογής τους.</w:t>
      </w:r>
    </w:p>
    <w:p w14:paraId="0F5FA569" w14:textId="77777777" w:rsidR="00BD220E" w:rsidRPr="00BD220E" w:rsidRDefault="00BD220E" w:rsidP="00923F38">
      <w:pPr>
        <w:spacing w:before="60" w:after="60" w:line="276" w:lineRule="auto"/>
        <w:rPr>
          <w:rFonts w:ascii="Calibri" w:eastAsia="Times New Roman" w:hAnsi="Calibri" w:cs="Calibri"/>
        </w:rPr>
      </w:pPr>
      <w:r w:rsidRPr="00BD220E">
        <w:rPr>
          <w:rFonts w:ascii="Calibri" w:eastAsia="Times New Roman" w:hAnsi="Calibri" w:cs="Calibri"/>
        </w:rPr>
        <w:t xml:space="preserve">Επιπρόσθετα, η αθροιστική εξοικονόμηση ενέργειας στον </w:t>
      </w:r>
      <w:r w:rsidRPr="00BD220E">
        <w:rPr>
          <w:rFonts w:ascii="Calibri" w:hAnsi="Calibri" w:cs="Calibri"/>
        </w:rPr>
        <w:t xml:space="preserve">μη-οικιακό </w:t>
      </w:r>
      <w:r w:rsidRPr="00BD220E">
        <w:rPr>
          <w:rFonts w:ascii="Calibri" w:eastAsia="Times New Roman" w:hAnsi="Calibri" w:cs="Calibri"/>
        </w:rPr>
        <w:t xml:space="preserve">τομέα αυξάνεται σταθερά έως το 2045, φτάνοντας περίπου τα 150 </w:t>
      </w:r>
      <w:r w:rsidRPr="00BD220E">
        <w:rPr>
          <w:rFonts w:ascii="Calibri" w:eastAsia="Times New Roman" w:hAnsi="Calibri" w:cs="Calibri"/>
          <w:lang w:val="en-US"/>
        </w:rPr>
        <w:t>ktoe</w:t>
      </w:r>
      <w:r w:rsidRPr="00BD220E">
        <w:rPr>
          <w:rFonts w:ascii="Calibri" w:eastAsia="Times New Roman" w:hAnsi="Calibri" w:cs="Calibri"/>
        </w:rPr>
        <w:t>, ενώ στη συνέχεια η αύξηση επιβραδύνεται. Η τάση αυτή επιβεβαιώνει ότι η πλειονότητα των παρεμβάσεων ενεργειακής απόδοσης υλοποιείται στις πρώτες δεκαετίες της μετάβασης.</w:t>
      </w:r>
    </w:p>
    <w:tbl>
      <w:tblPr>
        <w:tblStyle w:val="af0"/>
        <w:tblW w:w="0" w:type="auto"/>
        <w:jc w:val="center"/>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675"/>
      </w:tblGrid>
      <w:tr w:rsidR="00D50D9D" w:rsidRPr="00AC21CD" w14:paraId="28486436" w14:textId="77777777" w:rsidTr="00B0145F">
        <w:trPr>
          <w:jc w:val="center"/>
        </w:trPr>
        <w:tc>
          <w:tcPr>
            <w:tcW w:w="4536" w:type="dxa"/>
          </w:tcPr>
          <w:p w14:paraId="079CB8F0" w14:textId="0AC7CBF2" w:rsidR="00D50D9D" w:rsidRPr="00AC21CD" w:rsidRDefault="00BD220E" w:rsidP="00B0145F">
            <w:r>
              <w:rPr>
                <w:noProof/>
                <w:lang w:eastAsia="el-GR"/>
              </w:rPr>
              <w:drawing>
                <wp:inline distT="0" distB="0" distL="0" distR="0" wp14:anchorId="2DE7B18F" wp14:editId="2C938458">
                  <wp:extent cx="2743200" cy="2743200"/>
                  <wp:effectExtent l="0" t="0" r="0" b="0"/>
                  <wp:docPr id="1001036455" name="Γράφημα 1">
                    <a:extLst xmlns:a="http://schemas.openxmlformats.org/drawingml/2006/main">
                      <a:ext uri="{FF2B5EF4-FFF2-40B4-BE49-F238E27FC236}">
                        <a16:creationId xmlns:a16="http://schemas.microsoft.com/office/drawing/2014/main" id="{E4AFD8A3-A936-4A1F-AC3D-9CF4C569B5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tc>
        <w:tc>
          <w:tcPr>
            <w:tcW w:w="4675" w:type="dxa"/>
          </w:tcPr>
          <w:p w14:paraId="226F70D5" w14:textId="7D760333" w:rsidR="00D50D9D" w:rsidRPr="00AC21CD" w:rsidRDefault="00BD220E" w:rsidP="00B0145F">
            <w:pPr>
              <w:rPr>
                <w:rFonts w:ascii="Times New Roman" w:hAnsi="Times New Roman" w:cs="Times New Roman"/>
              </w:rPr>
            </w:pPr>
            <w:r>
              <w:rPr>
                <w:noProof/>
                <w:lang w:eastAsia="el-GR"/>
              </w:rPr>
              <w:drawing>
                <wp:inline distT="0" distB="0" distL="0" distR="0" wp14:anchorId="3365B6C9" wp14:editId="60220F37">
                  <wp:extent cx="2743200" cy="2806575"/>
                  <wp:effectExtent l="0" t="0" r="0" b="0"/>
                  <wp:docPr id="381886655" name="Γράφημα 1">
                    <a:extLst xmlns:a="http://schemas.openxmlformats.org/drawingml/2006/main">
                      <a:ext uri="{FF2B5EF4-FFF2-40B4-BE49-F238E27FC236}">
                        <a16:creationId xmlns:a16="http://schemas.microsoft.com/office/drawing/2014/main" id="{58ACDDA2-2B5E-CC99-49B8-6BC2BC01B5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tc>
      </w:tr>
    </w:tbl>
    <w:p w14:paraId="7C39345F" w14:textId="51E9465D" w:rsidR="00D50D9D" w:rsidRPr="00923F38" w:rsidRDefault="00D50D9D" w:rsidP="00AF4FD8">
      <w:pPr>
        <w:pStyle w:val="aa"/>
        <w:spacing w:before="0" w:line="240" w:lineRule="auto"/>
        <w:jc w:val="center"/>
        <w:rPr>
          <w:rFonts w:ascii="Calibri" w:hAnsi="Calibri" w:cs="Calibri"/>
          <w:i/>
          <w:iCs/>
          <w:sz w:val="20"/>
          <w:szCs w:val="18"/>
        </w:rPr>
      </w:pPr>
      <w:bookmarkStart w:id="251" w:name="_Ref195103985"/>
      <w:bookmarkStart w:id="252" w:name="_Toc197674978"/>
      <w:bookmarkStart w:id="253" w:name="_Toc202800770"/>
      <w:bookmarkStart w:id="254" w:name="_Toc215486351"/>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24</w:t>
      </w:r>
      <w:r w:rsidRPr="00923F38">
        <w:rPr>
          <w:rFonts w:ascii="Calibri" w:hAnsi="Calibri" w:cs="Calibri"/>
          <w:i/>
          <w:iCs/>
          <w:sz w:val="20"/>
          <w:szCs w:val="18"/>
        </w:rPr>
        <w:fldChar w:fldCharType="end"/>
      </w:r>
      <w:bookmarkEnd w:id="251"/>
      <w:r w:rsidRPr="00923F38">
        <w:rPr>
          <w:rFonts w:ascii="Calibri" w:hAnsi="Calibri" w:cs="Calibri"/>
          <w:i/>
          <w:iCs/>
          <w:sz w:val="20"/>
          <w:szCs w:val="18"/>
        </w:rPr>
        <w:t>. (α). Συνολική ετήσια εξοικονόμηση τελικής ενέργειας και (β). Αθροιστική εξοικονόμηση στον τριτογενή τομέα της Ελλάδας έως το 2050</w:t>
      </w:r>
      <w:bookmarkEnd w:id="252"/>
      <w:bookmarkEnd w:id="253"/>
      <w:bookmarkEnd w:id="254"/>
    </w:p>
    <w:p w14:paraId="79BFF87F" w14:textId="77777777" w:rsidR="00676EFC" w:rsidRDefault="00676EFC" w:rsidP="00BD220E">
      <w:pPr>
        <w:spacing w:before="60" w:after="60" w:line="276" w:lineRule="auto"/>
        <w:rPr>
          <w:rFonts w:ascii="Calibri" w:eastAsia="Times New Roman" w:hAnsi="Calibri" w:cs="Calibri"/>
        </w:rPr>
      </w:pPr>
    </w:p>
    <w:p w14:paraId="4E0ECF64" w14:textId="4704D943" w:rsidR="00BD220E" w:rsidRPr="00FF4959" w:rsidRDefault="00BD220E" w:rsidP="00BD220E">
      <w:pPr>
        <w:spacing w:before="60" w:after="60" w:line="276" w:lineRule="auto"/>
        <w:rPr>
          <w:rFonts w:ascii="Calibri" w:eastAsia="Times New Roman" w:hAnsi="Calibri" w:cs="Calibri"/>
        </w:rPr>
      </w:pPr>
      <w:r w:rsidRPr="00BD220E">
        <w:rPr>
          <w:rFonts w:ascii="Calibri" w:eastAsia="Times New Roman" w:hAnsi="Calibri" w:cs="Calibri"/>
        </w:rPr>
        <w:t xml:space="preserve">Το </w:t>
      </w:r>
      <w:r w:rsidRPr="00BD220E">
        <w:rPr>
          <w:rFonts w:ascii="Calibri" w:eastAsia="Times New Roman" w:hAnsi="Calibri" w:cs="Calibri"/>
        </w:rPr>
        <w:fldChar w:fldCharType="begin"/>
      </w:r>
      <w:r w:rsidRPr="00BD220E">
        <w:rPr>
          <w:rFonts w:ascii="Calibri" w:eastAsia="Times New Roman" w:hAnsi="Calibri" w:cs="Calibri"/>
        </w:rPr>
        <w:instrText xml:space="preserve"> REF _Ref195104010 \h  \* MERGEFORMAT </w:instrText>
      </w:r>
      <w:r w:rsidRPr="00BD220E">
        <w:rPr>
          <w:rFonts w:ascii="Calibri" w:eastAsia="Times New Roman" w:hAnsi="Calibri" w:cs="Calibri"/>
        </w:rPr>
      </w:r>
      <w:r w:rsidRPr="00BD220E">
        <w:rPr>
          <w:rFonts w:ascii="Calibri" w:eastAsia="Times New Roman" w:hAnsi="Calibri" w:cs="Calibri"/>
        </w:rPr>
        <w:fldChar w:fldCharType="separate"/>
      </w:r>
      <w:r w:rsidR="00AD0D08" w:rsidRPr="00AD0D08">
        <w:rPr>
          <w:rFonts w:ascii="Calibri" w:hAnsi="Calibri" w:cs="Calibri"/>
          <w:b/>
          <w:bCs/>
        </w:rPr>
        <w:t xml:space="preserve">Διάγραμμα </w:t>
      </w:r>
      <w:r w:rsidR="00AD0D08" w:rsidRPr="00AD0D08">
        <w:rPr>
          <w:rFonts w:ascii="Calibri" w:hAnsi="Calibri" w:cs="Calibri"/>
          <w:b/>
          <w:bCs/>
          <w:noProof/>
        </w:rPr>
        <w:t>25</w:t>
      </w:r>
      <w:r w:rsidRPr="00BD220E">
        <w:rPr>
          <w:rFonts w:ascii="Calibri" w:eastAsia="Times New Roman" w:hAnsi="Calibri" w:cs="Calibri"/>
        </w:rPr>
        <w:fldChar w:fldCharType="end"/>
      </w:r>
      <w:r w:rsidRPr="00BD220E">
        <w:rPr>
          <w:rFonts w:ascii="Calibri" w:eastAsia="Times New Roman" w:hAnsi="Calibri" w:cs="Calibri"/>
        </w:rPr>
        <w:t xml:space="preserve"> παρέχει μία συνδυαστική απεικόνιση της τελικής κατανάλωσης ενέργειας και των επιπέδων εξοικονόμησης. Διακρίνεται ότι η μεγαλύτερη συνεισφορά των δράσεων ενεργειακής </w:t>
      </w:r>
      <w:r w:rsidRPr="00BD220E">
        <w:rPr>
          <w:rFonts w:ascii="Calibri" w:eastAsia="Times New Roman" w:hAnsi="Calibri" w:cs="Calibri"/>
        </w:rPr>
        <w:lastRenderedPageBreak/>
        <w:t>απόδοσης καταγράφεται κατά την περίοδο 2030-2040, ενώ μετά το 2045 η εξοικονόμηση περιορίζεται αισθητά, συμβαδίζοντας με την ήπια άνοδο της τελικής κατανάλωσης. Το γεγονός αυτό αναδεικνύει τη σημασία της στοχευμένης και καίριας εφαρμογής πολιτικών εξοικονόμησης, προκειμένου να μεγιστοποιηθεί η αποδοτικότητά τους κατά τα πρώτα στάδια της μετάβασης.</w:t>
      </w:r>
    </w:p>
    <w:p w14:paraId="3A354CBD" w14:textId="29CDAF06" w:rsidR="00BD220E" w:rsidRDefault="00BD220E" w:rsidP="00BD220E">
      <w:pPr>
        <w:spacing w:before="60" w:after="60" w:line="276" w:lineRule="auto"/>
        <w:rPr>
          <w:rFonts w:ascii="Calibri" w:eastAsia="Times New Roman" w:hAnsi="Calibri" w:cs="Calibri"/>
          <w:lang w:val="en-GB"/>
        </w:rPr>
      </w:pPr>
      <w:r>
        <w:rPr>
          <w:noProof/>
          <w:lang w:eastAsia="el-GR"/>
        </w:rPr>
        <w:drawing>
          <wp:inline distT="0" distB="0" distL="0" distR="0" wp14:anchorId="52C05424" wp14:editId="3768D68D">
            <wp:extent cx="5832000" cy="3780000"/>
            <wp:effectExtent l="0" t="0" r="0" b="0"/>
            <wp:docPr id="734048148" name="Γράφημα 1">
              <a:extLst xmlns:a="http://schemas.openxmlformats.org/drawingml/2006/main">
                <a:ext uri="{FF2B5EF4-FFF2-40B4-BE49-F238E27FC236}">
                  <a16:creationId xmlns:a16="http://schemas.microsoft.com/office/drawing/2014/main" id="{DC71B72B-1D64-DF8B-90A1-D840D9956B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7928D7C5" w14:textId="1F1412E0" w:rsidR="00BD220E" w:rsidRPr="00923F38" w:rsidRDefault="00BD220E" w:rsidP="00AF4FD8">
      <w:pPr>
        <w:pStyle w:val="aa"/>
        <w:spacing w:before="0" w:line="240" w:lineRule="auto"/>
        <w:jc w:val="center"/>
        <w:rPr>
          <w:rFonts w:ascii="Calibri" w:hAnsi="Calibri" w:cs="Calibri"/>
          <w:i/>
          <w:iCs/>
          <w:sz w:val="20"/>
          <w:szCs w:val="18"/>
        </w:rPr>
      </w:pPr>
      <w:bookmarkStart w:id="255" w:name="_Ref195104010"/>
      <w:bookmarkStart w:id="256" w:name="_Toc195190511"/>
      <w:bookmarkStart w:id="257" w:name="_Toc202800771"/>
      <w:bookmarkStart w:id="258" w:name="_Toc215486352"/>
      <w:r w:rsidRPr="00923F38">
        <w:rPr>
          <w:rFonts w:ascii="Calibri" w:hAnsi="Calibri" w:cs="Calibri"/>
          <w:i/>
          <w:iCs/>
          <w:sz w:val="20"/>
          <w:szCs w:val="18"/>
        </w:rPr>
        <w:t xml:space="preserve">Διάγραμμα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Διάγραμμα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25</w:t>
      </w:r>
      <w:r w:rsidRPr="00923F38">
        <w:rPr>
          <w:rFonts w:ascii="Calibri" w:hAnsi="Calibri" w:cs="Calibri"/>
          <w:i/>
          <w:iCs/>
          <w:sz w:val="20"/>
          <w:szCs w:val="18"/>
        </w:rPr>
        <w:fldChar w:fldCharType="end"/>
      </w:r>
      <w:bookmarkEnd w:id="255"/>
      <w:r w:rsidRPr="00923F38">
        <w:rPr>
          <w:rFonts w:ascii="Calibri" w:hAnsi="Calibri" w:cs="Calibri"/>
          <w:i/>
          <w:iCs/>
          <w:sz w:val="20"/>
          <w:szCs w:val="18"/>
        </w:rPr>
        <w:t>. Εξέλιξη κατανάλωσης και εξοικονόμησης τελικής ενέργειας στον μη-οικιακό τομέα της Ελλάδας έως το 2050</w:t>
      </w:r>
      <w:bookmarkEnd w:id="256"/>
      <w:bookmarkEnd w:id="257"/>
      <w:bookmarkEnd w:id="258"/>
    </w:p>
    <w:p w14:paraId="756EA7B8" w14:textId="77777777" w:rsidR="00676EFC" w:rsidRDefault="00676EFC" w:rsidP="00BD220E">
      <w:pPr>
        <w:spacing w:before="60" w:after="60" w:line="276" w:lineRule="auto"/>
        <w:rPr>
          <w:rFonts w:ascii="Calibri" w:eastAsia="Times New Roman" w:hAnsi="Calibri" w:cs="Calibri"/>
        </w:rPr>
      </w:pPr>
    </w:p>
    <w:p w14:paraId="3FFBE831" w14:textId="580FE91B" w:rsidR="00BD220E" w:rsidRPr="00BD220E" w:rsidRDefault="00BD220E" w:rsidP="00BD220E">
      <w:pPr>
        <w:spacing w:before="60" w:after="60" w:line="276" w:lineRule="auto"/>
        <w:rPr>
          <w:rFonts w:ascii="Calibri" w:eastAsia="Times New Roman" w:hAnsi="Calibri" w:cs="Calibri"/>
        </w:rPr>
      </w:pPr>
      <w:r w:rsidRPr="00BD220E">
        <w:rPr>
          <w:rFonts w:ascii="Calibri" w:eastAsia="Times New Roman" w:hAnsi="Calibri" w:cs="Calibri"/>
        </w:rPr>
        <w:t>Συνολικά, τα αποτελέσματα υποδεικνύουν ότι η ενεργειακή μετάβαση στον μη-οικιακό τομέα της Ελλάδας έως το 2050 λαμβάνει χώρα σε εναρμόνιση με τους εθνικούς στόχους, με βασική πρόκληση τη διατήρηση των ρυθμών εξοικονόμησης σε βάθος χρόνου.</w:t>
      </w:r>
    </w:p>
    <w:p w14:paraId="3E0787A7" w14:textId="45486D43" w:rsidR="00BD220E" w:rsidRPr="00BD220E" w:rsidRDefault="00BD220E" w:rsidP="00BD220E">
      <w:pPr>
        <w:spacing w:before="60" w:after="60" w:line="276" w:lineRule="auto"/>
        <w:rPr>
          <w:rFonts w:ascii="Calibri" w:hAnsi="Calibri" w:cs="Calibri"/>
        </w:rPr>
      </w:pPr>
      <w:r w:rsidRPr="00BD220E">
        <w:rPr>
          <w:rFonts w:ascii="Calibri" w:hAnsi="Calibri" w:cs="Calibri"/>
        </w:rPr>
        <w:t>Για την ανάλυση της ενεργειακής μετάβασης στον μη-οικιακό τομέα της Ελλάδας έχουν ληφθεί υπόψιν πακέτα παρεμβάσεων από τη μελέτη “cost-optimal”. Ο αριθμός των πακέτων παρεμβάσεων που υλοποιήθηκαν μέχρι το 2050 παρουσιάζεται ανά πενταετία (</w:t>
      </w:r>
      <w:r w:rsidRPr="00BD220E">
        <w:rPr>
          <w:rFonts w:ascii="Calibri" w:hAnsi="Calibri" w:cs="Calibri"/>
        </w:rPr>
        <w:fldChar w:fldCharType="begin"/>
      </w:r>
      <w:r w:rsidRPr="00BD220E">
        <w:rPr>
          <w:rFonts w:ascii="Calibri" w:hAnsi="Calibri" w:cs="Calibri"/>
        </w:rPr>
        <w:instrText xml:space="preserve"> REF _Ref195189147 \h  \* MERGEFORMAT </w:instrText>
      </w:r>
      <w:r w:rsidRPr="00BD220E">
        <w:rPr>
          <w:rFonts w:ascii="Calibri" w:hAnsi="Calibri" w:cs="Calibri"/>
        </w:rPr>
      </w:r>
      <w:r w:rsidRPr="00BD220E">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25</w:t>
      </w:r>
      <w:r w:rsidRPr="00BD220E">
        <w:rPr>
          <w:rFonts w:ascii="Calibri" w:hAnsi="Calibri" w:cs="Calibri"/>
        </w:rPr>
        <w:fldChar w:fldCharType="end"/>
      </w:r>
      <w:r w:rsidRPr="00BD220E">
        <w:rPr>
          <w:rFonts w:ascii="Calibri" w:hAnsi="Calibri" w:cs="Calibri"/>
        </w:rPr>
        <w:t>). Για την επίτευξη του στόχου της εξοικονόμησης ενέργειας και λαμβάνοντας υπόψιν την εξέλιξη της τελικής κατανάλωσης προκύπτει αυξημένος αριθμός πακέτων παρεμβάσεων, ειδικά κατά την πρώτη πενταετία φτάνοντας τα 5.656 πακέτα παρεμβάσεων αλλά και για την επόμενη πενταετία φτάνοντας τα 4.870.</w:t>
      </w:r>
    </w:p>
    <w:p w14:paraId="41EBE211" w14:textId="77777777" w:rsidR="00BD220E" w:rsidRDefault="00BD220E" w:rsidP="00BD220E">
      <w:pPr>
        <w:spacing w:before="60" w:after="60" w:line="276" w:lineRule="auto"/>
        <w:rPr>
          <w:rFonts w:ascii="Calibri" w:hAnsi="Calibri" w:cs="Calibri"/>
        </w:rPr>
      </w:pPr>
      <w:r w:rsidRPr="00BD220E">
        <w:rPr>
          <w:rFonts w:ascii="Calibri" w:hAnsi="Calibri" w:cs="Calibri"/>
        </w:rPr>
        <w:t>Από το 2036 ο αριθμός των πακέτων παρεμβάσεων που υλοποιούνται μειώνεται περισσότερο φτάνοντας τα 4.006, ενώ για την πενταετία 2041-2045 ο αριθμό των πακέτων φτάνει τα 3.928. Την τελευταία πενταετία υπάρχει αισθητή μείωση με το συνολικό αριθμό να πέφτει στα 393 πακέτα παρεμβάσεων.</w:t>
      </w:r>
    </w:p>
    <w:p w14:paraId="73CBAB48" w14:textId="324A8286" w:rsidR="00676EFC" w:rsidRDefault="00676EFC" w:rsidP="00BD220E">
      <w:pPr>
        <w:spacing w:before="60" w:after="60" w:line="276" w:lineRule="auto"/>
        <w:rPr>
          <w:rFonts w:ascii="Calibri" w:hAnsi="Calibri" w:cs="Calibri"/>
        </w:rPr>
      </w:pPr>
      <w:r>
        <w:rPr>
          <w:rFonts w:ascii="Calibri" w:hAnsi="Calibri" w:cs="Calibri"/>
        </w:rPr>
        <w:br w:type="page"/>
      </w:r>
    </w:p>
    <w:p w14:paraId="6F7E1DCD" w14:textId="77777777" w:rsidR="00676EFC" w:rsidRPr="00BD220E" w:rsidRDefault="00676EFC" w:rsidP="00BD220E">
      <w:pPr>
        <w:spacing w:before="60" w:after="60" w:line="276" w:lineRule="auto"/>
        <w:rPr>
          <w:rFonts w:ascii="Calibri" w:hAnsi="Calibri" w:cs="Calibri"/>
        </w:rPr>
      </w:pPr>
    </w:p>
    <w:p w14:paraId="74C40168" w14:textId="1403A791" w:rsidR="00D50D9D" w:rsidRPr="00923F38" w:rsidRDefault="00D50D9D" w:rsidP="00BD220E">
      <w:pPr>
        <w:pStyle w:val="aa"/>
        <w:keepNext/>
        <w:spacing w:after="60" w:line="276" w:lineRule="auto"/>
        <w:jc w:val="center"/>
        <w:rPr>
          <w:rFonts w:ascii="Calibri" w:hAnsi="Calibri" w:cs="Calibri"/>
          <w:i/>
          <w:iCs/>
          <w:sz w:val="20"/>
          <w:szCs w:val="18"/>
        </w:rPr>
      </w:pPr>
      <w:bookmarkStart w:id="259" w:name="_Ref195189147"/>
      <w:bookmarkStart w:id="260" w:name="_Toc195217216"/>
      <w:bookmarkStart w:id="261" w:name="_Toc202800803"/>
      <w:bookmarkStart w:id="262" w:name="_Toc215486384"/>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25</w:t>
      </w:r>
      <w:r w:rsidRPr="00923F38">
        <w:rPr>
          <w:rFonts w:ascii="Calibri" w:hAnsi="Calibri" w:cs="Calibri"/>
          <w:i/>
          <w:iCs/>
          <w:sz w:val="20"/>
          <w:szCs w:val="18"/>
        </w:rPr>
        <w:fldChar w:fldCharType="end"/>
      </w:r>
      <w:bookmarkEnd w:id="259"/>
      <w:r w:rsidRPr="00923F38">
        <w:rPr>
          <w:rFonts w:ascii="Calibri" w:hAnsi="Calibri" w:cs="Calibri"/>
          <w:i/>
          <w:iCs/>
          <w:sz w:val="20"/>
          <w:szCs w:val="18"/>
        </w:rPr>
        <w:t>. Αριθμός πακέτων παρεμβάσεων εξοικονόμησης ενέργειας ανά πενταετία</w:t>
      </w:r>
      <w:bookmarkEnd w:id="260"/>
      <w:bookmarkEnd w:id="261"/>
      <w:bookmarkEnd w:id="262"/>
    </w:p>
    <w:tbl>
      <w:tblPr>
        <w:tblStyle w:val="3-1"/>
        <w:tblW w:w="4707" w:type="pct"/>
        <w:tblLook w:val="04A0" w:firstRow="1" w:lastRow="0" w:firstColumn="1" w:lastColumn="0" w:noHBand="0" w:noVBand="1"/>
      </w:tblPr>
      <w:tblGrid>
        <w:gridCol w:w="4233"/>
        <w:gridCol w:w="4569"/>
      </w:tblGrid>
      <w:tr w:rsidR="00D50D9D" w:rsidRPr="00BD220E" w14:paraId="1B4E68E1" w14:textId="77777777" w:rsidTr="00923F38">
        <w:trPr>
          <w:cnfStyle w:val="100000000000" w:firstRow="1" w:lastRow="0" w:firstColumn="0" w:lastColumn="0" w:oddVBand="0" w:evenVBand="0" w:oddHBand="0" w:evenHBand="0" w:firstRowFirstColumn="0" w:firstRowLastColumn="0" w:lastRowFirstColumn="0" w:lastRowLastColumn="0"/>
          <w:trHeight w:val="179"/>
        </w:trPr>
        <w:tc>
          <w:tcPr>
            <w:cnfStyle w:val="001000000100" w:firstRow="0" w:lastRow="0" w:firstColumn="1" w:lastColumn="0" w:oddVBand="0" w:evenVBand="0" w:oddHBand="0" w:evenHBand="0" w:firstRowFirstColumn="1" w:firstRowLastColumn="0" w:lastRowFirstColumn="0" w:lastRowLastColumn="0"/>
            <w:tcW w:w="0" w:type="pct"/>
            <w:hideMark/>
          </w:tcPr>
          <w:p w14:paraId="1E76F442" w14:textId="77777777" w:rsidR="00D50D9D" w:rsidRPr="00BD220E" w:rsidRDefault="00D50D9D" w:rsidP="00BD220E">
            <w:pPr>
              <w:spacing w:before="0" w:after="0" w:line="276" w:lineRule="auto"/>
              <w:jc w:val="center"/>
              <w:rPr>
                <w:rFonts w:ascii="Calibri" w:hAnsi="Calibri" w:cs="Calibri"/>
                <w:sz w:val="20"/>
                <w:szCs w:val="20"/>
              </w:rPr>
            </w:pPr>
            <w:r w:rsidRPr="00BD220E">
              <w:rPr>
                <w:rFonts w:ascii="Calibri" w:hAnsi="Calibri" w:cs="Calibri"/>
                <w:sz w:val="20"/>
                <w:szCs w:val="20"/>
              </w:rPr>
              <w:t>Χρονική Περίοδος</w:t>
            </w:r>
          </w:p>
        </w:tc>
        <w:tc>
          <w:tcPr>
            <w:tcW w:w="0" w:type="pct"/>
            <w:hideMark/>
          </w:tcPr>
          <w:p w14:paraId="54855D05" w14:textId="77777777" w:rsidR="00D50D9D" w:rsidRPr="00BD220E" w:rsidRDefault="00D50D9D" w:rsidP="00BD220E">
            <w:pPr>
              <w:spacing w:before="0" w:after="0" w:line="276"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Ετήσια πακέτα παρεμβάσεων</w:t>
            </w:r>
          </w:p>
        </w:tc>
      </w:tr>
      <w:tr w:rsidR="00D50D9D" w:rsidRPr="00BD220E" w14:paraId="5DFE69B6" w14:textId="77777777" w:rsidTr="00923F38">
        <w:trPr>
          <w:cnfStyle w:val="000000100000" w:firstRow="0" w:lastRow="0" w:firstColumn="0" w:lastColumn="0" w:oddVBand="0" w:evenVBand="0" w:oddHBand="1" w:evenHBand="0" w:firstRowFirstColumn="0" w:firstRowLastColumn="0" w:lastRowFirstColumn="0" w:lastRowLastColumn="0"/>
          <w:trHeight w:val="308"/>
        </w:trPr>
        <w:tc>
          <w:tcPr>
            <w:cnfStyle w:val="001000000000" w:firstRow="0" w:lastRow="0" w:firstColumn="1" w:lastColumn="0" w:oddVBand="0" w:evenVBand="0" w:oddHBand="0" w:evenHBand="0" w:firstRowFirstColumn="0" w:firstRowLastColumn="0" w:lastRowFirstColumn="0" w:lastRowLastColumn="0"/>
            <w:tcW w:w="0" w:type="pct"/>
            <w:noWrap/>
            <w:hideMark/>
          </w:tcPr>
          <w:p w14:paraId="2A1A2DF9" w14:textId="77777777" w:rsidR="00D50D9D" w:rsidRPr="00BD220E" w:rsidRDefault="00D50D9D" w:rsidP="00BD220E">
            <w:pPr>
              <w:spacing w:before="0" w:after="0" w:line="276" w:lineRule="auto"/>
              <w:jc w:val="center"/>
              <w:rPr>
                <w:rFonts w:ascii="Calibri" w:hAnsi="Calibri" w:cs="Calibri"/>
                <w:sz w:val="20"/>
                <w:szCs w:val="20"/>
              </w:rPr>
            </w:pPr>
            <w:r w:rsidRPr="00BD220E">
              <w:rPr>
                <w:rFonts w:ascii="Calibri" w:hAnsi="Calibri" w:cs="Calibri"/>
                <w:sz w:val="20"/>
                <w:szCs w:val="20"/>
              </w:rPr>
              <w:t>2025-2030</w:t>
            </w:r>
          </w:p>
        </w:tc>
        <w:tc>
          <w:tcPr>
            <w:tcW w:w="0" w:type="pct"/>
            <w:noWrap/>
            <w:hideMark/>
          </w:tcPr>
          <w:p w14:paraId="49625FB4" w14:textId="77777777" w:rsidR="00D50D9D" w:rsidRPr="00BD220E"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5.656</w:t>
            </w:r>
          </w:p>
        </w:tc>
      </w:tr>
      <w:tr w:rsidR="00D50D9D" w:rsidRPr="00BD220E" w14:paraId="0FA5777A" w14:textId="77777777" w:rsidTr="00923F38">
        <w:trPr>
          <w:trHeight w:val="308"/>
        </w:trPr>
        <w:tc>
          <w:tcPr>
            <w:cnfStyle w:val="001000000000" w:firstRow="0" w:lastRow="0" w:firstColumn="1" w:lastColumn="0" w:oddVBand="0" w:evenVBand="0" w:oddHBand="0" w:evenHBand="0" w:firstRowFirstColumn="0" w:firstRowLastColumn="0" w:lastRowFirstColumn="0" w:lastRowLastColumn="0"/>
            <w:tcW w:w="0" w:type="pct"/>
            <w:noWrap/>
            <w:hideMark/>
          </w:tcPr>
          <w:p w14:paraId="042A457C" w14:textId="77777777" w:rsidR="00D50D9D" w:rsidRPr="00BD220E" w:rsidRDefault="00D50D9D" w:rsidP="00BD220E">
            <w:pPr>
              <w:spacing w:before="0" w:after="0" w:line="276" w:lineRule="auto"/>
              <w:jc w:val="center"/>
              <w:rPr>
                <w:rFonts w:ascii="Calibri" w:hAnsi="Calibri" w:cs="Calibri"/>
                <w:sz w:val="20"/>
                <w:szCs w:val="20"/>
              </w:rPr>
            </w:pPr>
            <w:r w:rsidRPr="00BD220E">
              <w:rPr>
                <w:rFonts w:ascii="Calibri" w:hAnsi="Calibri" w:cs="Calibri"/>
                <w:sz w:val="20"/>
                <w:szCs w:val="20"/>
              </w:rPr>
              <w:t>2031-2035</w:t>
            </w:r>
          </w:p>
        </w:tc>
        <w:tc>
          <w:tcPr>
            <w:tcW w:w="0" w:type="pct"/>
            <w:noWrap/>
            <w:hideMark/>
          </w:tcPr>
          <w:p w14:paraId="64B85BC5" w14:textId="77777777" w:rsidR="00D50D9D" w:rsidRPr="00BD220E"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4.870</w:t>
            </w:r>
          </w:p>
        </w:tc>
      </w:tr>
      <w:tr w:rsidR="00D50D9D" w:rsidRPr="00BD220E" w14:paraId="51738C2A" w14:textId="77777777" w:rsidTr="00923F38">
        <w:trPr>
          <w:cnfStyle w:val="000000100000" w:firstRow="0" w:lastRow="0" w:firstColumn="0" w:lastColumn="0" w:oddVBand="0" w:evenVBand="0" w:oddHBand="1" w:evenHBand="0" w:firstRowFirstColumn="0" w:firstRowLastColumn="0" w:lastRowFirstColumn="0" w:lastRowLastColumn="0"/>
          <w:trHeight w:val="308"/>
        </w:trPr>
        <w:tc>
          <w:tcPr>
            <w:cnfStyle w:val="001000000000" w:firstRow="0" w:lastRow="0" w:firstColumn="1" w:lastColumn="0" w:oddVBand="0" w:evenVBand="0" w:oddHBand="0" w:evenHBand="0" w:firstRowFirstColumn="0" w:firstRowLastColumn="0" w:lastRowFirstColumn="0" w:lastRowLastColumn="0"/>
            <w:tcW w:w="0" w:type="pct"/>
            <w:noWrap/>
            <w:hideMark/>
          </w:tcPr>
          <w:p w14:paraId="59E52DCE" w14:textId="77777777" w:rsidR="00D50D9D" w:rsidRPr="00BD220E" w:rsidRDefault="00D50D9D" w:rsidP="00BD220E">
            <w:pPr>
              <w:spacing w:before="0" w:after="0" w:line="276" w:lineRule="auto"/>
              <w:jc w:val="center"/>
              <w:rPr>
                <w:rFonts w:ascii="Calibri" w:hAnsi="Calibri" w:cs="Calibri"/>
                <w:sz w:val="20"/>
                <w:szCs w:val="20"/>
              </w:rPr>
            </w:pPr>
            <w:r w:rsidRPr="00BD220E">
              <w:rPr>
                <w:rFonts w:ascii="Calibri" w:hAnsi="Calibri" w:cs="Calibri"/>
                <w:sz w:val="20"/>
                <w:szCs w:val="20"/>
              </w:rPr>
              <w:t>2036-2040</w:t>
            </w:r>
          </w:p>
        </w:tc>
        <w:tc>
          <w:tcPr>
            <w:tcW w:w="0" w:type="pct"/>
            <w:noWrap/>
            <w:hideMark/>
          </w:tcPr>
          <w:p w14:paraId="481B114D" w14:textId="77777777" w:rsidR="00D50D9D" w:rsidRPr="00BD220E"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4.006</w:t>
            </w:r>
          </w:p>
        </w:tc>
      </w:tr>
      <w:tr w:rsidR="00D50D9D" w:rsidRPr="00BD220E" w14:paraId="05862318" w14:textId="77777777" w:rsidTr="00923F38">
        <w:trPr>
          <w:trHeight w:val="308"/>
        </w:trPr>
        <w:tc>
          <w:tcPr>
            <w:cnfStyle w:val="001000000000" w:firstRow="0" w:lastRow="0" w:firstColumn="1" w:lastColumn="0" w:oddVBand="0" w:evenVBand="0" w:oddHBand="0" w:evenHBand="0" w:firstRowFirstColumn="0" w:firstRowLastColumn="0" w:lastRowFirstColumn="0" w:lastRowLastColumn="0"/>
            <w:tcW w:w="0" w:type="pct"/>
            <w:noWrap/>
            <w:hideMark/>
          </w:tcPr>
          <w:p w14:paraId="58D51540" w14:textId="77777777" w:rsidR="00D50D9D" w:rsidRPr="00BD220E" w:rsidRDefault="00D50D9D" w:rsidP="00BD220E">
            <w:pPr>
              <w:spacing w:before="0" w:after="0" w:line="276" w:lineRule="auto"/>
              <w:jc w:val="center"/>
              <w:rPr>
                <w:rFonts w:ascii="Calibri" w:hAnsi="Calibri" w:cs="Calibri"/>
                <w:sz w:val="20"/>
                <w:szCs w:val="20"/>
              </w:rPr>
            </w:pPr>
            <w:r w:rsidRPr="00BD220E">
              <w:rPr>
                <w:rFonts w:ascii="Calibri" w:hAnsi="Calibri" w:cs="Calibri"/>
                <w:sz w:val="20"/>
                <w:szCs w:val="20"/>
              </w:rPr>
              <w:t>2041-2045</w:t>
            </w:r>
          </w:p>
        </w:tc>
        <w:tc>
          <w:tcPr>
            <w:tcW w:w="0" w:type="pct"/>
            <w:noWrap/>
            <w:hideMark/>
          </w:tcPr>
          <w:p w14:paraId="019D2AF8" w14:textId="77777777" w:rsidR="00D50D9D" w:rsidRPr="00BD220E" w:rsidRDefault="00D50D9D"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3.928</w:t>
            </w:r>
          </w:p>
        </w:tc>
      </w:tr>
      <w:tr w:rsidR="00D50D9D" w:rsidRPr="00BD220E" w14:paraId="3487B124" w14:textId="77777777" w:rsidTr="00923F38">
        <w:trPr>
          <w:cnfStyle w:val="000000100000" w:firstRow="0" w:lastRow="0" w:firstColumn="0" w:lastColumn="0" w:oddVBand="0" w:evenVBand="0" w:oddHBand="1" w:evenHBand="0" w:firstRowFirstColumn="0" w:firstRowLastColumn="0" w:lastRowFirstColumn="0" w:lastRowLastColumn="0"/>
          <w:trHeight w:val="317"/>
        </w:trPr>
        <w:tc>
          <w:tcPr>
            <w:cnfStyle w:val="001000000000" w:firstRow="0" w:lastRow="0" w:firstColumn="1" w:lastColumn="0" w:oddVBand="0" w:evenVBand="0" w:oddHBand="0" w:evenHBand="0" w:firstRowFirstColumn="0" w:firstRowLastColumn="0" w:lastRowFirstColumn="0" w:lastRowLastColumn="0"/>
            <w:tcW w:w="0" w:type="pct"/>
            <w:noWrap/>
            <w:hideMark/>
          </w:tcPr>
          <w:p w14:paraId="05FD0FA3" w14:textId="77777777" w:rsidR="00D50D9D" w:rsidRPr="00BD220E" w:rsidRDefault="00D50D9D" w:rsidP="00BD220E">
            <w:pPr>
              <w:spacing w:before="0" w:after="0" w:line="276" w:lineRule="auto"/>
              <w:jc w:val="center"/>
              <w:rPr>
                <w:rFonts w:ascii="Calibri" w:hAnsi="Calibri" w:cs="Calibri"/>
                <w:sz w:val="20"/>
                <w:szCs w:val="20"/>
              </w:rPr>
            </w:pPr>
            <w:r w:rsidRPr="00BD220E">
              <w:rPr>
                <w:rFonts w:ascii="Calibri" w:hAnsi="Calibri" w:cs="Calibri"/>
                <w:sz w:val="20"/>
                <w:szCs w:val="20"/>
              </w:rPr>
              <w:t>2045-2050</w:t>
            </w:r>
          </w:p>
        </w:tc>
        <w:tc>
          <w:tcPr>
            <w:tcW w:w="0" w:type="pct"/>
            <w:noWrap/>
            <w:hideMark/>
          </w:tcPr>
          <w:p w14:paraId="584D9CDD" w14:textId="77777777" w:rsidR="00D50D9D" w:rsidRPr="00BD220E" w:rsidRDefault="00D50D9D"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393</w:t>
            </w:r>
          </w:p>
        </w:tc>
      </w:tr>
    </w:tbl>
    <w:p w14:paraId="381878EB" w14:textId="77777777" w:rsidR="004C1943" w:rsidRDefault="004C1943" w:rsidP="00BD220E">
      <w:pPr>
        <w:spacing w:before="0" w:after="60"/>
        <w:rPr>
          <w:rFonts w:ascii="Calibri" w:hAnsi="Calibri" w:cs="Calibri"/>
        </w:rPr>
      </w:pPr>
      <w:bookmarkStart w:id="263" w:name="_Ref197443957"/>
    </w:p>
    <w:p w14:paraId="443C9D81" w14:textId="17C473E3" w:rsidR="00BD220E" w:rsidRPr="00FF4959" w:rsidRDefault="00BD220E" w:rsidP="00923F38">
      <w:pPr>
        <w:spacing w:before="0" w:after="60" w:line="276" w:lineRule="auto"/>
        <w:rPr>
          <w:rFonts w:ascii="Calibri" w:hAnsi="Calibri" w:cs="Calibri"/>
        </w:rPr>
      </w:pPr>
      <w:r w:rsidRPr="00BD220E">
        <w:rPr>
          <w:rFonts w:ascii="Calibri" w:hAnsi="Calibri" w:cs="Calibri"/>
        </w:rPr>
        <w:t>Στη συνέχεια παρουσιάζεται ο αριθμός των επιμέρους μέτρων που απαρτίζουν τα παραπάνω πακέτα παρεμβάσεων και αφορούν είτε την αντικατάσταση και προσθήκη νέων τεχνολογιών στα</w:t>
      </w:r>
      <w:r w:rsidR="005F622D">
        <w:rPr>
          <w:rFonts w:ascii="Calibri" w:hAnsi="Calibri" w:cs="Calibri"/>
        </w:rPr>
        <w:t xml:space="preserve"> κτίρια</w:t>
      </w:r>
      <w:r w:rsidRPr="00BD220E">
        <w:rPr>
          <w:rFonts w:ascii="Calibri" w:hAnsi="Calibri" w:cs="Calibri"/>
        </w:rPr>
        <w:t xml:space="preserve"> είτε την ανακαίνιση του </w:t>
      </w:r>
      <w:r w:rsidR="00DE519B">
        <w:rPr>
          <w:rFonts w:ascii="Calibri" w:hAnsi="Calibri" w:cs="Calibri"/>
        </w:rPr>
        <w:t>κτη</w:t>
      </w:r>
      <w:r w:rsidRPr="00BD220E">
        <w:rPr>
          <w:rFonts w:ascii="Calibri" w:hAnsi="Calibri" w:cs="Calibri"/>
        </w:rPr>
        <w:t xml:space="preserve">ριακού κελύφους των </w:t>
      </w:r>
      <w:r w:rsidR="005F622D">
        <w:rPr>
          <w:rFonts w:ascii="Calibri" w:hAnsi="Calibri" w:cs="Calibri"/>
        </w:rPr>
        <w:t>κτιρίων</w:t>
      </w:r>
      <w:r w:rsidR="00DE519B">
        <w:rPr>
          <w:rFonts w:ascii="Calibri" w:hAnsi="Calibri" w:cs="Calibri"/>
        </w:rPr>
        <w:t>.</w:t>
      </w:r>
      <w:r w:rsidRPr="00BD220E">
        <w:rPr>
          <w:rFonts w:ascii="Calibri" w:hAnsi="Calibri" w:cs="Calibri"/>
        </w:rPr>
        <w:t xml:space="preserve"> Σύμφωνα με τον πίνακα αναμένεται </w:t>
      </w:r>
      <w:r w:rsidRPr="00BD220E">
        <w:rPr>
          <w:rFonts w:ascii="Calibri" w:hAnsi="Calibri" w:cs="Calibri"/>
          <w:i/>
          <w:iCs/>
        </w:rPr>
        <w:t>μεγάλη διείσδυση φωτοβολτα</w:t>
      </w:r>
      <w:r w:rsidRPr="00BD220E">
        <w:rPr>
          <w:rFonts w:ascii="Calibri" w:eastAsia="Times New Roman" w:hAnsi="Calibri" w:cs="Calibri"/>
          <w:i/>
          <w:iCs/>
          <w:color w:val="000000"/>
          <w:lang w:eastAsia="el-GR"/>
        </w:rPr>
        <w:t>ϊ</w:t>
      </w:r>
      <w:r w:rsidRPr="00BD220E">
        <w:rPr>
          <w:rFonts w:ascii="Calibri" w:hAnsi="Calibri" w:cs="Calibri"/>
          <w:i/>
          <w:iCs/>
        </w:rPr>
        <w:t>κών</w:t>
      </w:r>
      <w:r w:rsidRPr="00BD220E">
        <w:rPr>
          <w:rFonts w:ascii="Calibri" w:hAnsi="Calibri" w:cs="Calibri"/>
        </w:rPr>
        <w:t xml:space="preserve"> με το συνολικό αριθμό να φτάνει τα 88.613 το 2050. Επιπλέον, κεντρικό ρόλο φαίνεται πως θα παίξουν οι </w:t>
      </w:r>
      <w:r w:rsidRPr="00BD220E">
        <w:rPr>
          <w:rFonts w:ascii="Calibri" w:hAnsi="Calibri" w:cs="Calibri"/>
          <w:i/>
          <w:iCs/>
        </w:rPr>
        <w:t>ηλιακοί θερμοσίφωνες</w:t>
      </w:r>
      <w:r w:rsidRPr="00BD220E">
        <w:rPr>
          <w:rFonts w:ascii="Calibri" w:hAnsi="Calibri" w:cs="Calibri"/>
        </w:rPr>
        <w:t xml:space="preserve"> και οι </w:t>
      </w:r>
      <w:r w:rsidRPr="00BD220E">
        <w:rPr>
          <w:rFonts w:ascii="Calibri" w:hAnsi="Calibri" w:cs="Calibri"/>
          <w:i/>
          <w:iCs/>
        </w:rPr>
        <w:t>αντλίες θερμότητας</w:t>
      </w:r>
      <w:r w:rsidRPr="00BD220E">
        <w:rPr>
          <w:rFonts w:ascii="Calibri" w:hAnsi="Calibri" w:cs="Calibri"/>
        </w:rPr>
        <w:t xml:space="preserve"> με συνολικά 31.861 και 22.018 εγκατεστημένα συστήματα αντίστοιχα το 2050. Τέλος, αναμένεται και μεγάλος αριθμός στις ανακαινίσεις κελύφους με την μόνωση τοιχοποιίας να φτάνει τις 51.921 παρεμβάσεις, τις μονώσεις δαπέδου να ακολουθούν με 49.621, και τις μονώσεις οροφής να φτάνουν τις 31.861.</w:t>
      </w:r>
    </w:p>
    <w:p w14:paraId="111C84F8" w14:textId="6DC8838F" w:rsidR="00BD220E" w:rsidRPr="00923F38" w:rsidRDefault="00BD220E" w:rsidP="00BD220E">
      <w:pPr>
        <w:pStyle w:val="aa"/>
        <w:keepNext/>
        <w:spacing w:after="60" w:line="276" w:lineRule="auto"/>
        <w:jc w:val="center"/>
        <w:rPr>
          <w:rFonts w:ascii="Calibri" w:hAnsi="Calibri" w:cs="Calibri"/>
          <w:i/>
          <w:iCs/>
          <w:sz w:val="20"/>
        </w:rPr>
      </w:pPr>
      <w:bookmarkStart w:id="264" w:name="_Toc202800804"/>
      <w:bookmarkStart w:id="265" w:name="_Toc215486385"/>
      <w:r w:rsidRPr="00923F38">
        <w:rPr>
          <w:rFonts w:ascii="Calibri" w:hAnsi="Calibri" w:cs="Calibri"/>
          <w:i/>
          <w:iCs/>
          <w:sz w:val="20"/>
        </w:rPr>
        <w:t xml:space="preserve">Πίνακας </w:t>
      </w:r>
      <w:r w:rsidRPr="00923F38">
        <w:rPr>
          <w:rFonts w:ascii="Calibri" w:hAnsi="Calibri" w:cs="Calibri"/>
          <w:i/>
          <w:iCs/>
          <w:sz w:val="20"/>
        </w:rPr>
        <w:fldChar w:fldCharType="begin"/>
      </w:r>
      <w:r w:rsidRPr="00923F38">
        <w:rPr>
          <w:rFonts w:ascii="Calibri" w:hAnsi="Calibri" w:cs="Calibri"/>
          <w:i/>
          <w:iCs/>
          <w:sz w:val="20"/>
        </w:rPr>
        <w:instrText xml:space="preserve"> SEQ Πίνακας \* ARABIC </w:instrText>
      </w:r>
      <w:r w:rsidRPr="00923F38">
        <w:rPr>
          <w:rFonts w:ascii="Calibri" w:hAnsi="Calibri" w:cs="Calibri"/>
          <w:i/>
          <w:iCs/>
          <w:sz w:val="20"/>
        </w:rPr>
        <w:fldChar w:fldCharType="separate"/>
      </w:r>
      <w:r w:rsidR="00AD0D08">
        <w:rPr>
          <w:rFonts w:ascii="Calibri" w:hAnsi="Calibri" w:cs="Calibri"/>
          <w:i/>
          <w:iCs/>
          <w:noProof/>
          <w:sz w:val="20"/>
        </w:rPr>
        <w:t>26</w:t>
      </w:r>
      <w:r w:rsidRPr="00923F38">
        <w:rPr>
          <w:rFonts w:ascii="Calibri" w:hAnsi="Calibri" w:cs="Calibri"/>
          <w:i/>
          <w:iCs/>
          <w:sz w:val="20"/>
        </w:rPr>
        <w:fldChar w:fldCharType="end"/>
      </w:r>
      <w:r w:rsidRPr="00923F38">
        <w:rPr>
          <w:rFonts w:ascii="Calibri" w:hAnsi="Calibri" w:cs="Calibri"/>
          <w:i/>
          <w:iCs/>
          <w:sz w:val="20"/>
        </w:rPr>
        <w:t xml:space="preserve">. Αριθμός αντικατάστασης/ προσθήκης τεχνολογιών και ανακαινίσεων </w:t>
      </w:r>
      <w:r w:rsidR="00DE519B" w:rsidRPr="00923F38">
        <w:rPr>
          <w:rFonts w:ascii="Calibri" w:hAnsi="Calibri" w:cs="Calibri"/>
          <w:i/>
          <w:iCs/>
          <w:sz w:val="20"/>
        </w:rPr>
        <w:t>κτη</w:t>
      </w:r>
      <w:r w:rsidRPr="00923F38">
        <w:rPr>
          <w:rFonts w:ascii="Calibri" w:hAnsi="Calibri" w:cs="Calibri"/>
          <w:i/>
          <w:iCs/>
          <w:sz w:val="20"/>
        </w:rPr>
        <w:t>ριακού κελύφους στον μη-οικιακό τομέα έως το 2050</w:t>
      </w:r>
      <w:bookmarkEnd w:id="264"/>
      <w:bookmarkEnd w:id="265"/>
    </w:p>
    <w:tbl>
      <w:tblPr>
        <w:tblStyle w:val="5-1"/>
        <w:tblW w:w="5000" w:type="pct"/>
        <w:tblLayout w:type="fixed"/>
        <w:tblLook w:val="04A0" w:firstRow="1" w:lastRow="0" w:firstColumn="1" w:lastColumn="0" w:noHBand="0" w:noVBand="1"/>
      </w:tblPr>
      <w:tblGrid>
        <w:gridCol w:w="3955"/>
        <w:gridCol w:w="1597"/>
        <w:gridCol w:w="858"/>
        <w:gridCol w:w="978"/>
        <w:gridCol w:w="978"/>
        <w:gridCol w:w="984"/>
      </w:tblGrid>
      <w:tr w:rsidR="00BD220E" w:rsidRPr="00BD220E" w14:paraId="5B7864A0" w14:textId="77777777" w:rsidTr="00BD220E">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5000" w:type="pct"/>
            <w:gridSpan w:val="6"/>
            <w:noWrap/>
            <w:hideMark/>
          </w:tcPr>
          <w:p w14:paraId="0E25CEBA" w14:textId="77777777" w:rsidR="00BD220E" w:rsidRPr="00BD220E" w:rsidRDefault="00BD220E" w:rsidP="00BD220E">
            <w:pPr>
              <w:spacing w:before="0" w:after="0" w:line="276" w:lineRule="auto"/>
              <w:jc w:val="center"/>
              <w:rPr>
                <w:rFonts w:ascii="Calibri" w:eastAsia="Times New Roman" w:hAnsi="Calibri" w:cs="Calibri"/>
                <w:color w:val="000000"/>
                <w:sz w:val="20"/>
                <w:szCs w:val="20"/>
                <w:lang w:eastAsia="el-GR"/>
              </w:rPr>
            </w:pPr>
            <w:r w:rsidRPr="00BD220E">
              <w:rPr>
                <w:rFonts w:ascii="Calibri" w:eastAsia="Times New Roman" w:hAnsi="Calibri" w:cs="Calibri"/>
                <w:color w:val="000000"/>
                <w:sz w:val="20"/>
                <w:szCs w:val="20"/>
                <w:lang w:eastAsia="el-GR"/>
              </w:rPr>
              <w:t>Προσθήκες τεχνολογιών/ Ανακαινίσεις</w:t>
            </w:r>
          </w:p>
        </w:tc>
      </w:tr>
      <w:tr w:rsidR="00BD220E" w:rsidRPr="00BD220E" w14:paraId="289EB351" w14:textId="77777777" w:rsidTr="00BD220E">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2115" w:type="pct"/>
            <w:noWrap/>
            <w:hideMark/>
          </w:tcPr>
          <w:p w14:paraId="34B92AAA"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p>
        </w:tc>
        <w:tc>
          <w:tcPr>
            <w:tcW w:w="854" w:type="pct"/>
            <w:noWrap/>
            <w:hideMark/>
          </w:tcPr>
          <w:p w14:paraId="3EA67BBF"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0"/>
                <w:szCs w:val="20"/>
                <w:lang w:eastAsia="el-GR"/>
              </w:rPr>
            </w:pPr>
            <w:r w:rsidRPr="00BD220E">
              <w:rPr>
                <w:rFonts w:ascii="Calibri" w:eastAsia="Times New Roman" w:hAnsi="Calibri" w:cs="Calibri"/>
                <w:b/>
                <w:bCs/>
                <w:color w:val="000000"/>
                <w:sz w:val="20"/>
                <w:szCs w:val="20"/>
                <w:lang w:eastAsia="el-GR"/>
              </w:rPr>
              <w:t>2030</w:t>
            </w:r>
          </w:p>
        </w:tc>
        <w:tc>
          <w:tcPr>
            <w:tcW w:w="459" w:type="pct"/>
            <w:noWrap/>
            <w:hideMark/>
          </w:tcPr>
          <w:p w14:paraId="13E62CE0"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0"/>
                <w:szCs w:val="20"/>
                <w:lang w:eastAsia="el-GR"/>
              </w:rPr>
            </w:pPr>
            <w:r w:rsidRPr="00BD220E">
              <w:rPr>
                <w:rFonts w:ascii="Calibri" w:eastAsia="Times New Roman" w:hAnsi="Calibri" w:cs="Calibri"/>
                <w:b/>
                <w:bCs/>
                <w:color w:val="000000"/>
                <w:sz w:val="20"/>
                <w:szCs w:val="20"/>
                <w:lang w:eastAsia="el-GR"/>
              </w:rPr>
              <w:t>2035</w:t>
            </w:r>
          </w:p>
        </w:tc>
        <w:tc>
          <w:tcPr>
            <w:tcW w:w="523" w:type="pct"/>
            <w:noWrap/>
            <w:hideMark/>
          </w:tcPr>
          <w:p w14:paraId="005442BA"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0"/>
                <w:szCs w:val="20"/>
                <w:lang w:eastAsia="el-GR"/>
              </w:rPr>
            </w:pPr>
            <w:r w:rsidRPr="00BD220E">
              <w:rPr>
                <w:rFonts w:ascii="Calibri" w:eastAsia="Times New Roman" w:hAnsi="Calibri" w:cs="Calibri"/>
                <w:b/>
                <w:bCs/>
                <w:color w:val="000000"/>
                <w:sz w:val="20"/>
                <w:szCs w:val="20"/>
                <w:lang w:eastAsia="el-GR"/>
              </w:rPr>
              <w:t>2040</w:t>
            </w:r>
          </w:p>
        </w:tc>
        <w:tc>
          <w:tcPr>
            <w:tcW w:w="523" w:type="pct"/>
            <w:noWrap/>
            <w:hideMark/>
          </w:tcPr>
          <w:p w14:paraId="3B9099A2"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0"/>
                <w:szCs w:val="20"/>
                <w:lang w:eastAsia="el-GR"/>
              </w:rPr>
            </w:pPr>
            <w:r w:rsidRPr="00BD220E">
              <w:rPr>
                <w:rFonts w:ascii="Calibri" w:eastAsia="Times New Roman" w:hAnsi="Calibri" w:cs="Calibri"/>
                <w:b/>
                <w:bCs/>
                <w:color w:val="000000"/>
                <w:sz w:val="20"/>
                <w:szCs w:val="20"/>
                <w:lang w:eastAsia="el-GR"/>
              </w:rPr>
              <w:t>2045</w:t>
            </w:r>
          </w:p>
        </w:tc>
        <w:tc>
          <w:tcPr>
            <w:tcW w:w="526" w:type="pct"/>
            <w:noWrap/>
            <w:hideMark/>
          </w:tcPr>
          <w:p w14:paraId="3562C14F"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b/>
                <w:bCs/>
                <w:color w:val="000000"/>
                <w:sz w:val="20"/>
                <w:szCs w:val="20"/>
                <w:lang w:eastAsia="el-GR"/>
              </w:rPr>
            </w:pPr>
            <w:r w:rsidRPr="00BD220E">
              <w:rPr>
                <w:rFonts w:ascii="Calibri" w:eastAsia="Times New Roman" w:hAnsi="Calibri" w:cs="Calibri"/>
                <w:b/>
                <w:bCs/>
                <w:color w:val="000000"/>
                <w:sz w:val="20"/>
                <w:szCs w:val="20"/>
                <w:lang w:eastAsia="el-GR"/>
              </w:rPr>
              <w:t>2050</w:t>
            </w:r>
          </w:p>
        </w:tc>
      </w:tr>
      <w:tr w:rsidR="00BD220E" w:rsidRPr="00BD220E" w14:paraId="76970C02"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6B51E611"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Φωτοβολταϊκά</w:t>
            </w:r>
          </w:p>
        </w:tc>
        <w:tc>
          <w:tcPr>
            <w:tcW w:w="854" w:type="pct"/>
            <w:noWrap/>
            <w:hideMark/>
          </w:tcPr>
          <w:p w14:paraId="3FF40A7E"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28.180</w:t>
            </w:r>
          </w:p>
        </w:tc>
        <w:tc>
          <w:tcPr>
            <w:tcW w:w="459" w:type="pct"/>
            <w:noWrap/>
            <w:hideMark/>
          </w:tcPr>
          <w:p w14:paraId="10436868"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52.020</w:t>
            </w:r>
          </w:p>
        </w:tc>
        <w:tc>
          <w:tcPr>
            <w:tcW w:w="523" w:type="pct"/>
            <w:noWrap/>
            <w:hideMark/>
          </w:tcPr>
          <w:p w14:paraId="05090F17"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71.630</w:t>
            </w:r>
          </w:p>
        </w:tc>
        <w:tc>
          <w:tcPr>
            <w:tcW w:w="523" w:type="pct"/>
            <w:noWrap/>
            <w:hideMark/>
          </w:tcPr>
          <w:p w14:paraId="47948666"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86.732</w:t>
            </w:r>
          </w:p>
        </w:tc>
        <w:tc>
          <w:tcPr>
            <w:tcW w:w="526" w:type="pct"/>
            <w:noWrap/>
            <w:hideMark/>
          </w:tcPr>
          <w:p w14:paraId="27F4D4DE"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88.613</w:t>
            </w:r>
          </w:p>
        </w:tc>
      </w:tr>
      <w:tr w:rsidR="00BD220E" w:rsidRPr="00BD220E" w14:paraId="1C8115F3" w14:textId="77777777" w:rsidTr="00BD220E">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1BB48DE2"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Αντλίες θερμότητας- Θερμ./ Ψύξη</w:t>
            </w:r>
          </w:p>
        </w:tc>
        <w:tc>
          <w:tcPr>
            <w:tcW w:w="854" w:type="pct"/>
            <w:noWrap/>
            <w:hideMark/>
          </w:tcPr>
          <w:p w14:paraId="78B3D2F7"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4.284</w:t>
            </w:r>
          </w:p>
        </w:tc>
        <w:tc>
          <w:tcPr>
            <w:tcW w:w="459" w:type="pct"/>
            <w:noWrap/>
            <w:hideMark/>
          </w:tcPr>
          <w:p w14:paraId="25B152F4"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12.247</w:t>
            </w:r>
          </w:p>
        </w:tc>
        <w:tc>
          <w:tcPr>
            <w:tcW w:w="523" w:type="pct"/>
            <w:noWrap/>
            <w:hideMark/>
          </w:tcPr>
          <w:p w14:paraId="1EC832FC"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18.774</w:t>
            </w:r>
          </w:p>
        </w:tc>
        <w:tc>
          <w:tcPr>
            <w:tcW w:w="523" w:type="pct"/>
            <w:noWrap/>
            <w:hideMark/>
          </w:tcPr>
          <w:p w14:paraId="0158A6F2"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21.386</w:t>
            </w:r>
          </w:p>
        </w:tc>
        <w:tc>
          <w:tcPr>
            <w:tcW w:w="526" w:type="pct"/>
            <w:noWrap/>
            <w:hideMark/>
          </w:tcPr>
          <w:p w14:paraId="41094AA3"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22.018</w:t>
            </w:r>
          </w:p>
        </w:tc>
      </w:tr>
      <w:tr w:rsidR="00BD220E" w:rsidRPr="00BD220E" w14:paraId="1BFD75CC"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1F33DC34"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Αντλίες θερμότητας- Ζεστό Νερό Χρήσης (ΖΝΧ)</w:t>
            </w:r>
          </w:p>
        </w:tc>
        <w:tc>
          <w:tcPr>
            <w:tcW w:w="854" w:type="pct"/>
            <w:noWrap/>
            <w:hideMark/>
          </w:tcPr>
          <w:p w14:paraId="239370F6"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4.214</w:t>
            </w:r>
          </w:p>
        </w:tc>
        <w:tc>
          <w:tcPr>
            <w:tcW w:w="459" w:type="pct"/>
            <w:noWrap/>
            <w:hideMark/>
          </w:tcPr>
          <w:p w14:paraId="6A615E70"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5.796</w:t>
            </w:r>
          </w:p>
        </w:tc>
        <w:tc>
          <w:tcPr>
            <w:tcW w:w="523" w:type="pct"/>
            <w:noWrap/>
            <w:hideMark/>
          </w:tcPr>
          <w:p w14:paraId="3470DD0F"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7.098</w:t>
            </w:r>
          </w:p>
        </w:tc>
        <w:tc>
          <w:tcPr>
            <w:tcW w:w="523" w:type="pct"/>
            <w:noWrap/>
            <w:hideMark/>
          </w:tcPr>
          <w:p w14:paraId="68DD5147"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8.277</w:t>
            </w:r>
          </w:p>
        </w:tc>
        <w:tc>
          <w:tcPr>
            <w:tcW w:w="526" w:type="pct"/>
            <w:noWrap/>
            <w:hideMark/>
          </w:tcPr>
          <w:p w14:paraId="0D83FFEA"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8.395</w:t>
            </w:r>
          </w:p>
        </w:tc>
      </w:tr>
      <w:tr w:rsidR="00BD220E" w:rsidRPr="00BD220E" w14:paraId="4FE7C6AC" w14:textId="77777777" w:rsidTr="00BD220E">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659CD904" w14:textId="77777777" w:rsidR="00BD220E" w:rsidRPr="00923F38" w:rsidRDefault="00BD220E" w:rsidP="00BD220E">
            <w:pPr>
              <w:spacing w:before="0" w:after="0" w:line="276" w:lineRule="auto"/>
              <w:jc w:val="center"/>
              <w:rPr>
                <w:rFonts w:ascii="Calibri" w:eastAsia="Times New Roman" w:hAnsi="Calibri" w:cs="Calibri"/>
                <w:sz w:val="20"/>
                <w:szCs w:val="20"/>
                <w:lang w:val="en-US" w:eastAsia="el-GR"/>
              </w:rPr>
            </w:pPr>
            <w:r w:rsidRPr="00923F38">
              <w:rPr>
                <w:rFonts w:ascii="Calibri" w:eastAsia="Times New Roman" w:hAnsi="Calibri" w:cs="Calibri"/>
                <w:color w:val="auto"/>
                <w:sz w:val="20"/>
                <w:szCs w:val="20"/>
                <w:lang w:val="en-US" w:eastAsia="el-GR"/>
              </w:rPr>
              <w:t>“</w:t>
            </w:r>
            <w:r w:rsidRPr="00923F38">
              <w:rPr>
                <w:rFonts w:ascii="Calibri" w:eastAsia="Times New Roman" w:hAnsi="Calibri" w:cs="Calibri"/>
                <w:color w:val="auto"/>
                <w:sz w:val="20"/>
                <w:szCs w:val="20"/>
                <w:lang w:eastAsia="el-GR"/>
              </w:rPr>
              <w:t>VRV</w:t>
            </w:r>
            <w:r w:rsidRPr="00923F38">
              <w:rPr>
                <w:rFonts w:ascii="Calibri" w:eastAsia="Times New Roman" w:hAnsi="Calibri" w:cs="Calibri"/>
                <w:color w:val="auto"/>
                <w:sz w:val="20"/>
                <w:szCs w:val="20"/>
                <w:lang w:val="en-US" w:eastAsia="el-GR"/>
              </w:rPr>
              <w:t>”</w:t>
            </w:r>
          </w:p>
        </w:tc>
        <w:tc>
          <w:tcPr>
            <w:tcW w:w="854" w:type="pct"/>
            <w:noWrap/>
            <w:hideMark/>
          </w:tcPr>
          <w:p w14:paraId="4D3E5A59"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10.897</w:t>
            </w:r>
          </w:p>
        </w:tc>
        <w:tc>
          <w:tcPr>
            <w:tcW w:w="459" w:type="pct"/>
            <w:noWrap/>
            <w:hideMark/>
          </w:tcPr>
          <w:p w14:paraId="6C1CF7BF"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13.965</w:t>
            </w:r>
          </w:p>
        </w:tc>
        <w:tc>
          <w:tcPr>
            <w:tcW w:w="523" w:type="pct"/>
            <w:noWrap/>
            <w:hideMark/>
          </w:tcPr>
          <w:p w14:paraId="2E595E69"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16.522</w:t>
            </w:r>
          </w:p>
        </w:tc>
        <w:tc>
          <w:tcPr>
            <w:tcW w:w="523" w:type="pct"/>
            <w:noWrap/>
            <w:hideMark/>
          </w:tcPr>
          <w:p w14:paraId="3587BE15"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19.134</w:t>
            </w:r>
          </w:p>
        </w:tc>
        <w:tc>
          <w:tcPr>
            <w:tcW w:w="526" w:type="pct"/>
            <w:noWrap/>
            <w:hideMark/>
          </w:tcPr>
          <w:p w14:paraId="33940099"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19.395</w:t>
            </w:r>
          </w:p>
        </w:tc>
      </w:tr>
      <w:tr w:rsidR="00BD220E" w:rsidRPr="00BD220E" w14:paraId="01E11C0A"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09BD8D34"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Μόνωση τοιχοποιίας</w:t>
            </w:r>
          </w:p>
        </w:tc>
        <w:tc>
          <w:tcPr>
            <w:tcW w:w="854" w:type="pct"/>
            <w:noWrap/>
            <w:hideMark/>
          </w:tcPr>
          <w:p w14:paraId="47DEB9C4"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17.095</w:t>
            </w:r>
          </w:p>
        </w:tc>
        <w:tc>
          <w:tcPr>
            <w:tcW w:w="459" w:type="pct"/>
            <w:noWrap/>
            <w:hideMark/>
          </w:tcPr>
          <w:p w14:paraId="46895EAF"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29.917</w:t>
            </w:r>
          </w:p>
        </w:tc>
        <w:tc>
          <w:tcPr>
            <w:tcW w:w="523" w:type="pct"/>
            <w:noWrap/>
            <w:hideMark/>
          </w:tcPr>
          <w:p w14:paraId="1F02282F"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40.804</w:t>
            </w:r>
          </w:p>
        </w:tc>
        <w:tc>
          <w:tcPr>
            <w:tcW w:w="523" w:type="pct"/>
            <w:noWrap/>
            <w:hideMark/>
          </w:tcPr>
          <w:p w14:paraId="30CC46ED"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50.843</w:t>
            </w:r>
          </w:p>
        </w:tc>
        <w:tc>
          <w:tcPr>
            <w:tcW w:w="526" w:type="pct"/>
            <w:noWrap/>
            <w:hideMark/>
          </w:tcPr>
          <w:p w14:paraId="27C9C040"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51.921</w:t>
            </w:r>
          </w:p>
        </w:tc>
      </w:tr>
      <w:tr w:rsidR="00BD220E" w:rsidRPr="00BD220E" w14:paraId="48BCC442" w14:textId="77777777" w:rsidTr="00BD220E">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33FD555E"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Μόνωση δαπέδου</w:t>
            </w:r>
          </w:p>
        </w:tc>
        <w:tc>
          <w:tcPr>
            <w:tcW w:w="854" w:type="pct"/>
            <w:noWrap/>
            <w:hideMark/>
          </w:tcPr>
          <w:p w14:paraId="18C0D7A9"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13.022</w:t>
            </w:r>
          </w:p>
        </w:tc>
        <w:tc>
          <w:tcPr>
            <w:tcW w:w="459" w:type="pct"/>
            <w:noWrap/>
            <w:hideMark/>
          </w:tcPr>
          <w:p w14:paraId="391E3713"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25.848</w:t>
            </w:r>
          </w:p>
        </w:tc>
        <w:tc>
          <w:tcPr>
            <w:tcW w:w="523" w:type="pct"/>
            <w:noWrap/>
            <w:hideMark/>
          </w:tcPr>
          <w:p w14:paraId="5733B515"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36.980</w:t>
            </w:r>
          </w:p>
        </w:tc>
        <w:tc>
          <w:tcPr>
            <w:tcW w:w="523" w:type="pct"/>
            <w:noWrap/>
            <w:hideMark/>
          </w:tcPr>
          <w:p w14:paraId="75B6D705"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47.286</w:t>
            </w:r>
          </w:p>
        </w:tc>
        <w:tc>
          <w:tcPr>
            <w:tcW w:w="526" w:type="pct"/>
            <w:noWrap/>
            <w:hideMark/>
          </w:tcPr>
          <w:p w14:paraId="0263C658"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49.621</w:t>
            </w:r>
          </w:p>
        </w:tc>
      </w:tr>
      <w:tr w:rsidR="00BD220E" w:rsidRPr="00BD220E" w14:paraId="2577B75A"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0CC1EADA"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Μόνωση οροφής</w:t>
            </w:r>
          </w:p>
        </w:tc>
        <w:tc>
          <w:tcPr>
            <w:tcW w:w="854" w:type="pct"/>
            <w:noWrap/>
            <w:hideMark/>
          </w:tcPr>
          <w:p w14:paraId="065B73A2"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11.241</w:t>
            </w:r>
          </w:p>
        </w:tc>
        <w:tc>
          <w:tcPr>
            <w:tcW w:w="459" w:type="pct"/>
            <w:noWrap/>
            <w:hideMark/>
          </w:tcPr>
          <w:p w14:paraId="7D6FB76F"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21.433</w:t>
            </w:r>
          </w:p>
        </w:tc>
        <w:tc>
          <w:tcPr>
            <w:tcW w:w="523" w:type="pct"/>
            <w:noWrap/>
            <w:hideMark/>
          </w:tcPr>
          <w:p w14:paraId="41DD1642"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30.157</w:t>
            </w:r>
          </w:p>
        </w:tc>
        <w:tc>
          <w:tcPr>
            <w:tcW w:w="523" w:type="pct"/>
            <w:noWrap/>
            <w:hideMark/>
          </w:tcPr>
          <w:p w14:paraId="59ABC268"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38.817</w:t>
            </w:r>
          </w:p>
        </w:tc>
        <w:tc>
          <w:tcPr>
            <w:tcW w:w="526" w:type="pct"/>
            <w:noWrap/>
            <w:hideMark/>
          </w:tcPr>
          <w:p w14:paraId="2D4E0738"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39.683</w:t>
            </w:r>
          </w:p>
        </w:tc>
      </w:tr>
      <w:tr w:rsidR="00BD220E" w:rsidRPr="00BD220E" w14:paraId="406742EF" w14:textId="77777777" w:rsidTr="00BD220E">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7CC1C086"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Ηλιακός θερμοσίφωνας</w:t>
            </w:r>
          </w:p>
        </w:tc>
        <w:tc>
          <w:tcPr>
            <w:tcW w:w="854" w:type="pct"/>
            <w:noWrap/>
            <w:hideMark/>
          </w:tcPr>
          <w:p w14:paraId="3003C3CD"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6.641</w:t>
            </w:r>
          </w:p>
        </w:tc>
        <w:tc>
          <w:tcPr>
            <w:tcW w:w="459" w:type="pct"/>
            <w:noWrap/>
            <w:hideMark/>
          </w:tcPr>
          <w:p w14:paraId="1B7B5156"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15.518</w:t>
            </w:r>
          </w:p>
        </w:tc>
        <w:tc>
          <w:tcPr>
            <w:tcW w:w="523" w:type="pct"/>
            <w:noWrap/>
            <w:hideMark/>
          </w:tcPr>
          <w:p w14:paraId="64EC1D1E"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23.198</w:t>
            </w:r>
          </w:p>
        </w:tc>
        <w:tc>
          <w:tcPr>
            <w:tcW w:w="523" w:type="pct"/>
            <w:noWrap/>
            <w:hideMark/>
          </w:tcPr>
          <w:p w14:paraId="5125EFAC"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31.073</w:t>
            </w:r>
          </w:p>
        </w:tc>
        <w:tc>
          <w:tcPr>
            <w:tcW w:w="526" w:type="pct"/>
            <w:noWrap/>
            <w:hideMark/>
          </w:tcPr>
          <w:p w14:paraId="37688947"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31.861</w:t>
            </w:r>
          </w:p>
        </w:tc>
      </w:tr>
      <w:tr w:rsidR="00BD220E" w:rsidRPr="00BD220E" w14:paraId="6F375662"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547F9201"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Nέες κλιματιστ. Μον.</w:t>
            </w:r>
          </w:p>
        </w:tc>
        <w:tc>
          <w:tcPr>
            <w:tcW w:w="854" w:type="pct"/>
            <w:noWrap/>
            <w:hideMark/>
          </w:tcPr>
          <w:p w14:paraId="3D111FA2"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7.701</w:t>
            </w:r>
          </w:p>
        </w:tc>
        <w:tc>
          <w:tcPr>
            <w:tcW w:w="459" w:type="pct"/>
            <w:noWrap/>
            <w:hideMark/>
          </w:tcPr>
          <w:p w14:paraId="54F75993"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14.617</w:t>
            </w:r>
          </w:p>
        </w:tc>
        <w:tc>
          <w:tcPr>
            <w:tcW w:w="523" w:type="pct"/>
            <w:noWrap/>
            <w:hideMark/>
          </w:tcPr>
          <w:p w14:paraId="3034406F"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20.306</w:t>
            </w:r>
          </w:p>
        </w:tc>
        <w:tc>
          <w:tcPr>
            <w:tcW w:w="523" w:type="pct"/>
            <w:noWrap/>
            <w:hideMark/>
          </w:tcPr>
          <w:p w14:paraId="5F98A89B"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25.883</w:t>
            </w:r>
          </w:p>
        </w:tc>
        <w:tc>
          <w:tcPr>
            <w:tcW w:w="526" w:type="pct"/>
            <w:noWrap/>
            <w:hideMark/>
          </w:tcPr>
          <w:p w14:paraId="7E892AAE"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26.441</w:t>
            </w:r>
          </w:p>
        </w:tc>
      </w:tr>
      <w:tr w:rsidR="00BD220E" w:rsidRPr="00BD220E" w14:paraId="5407F002" w14:textId="77777777" w:rsidTr="00BD220E">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2115" w:type="pct"/>
            <w:noWrap/>
            <w:hideMark/>
          </w:tcPr>
          <w:p w14:paraId="38F9F380"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Φυσικό Αέριο (ΖΝΧ)</w:t>
            </w:r>
          </w:p>
        </w:tc>
        <w:tc>
          <w:tcPr>
            <w:tcW w:w="854" w:type="pct"/>
            <w:noWrap/>
            <w:hideMark/>
          </w:tcPr>
          <w:p w14:paraId="67FF3FC0"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2.828</w:t>
            </w:r>
          </w:p>
        </w:tc>
        <w:tc>
          <w:tcPr>
            <w:tcW w:w="459" w:type="pct"/>
            <w:noWrap/>
            <w:hideMark/>
          </w:tcPr>
          <w:p w14:paraId="463DA92D"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7.260</w:t>
            </w:r>
          </w:p>
        </w:tc>
        <w:tc>
          <w:tcPr>
            <w:tcW w:w="523" w:type="pct"/>
            <w:noWrap/>
            <w:hideMark/>
          </w:tcPr>
          <w:p w14:paraId="469009ED"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10.905</w:t>
            </w:r>
          </w:p>
        </w:tc>
        <w:tc>
          <w:tcPr>
            <w:tcW w:w="523" w:type="pct"/>
            <w:noWrap/>
            <w:hideMark/>
          </w:tcPr>
          <w:p w14:paraId="1ED99620"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14.480</w:t>
            </w:r>
          </w:p>
        </w:tc>
        <w:tc>
          <w:tcPr>
            <w:tcW w:w="526" w:type="pct"/>
            <w:noWrap/>
            <w:hideMark/>
          </w:tcPr>
          <w:p w14:paraId="1C6118FA"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14.837</w:t>
            </w:r>
          </w:p>
        </w:tc>
      </w:tr>
      <w:tr w:rsidR="00BD220E" w:rsidRPr="00BD220E" w14:paraId="279FCE92" w14:textId="77777777" w:rsidTr="00BD220E">
        <w:trPr>
          <w:trHeight w:val="293"/>
        </w:trPr>
        <w:tc>
          <w:tcPr>
            <w:cnfStyle w:val="001000000000" w:firstRow="0" w:lastRow="0" w:firstColumn="1" w:lastColumn="0" w:oddVBand="0" w:evenVBand="0" w:oddHBand="0" w:evenHBand="0" w:firstRowFirstColumn="0" w:firstRowLastColumn="0" w:lastRowFirstColumn="0" w:lastRowLastColumn="0"/>
            <w:tcW w:w="2115" w:type="pct"/>
            <w:noWrap/>
            <w:hideMark/>
          </w:tcPr>
          <w:p w14:paraId="4F8F579D" w14:textId="77777777" w:rsidR="00BD220E" w:rsidRPr="00923F38" w:rsidRDefault="00BD220E" w:rsidP="00BD220E">
            <w:pPr>
              <w:spacing w:before="0" w:after="0" w:line="276" w:lineRule="auto"/>
              <w:jc w:val="center"/>
              <w:rPr>
                <w:rFonts w:ascii="Calibri" w:eastAsia="Times New Roman" w:hAnsi="Calibri" w:cs="Calibri"/>
                <w:sz w:val="20"/>
                <w:szCs w:val="20"/>
                <w:lang w:eastAsia="el-GR"/>
              </w:rPr>
            </w:pPr>
            <w:r w:rsidRPr="00923F38">
              <w:rPr>
                <w:rFonts w:ascii="Calibri" w:eastAsia="Times New Roman" w:hAnsi="Calibri" w:cs="Calibri"/>
                <w:color w:val="auto"/>
                <w:sz w:val="20"/>
                <w:szCs w:val="20"/>
                <w:lang w:eastAsia="el-GR"/>
              </w:rPr>
              <w:t>Φυσικό Αέριο Θερμ.</w:t>
            </w:r>
          </w:p>
        </w:tc>
        <w:tc>
          <w:tcPr>
            <w:tcW w:w="854" w:type="pct"/>
            <w:noWrap/>
            <w:hideMark/>
          </w:tcPr>
          <w:p w14:paraId="49210889"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5.467</w:t>
            </w:r>
          </w:p>
        </w:tc>
        <w:tc>
          <w:tcPr>
            <w:tcW w:w="459" w:type="pct"/>
            <w:noWrap/>
            <w:hideMark/>
          </w:tcPr>
          <w:p w14:paraId="13515C32"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9.607</w:t>
            </w:r>
          </w:p>
        </w:tc>
        <w:tc>
          <w:tcPr>
            <w:tcW w:w="523" w:type="pct"/>
            <w:noWrap/>
            <w:hideMark/>
          </w:tcPr>
          <w:p w14:paraId="334A9746"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13.012</w:t>
            </w:r>
          </w:p>
        </w:tc>
        <w:tc>
          <w:tcPr>
            <w:tcW w:w="523" w:type="pct"/>
            <w:noWrap/>
            <w:hideMark/>
          </w:tcPr>
          <w:p w14:paraId="4F9A193E"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16.351</w:t>
            </w:r>
          </w:p>
        </w:tc>
        <w:tc>
          <w:tcPr>
            <w:tcW w:w="526" w:type="pct"/>
            <w:noWrap/>
            <w:hideMark/>
          </w:tcPr>
          <w:p w14:paraId="65C73DEE"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eastAsia="el-GR"/>
              </w:rPr>
            </w:pPr>
            <w:r w:rsidRPr="00BD220E">
              <w:rPr>
                <w:rFonts w:ascii="Calibri" w:hAnsi="Calibri" w:cs="Calibri"/>
                <w:color w:val="000000"/>
                <w:sz w:val="20"/>
                <w:szCs w:val="20"/>
              </w:rPr>
              <w:t>16.685</w:t>
            </w:r>
          </w:p>
        </w:tc>
      </w:tr>
    </w:tbl>
    <w:p w14:paraId="143B24B0" w14:textId="77777777" w:rsidR="004C1943" w:rsidRDefault="004C1943" w:rsidP="00BD220E">
      <w:pPr>
        <w:spacing w:before="60" w:after="60" w:line="276" w:lineRule="auto"/>
        <w:rPr>
          <w:rFonts w:ascii="Calibri" w:hAnsi="Calibri" w:cs="Calibri"/>
        </w:rPr>
      </w:pPr>
    </w:p>
    <w:p w14:paraId="52591644" w14:textId="3C5D9C60" w:rsidR="00BD220E" w:rsidRPr="00BD220E" w:rsidRDefault="00BD220E" w:rsidP="00BD220E">
      <w:pPr>
        <w:spacing w:before="60" w:after="60" w:line="276" w:lineRule="auto"/>
        <w:rPr>
          <w:rFonts w:ascii="Calibri" w:hAnsi="Calibri" w:cs="Calibri"/>
        </w:rPr>
      </w:pPr>
      <w:r w:rsidRPr="00BD220E">
        <w:rPr>
          <w:rFonts w:ascii="Calibri" w:hAnsi="Calibri" w:cs="Calibri"/>
        </w:rPr>
        <w:t>Συμπληρωματικά</w:t>
      </w:r>
      <w:r w:rsidRPr="000A2AE5">
        <w:rPr>
          <w:rFonts w:ascii="Calibri" w:hAnsi="Calibri" w:cs="Calibri"/>
        </w:rPr>
        <w:t xml:space="preserve">, </w:t>
      </w:r>
      <w:r w:rsidRPr="00BD220E">
        <w:rPr>
          <w:rFonts w:ascii="Calibri" w:hAnsi="Calibri" w:cs="Calibri"/>
          <w:lang w:val="en-US"/>
        </w:rPr>
        <w:t>o</w:t>
      </w:r>
      <w:r w:rsidR="000A2AE5" w:rsidRPr="000A2AE5">
        <w:rPr>
          <w:rFonts w:ascii="Calibri" w:hAnsi="Calibri" w:cs="Calibri"/>
        </w:rPr>
        <w:t xml:space="preserve"> </w:t>
      </w:r>
      <w:r w:rsidR="000A2AE5" w:rsidRPr="00BD220E">
        <w:rPr>
          <w:rFonts w:ascii="Calibri" w:hAnsi="Calibri" w:cs="Calibri"/>
        </w:rPr>
        <w:fldChar w:fldCharType="begin"/>
      </w:r>
      <w:r w:rsidR="000A2AE5" w:rsidRPr="00BD220E">
        <w:rPr>
          <w:rFonts w:ascii="Calibri" w:hAnsi="Calibri" w:cs="Calibri"/>
        </w:rPr>
        <w:instrText xml:space="preserve"> REF _Ref195189147 \h  \* MERGEFORMAT </w:instrText>
      </w:r>
      <w:r w:rsidR="000A2AE5" w:rsidRPr="00BD220E">
        <w:rPr>
          <w:rFonts w:ascii="Calibri" w:hAnsi="Calibri" w:cs="Calibri"/>
        </w:rPr>
      </w:r>
      <w:r w:rsidR="000A2AE5" w:rsidRPr="00BD220E">
        <w:rPr>
          <w:rFonts w:ascii="Calibri" w:hAnsi="Calibri" w:cs="Calibri"/>
        </w:rPr>
        <w:fldChar w:fldCharType="separate"/>
      </w:r>
      <w:r w:rsidR="00AD0D08" w:rsidRPr="00AD0D08">
        <w:rPr>
          <w:rFonts w:ascii="Calibri" w:hAnsi="Calibri" w:cs="Calibri"/>
          <w:b/>
          <w:bCs/>
        </w:rPr>
        <w:t xml:space="preserve">Πίνακας </w:t>
      </w:r>
      <w:r w:rsidR="00AD0D08" w:rsidRPr="00AD0D08">
        <w:rPr>
          <w:rFonts w:ascii="Calibri" w:hAnsi="Calibri" w:cs="Calibri"/>
          <w:b/>
          <w:bCs/>
          <w:noProof/>
        </w:rPr>
        <w:t>25</w:t>
      </w:r>
      <w:r w:rsidR="000A2AE5" w:rsidRPr="00BD220E">
        <w:rPr>
          <w:rFonts w:ascii="Calibri" w:hAnsi="Calibri" w:cs="Calibri"/>
        </w:rPr>
        <w:fldChar w:fldCharType="end"/>
      </w:r>
      <w:r w:rsidR="000A2AE5" w:rsidRPr="000A2AE5">
        <w:rPr>
          <w:rFonts w:ascii="Calibri" w:hAnsi="Calibri" w:cs="Calibri"/>
        </w:rPr>
        <w:t xml:space="preserve"> </w:t>
      </w:r>
      <w:r w:rsidRPr="00BD220E">
        <w:rPr>
          <w:rFonts w:ascii="Calibri" w:hAnsi="Calibri" w:cs="Calibri"/>
        </w:rPr>
        <w:t>παρουσιάζει τους ρυθμούς εφαρμογής τόσο των συνολικών πακέτων παρεμβάσεων όσο και ορισμένων επιμέρους τεχνολογιών. Όπως αναμένεται, ο ρυθμός εφαρμογής φαίνεται να είναι ιδιαίτερα αυξημένος τα πρώτα χρόνια της ενεργειακής μετάβασης, δηλαδή μέχρι το 2035, ενώ μειώνεται αισθητά μετά το 2045.</w:t>
      </w:r>
    </w:p>
    <w:p w14:paraId="3EB81D86" w14:textId="77777777" w:rsidR="00BD220E" w:rsidRDefault="00BD220E" w:rsidP="00BD220E">
      <w:pPr>
        <w:spacing w:before="60" w:after="60" w:line="276" w:lineRule="auto"/>
        <w:rPr>
          <w:rFonts w:ascii="Calibri" w:hAnsi="Calibri" w:cs="Calibri"/>
        </w:rPr>
      </w:pPr>
      <w:r w:rsidRPr="00BD220E">
        <w:rPr>
          <w:rFonts w:ascii="Calibri" w:hAnsi="Calibri" w:cs="Calibri"/>
        </w:rPr>
        <w:t xml:space="preserve">Συγκεκριμένα, σχετικά με τις αντλίες θερμότητας για θέρμανση και ψύξη φαίνεται πως η εγκατάσταση τους θα έχει ολοκληρωθεί σχεδόν μέχρι το 2040 με ένα μικρό ρυθμό ανακαίνισης (0,16%) να παραμένει. </w:t>
      </w:r>
      <w:r w:rsidRPr="00BD220E">
        <w:rPr>
          <w:rFonts w:ascii="Calibri" w:hAnsi="Calibri" w:cs="Calibri"/>
        </w:rPr>
        <w:lastRenderedPageBreak/>
        <w:t>Ενώ για τις ανακαινίσεις κελύφους παρατηρούμε μεγαλύτερο ρυθμό εφαρμογής (0,27%) για την ίδια χρονική περίοδο, ο οποίος μειώνεται ελάχιστα το 2045 φτάνοντας το 0,24%, ενώ μειώνεται αισθητά το 2050 στο 0,03%.</w:t>
      </w:r>
    </w:p>
    <w:p w14:paraId="385169F5" w14:textId="49818104" w:rsidR="00BD220E" w:rsidRPr="00923F38" w:rsidRDefault="00BD220E" w:rsidP="00BD220E">
      <w:pPr>
        <w:pStyle w:val="aa"/>
        <w:keepNext/>
        <w:spacing w:after="60" w:line="276" w:lineRule="auto"/>
        <w:jc w:val="center"/>
        <w:rPr>
          <w:rFonts w:ascii="Calibri" w:hAnsi="Calibri" w:cs="Calibri"/>
          <w:i/>
          <w:iCs/>
          <w:sz w:val="20"/>
          <w:szCs w:val="18"/>
        </w:rPr>
      </w:pPr>
      <w:bookmarkStart w:id="266" w:name="_Toc202800805"/>
      <w:bookmarkStart w:id="267" w:name="_Toc215486386"/>
      <w:r w:rsidRPr="00923F38">
        <w:rPr>
          <w:rFonts w:ascii="Calibri" w:hAnsi="Calibri" w:cs="Calibri"/>
          <w:i/>
          <w:iCs/>
          <w:sz w:val="20"/>
          <w:szCs w:val="18"/>
        </w:rPr>
        <w:t xml:space="preserve">Πίνακας </w:t>
      </w:r>
      <w:r w:rsidRPr="00923F38">
        <w:rPr>
          <w:rFonts w:ascii="Calibri" w:hAnsi="Calibri" w:cs="Calibri"/>
          <w:i/>
          <w:iCs/>
          <w:sz w:val="20"/>
          <w:szCs w:val="18"/>
        </w:rPr>
        <w:fldChar w:fldCharType="begin"/>
      </w:r>
      <w:r w:rsidRPr="00923F38">
        <w:rPr>
          <w:rFonts w:ascii="Calibri" w:hAnsi="Calibri" w:cs="Calibri"/>
          <w:i/>
          <w:iCs/>
          <w:sz w:val="20"/>
          <w:szCs w:val="18"/>
        </w:rPr>
        <w:instrText xml:space="preserve"> SEQ Πίνακας \* ARABIC </w:instrText>
      </w:r>
      <w:r w:rsidRPr="00923F38">
        <w:rPr>
          <w:rFonts w:ascii="Calibri" w:hAnsi="Calibri" w:cs="Calibri"/>
          <w:i/>
          <w:iCs/>
          <w:sz w:val="20"/>
          <w:szCs w:val="18"/>
        </w:rPr>
        <w:fldChar w:fldCharType="separate"/>
      </w:r>
      <w:r w:rsidR="00AD0D08">
        <w:rPr>
          <w:rFonts w:ascii="Calibri" w:hAnsi="Calibri" w:cs="Calibri"/>
          <w:i/>
          <w:iCs/>
          <w:noProof/>
          <w:sz w:val="20"/>
          <w:szCs w:val="18"/>
        </w:rPr>
        <w:t>27</w:t>
      </w:r>
      <w:r w:rsidRPr="00923F38">
        <w:rPr>
          <w:rFonts w:ascii="Calibri" w:hAnsi="Calibri" w:cs="Calibri"/>
          <w:i/>
          <w:iCs/>
          <w:sz w:val="20"/>
          <w:szCs w:val="18"/>
        </w:rPr>
        <w:fldChar w:fldCharType="end"/>
      </w:r>
      <w:r w:rsidRPr="00923F38">
        <w:rPr>
          <w:rFonts w:ascii="Calibri" w:hAnsi="Calibri" w:cs="Calibri"/>
          <w:i/>
          <w:iCs/>
          <w:sz w:val="20"/>
          <w:szCs w:val="18"/>
        </w:rPr>
        <w:t>. Ρυθμοί εφαρμογής συνολικών πακέτων παρεμβάσεων και διακριτών τεχνολογιών στον μη-οικιακό τομέα</w:t>
      </w:r>
      <w:bookmarkEnd w:id="266"/>
      <w:bookmarkEnd w:id="267"/>
    </w:p>
    <w:tbl>
      <w:tblPr>
        <w:tblStyle w:val="5-1"/>
        <w:tblW w:w="0" w:type="auto"/>
        <w:tblLook w:val="04A0" w:firstRow="1" w:lastRow="0" w:firstColumn="1" w:lastColumn="0" w:noHBand="0" w:noVBand="1"/>
      </w:tblPr>
      <w:tblGrid>
        <w:gridCol w:w="4764"/>
        <w:gridCol w:w="855"/>
        <w:gridCol w:w="855"/>
        <w:gridCol w:w="855"/>
        <w:gridCol w:w="855"/>
        <w:gridCol w:w="1016"/>
      </w:tblGrid>
      <w:tr w:rsidR="00BD220E" w:rsidRPr="00BD220E" w14:paraId="007AB718" w14:textId="77777777" w:rsidTr="00BD220E">
        <w:trPr>
          <w:cnfStyle w:val="100000000000" w:firstRow="1" w:lastRow="0" w:firstColumn="0" w:lastColumn="0" w:oddVBand="0" w:evenVBand="0" w:oddHBand="0"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9200" w:type="dxa"/>
            <w:gridSpan w:val="6"/>
            <w:noWrap/>
            <w:hideMark/>
          </w:tcPr>
          <w:p w14:paraId="265AB266" w14:textId="77777777" w:rsidR="00BD220E" w:rsidRPr="00BD220E" w:rsidRDefault="00BD220E" w:rsidP="00BD220E">
            <w:pPr>
              <w:spacing w:before="0" w:after="0" w:line="276" w:lineRule="auto"/>
              <w:jc w:val="center"/>
              <w:rPr>
                <w:rFonts w:ascii="Calibri" w:hAnsi="Calibri" w:cs="Calibri"/>
                <w:sz w:val="20"/>
                <w:szCs w:val="20"/>
              </w:rPr>
            </w:pPr>
            <w:r w:rsidRPr="00BD220E">
              <w:rPr>
                <w:rFonts w:ascii="Calibri" w:hAnsi="Calibri" w:cs="Calibri"/>
                <w:sz w:val="20"/>
                <w:szCs w:val="20"/>
              </w:rPr>
              <w:t xml:space="preserve">Ρυθμοί εφαρμογής </w:t>
            </w:r>
          </w:p>
        </w:tc>
      </w:tr>
      <w:tr w:rsidR="00BD220E" w:rsidRPr="00BD220E" w14:paraId="12B08558" w14:textId="77777777" w:rsidTr="00BD220E">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4764" w:type="dxa"/>
            <w:noWrap/>
            <w:hideMark/>
          </w:tcPr>
          <w:p w14:paraId="7ECEC47E" w14:textId="77777777" w:rsidR="00BD220E" w:rsidRPr="00BD220E" w:rsidRDefault="00BD220E" w:rsidP="00BD220E">
            <w:pPr>
              <w:spacing w:before="0" w:after="0" w:line="276" w:lineRule="auto"/>
              <w:jc w:val="center"/>
              <w:rPr>
                <w:rFonts w:ascii="Calibri" w:hAnsi="Calibri" w:cs="Calibri"/>
                <w:sz w:val="20"/>
                <w:szCs w:val="20"/>
              </w:rPr>
            </w:pPr>
          </w:p>
        </w:tc>
        <w:tc>
          <w:tcPr>
            <w:tcW w:w="855" w:type="dxa"/>
            <w:noWrap/>
            <w:hideMark/>
          </w:tcPr>
          <w:p w14:paraId="5D551F7E"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BD220E">
              <w:rPr>
                <w:rFonts w:ascii="Calibri" w:hAnsi="Calibri" w:cs="Calibri"/>
                <w:b/>
                <w:bCs/>
                <w:sz w:val="20"/>
                <w:szCs w:val="20"/>
              </w:rPr>
              <w:t>2030</w:t>
            </w:r>
          </w:p>
        </w:tc>
        <w:tc>
          <w:tcPr>
            <w:tcW w:w="855" w:type="dxa"/>
            <w:noWrap/>
            <w:hideMark/>
          </w:tcPr>
          <w:p w14:paraId="25A6049C"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BD220E">
              <w:rPr>
                <w:rFonts w:ascii="Calibri" w:hAnsi="Calibri" w:cs="Calibri"/>
                <w:b/>
                <w:bCs/>
                <w:sz w:val="20"/>
                <w:szCs w:val="20"/>
              </w:rPr>
              <w:t>2035</w:t>
            </w:r>
          </w:p>
        </w:tc>
        <w:tc>
          <w:tcPr>
            <w:tcW w:w="855" w:type="dxa"/>
            <w:noWrap/>
            <w:hideMark/>
          </w:tcPr>
          <w:p w14:paraId="6D0B945C"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BD220E">
              <w:rPr>
                <w:rFonts w:ascii="Calibri" w:hAnsi="Calibri" w:cs="Calibri"/>
                <w:b/>
                <w:bCs/>
                <w:sz w:val="20"/>
                <w:szCs w:val="20"/>
              </w:rPr>
              <w:t>2040</w:t>
            </w:r>
          </w:p>
        </w:tc>
        <w:tc>
          <w:tcPr>
            <w:tcW w:w="855" w:type="dxa"/>
            <w:noWrap/>
            <w:hideMark/>
          </w:tcPr>
          <w:p w14:paraId="70477665"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BD220E">
              <w:rPr>
                <w:rFonts w:ascii="Calibri" w:hAnsi="Calibri" w:cs="Calibri"/>
                <w:b/>
                <w:bCs/>
                <w:sz w:val="20"/>
                <w:szCs w:val="20"/>
              </w:rPr>
              <w:t>2045</w:t>
            </w:r>
          </w:p>
        </w:tc>
        <w:tc>
          <w:tcPr>
            <w:tcW w:w="1016" w:type="dxa"/>
            <w:noWrap/>
            <w:hideMark/>
          </w:tcPr>
          <w:p w14:paraId="0095ECF8"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b/>
                <w:bCs/>
                <w:sz w:val="20"/>
                <w:szCs w:val="20"/>
              </w:rPr>
            </w:pPr>
            <w:r w:rsidRPr="00BD220E">
              <w:rPr>
                <w:rFonts w:ascii="Calibri" w:hAnsi="Calibri" w:cs="Calibri"/>
                <w:b/>
                <w:bCs/>
                <w:sz w:val="20"/>
                <w:szCs w:val="20"/>
              </w:rPr>
              <w:t>2050</w:t>
            </w:r>
          </w:p>
        </w:tc>
      </w:tr>
      <w:tr w:rsidR="00BD220E" w:rsidRPr="00BD220E" w14:paraId="4B982159"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4764" w:type="dxa"/>
            <w:noWrap/>
            <w:hideMark/>
          </w:tcPr>
          <w:p w14:paraId="18F82AA2" w14:textId="77777777" w:rsidR="00BD220E" w:rsidRPr="00BD220E" w:rsidRDefault="00BD220E" w:rsidP="00BD220E">
            <w:pPr>
              <w:spacing w:before="0" w:after="0" w:line="276" w:lineRule="auto"/>
              <w:jc w:val="center"/>
              <w:rPr>
                <w:rFonts w:ascii="Calibri" w:hAnsi="Calibri" w:cs="Calibri"/>
                <w:sz w:val="20"/>
                <w:szCs w:val="20"/>
              </w:rPr>
            </w:pPr>
            <w:r w:rsidRPr="00BD220E">
              <w:rPr>
                <w:rFonts w:ascii="Calibri" w:hAnsi="Calibri" w:cs="Calibri"/>
                <w:sz w:val="20"/>
                <w:szCs w:val="20"/>
              </w:rPr>
              <w:t>Συνολικά πακέτα παρεμβάσεων</w:t>
            </w:r>
          </w:p>
        </w:tc>
        <w:tc>
          <w:tcPr>
            <w:tcW w:w="855" w:type="dxa"/>
            <w:noWrap/>
            <w:hideMark/>
          </w:tcPr>
          <w:p w14:paraId="03884788"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0,72%</w:t>
            </w:r>
          </w:p>
        </w:tc>
        <w:tc>
          <w:tcPr>
            <w:tcW w:w="855" w:type="dxa"/>
            <w:noWrap/>
            <w:hideMark/>
          </w:tcPr>
          <w:p w14:paraId="1E2CF0DB"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0,61%</w:t>
            </w:r>
          </w:p>
        </w:tc>
        <w:tc>
          <w:tcPr>
            <w:tcW w:w="855" w:type="dxa"/>
            <w:noWrap/>
            <w:hideMark/>
          </w:tcPr>
          <w:p w14:paraId="3D20C57B"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0,49%</w:t>
            </w:r>
          </w:p>
        </w:tc>
        <w:tc>
          <w:tcPr>
            <w:tcW w:w="855" w:type="dxa"/>
            <w:noWrap/>
            <w:hideMark/>
          </w:tcPr>
          <w:p w14:paraId="2D44DF8E"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0,48%</w:t>
            </w:r>
          </w:p>
        </w:tc>
        <w:tc>
          <w:tcPr>
            <w:tcW w:w="1016" w:type="dxa"/>
            <w:noWrap/>
            <w:hideMark/>
          </w:tcPr>
          <w:p w14:paraId="464120E7"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0,05%</w:t>
            </w:r>
          </w:p>
        </w:tc>
      </w:tr>
      <w:tr w:rsidR="00BD220E" w:rsidRPr="00BD220E" w14:paraId="65DBDE5E" w14:textId="77777777" w:rsidTr="00BD220E">
        <w:trPr>
          <w:cnfStyle w:val="000000100000" w:firstRow="0" w:lastRow="0" w:firstColumn="0" w:lastColumn="0" w:oddVBand="0" w:evenVBand="0" w:oddHBand="1" w:evenHBand="0" w:firstRowFirstColumn="0" w:firstRowLastColumn="0" w:lastRowFirstColumn="0" w:lastRowLastColumn="0"/>
          <w:trHeight w:val="285"/>
        </w:trPr>
        <w:tc>
          <w:tcPr>
            <w:cnfStyle w:val="001000000000" w:firstRow="0" w:lastRow="0" w:firstColumn="1" w:lastColumn="0" w:oddVBand="0" w:evenVBand="0" w:oddHBand="0" w:evenHBand="0" w:firstRowFirstColumn="0" w:firstRowLastColumn="0" w:lastRowFirstColumn="0" w:lastRowLastColumn="0"/>
            <w:tcW w:w="4764" w:type="dxa"/>
            <w:noWrap/>
            <w:hideMark/>
          </w:tcPr>
          <w:p w14:paraId="26442E99" w14:textId="77777777" w:rsidR="00BD220E" w:rsidRPr="00BD220E" w:rsidRDefault="00BD220E" w:rsidP="00BD220E">
            <w:pPr>
              <w:spacing w:before="0" w:after="0" w:line="276" w:lineRule="auto"/>
              <w:jc w:val="center"/>
              <w:rPr>
                <w:rFonts w:ascii="Calibri" w:hAnsi="Calibri" w:cs="Calibri"/>
                <w:sz w:val="20"/>
                <w:szCs w:val="20"/>
              </w:rPr>
            </w:pPr>
            <w:r w:rsidRPr="00BD220E">
              <w:rPr>
                <w:rFonts w:ascii="Calibri" w:hAnsi="Calibri" w:cs="Calibri"/>
                <w:sz w:val="20"/>
                <w:szCs w:val="20"/>
              </w:rPr>
              <w:t xml:space="preserve">Ανακαινίσεις κελύφους </w:t>
            </w:r>
          </w:p>
        </w:tc>
        <w:tc>
          <w:tcPr>
            <w:tcW w:w="855" w:type="dxa"/>
            <w:noWrap/>
            <w:hideMark/>
          </w:tcPr>
          <w:p w14:paraId="20BC6034"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0,44%</w:t>
            </w:r>
          </w:p>
        </w:tc>
        <w:tc>
          <w:tcPr>
            <w:tcW w:w="855" w:type="dxa"/>
            <w:noWrap/>
            <w:hideMark/>
          </w:tcPr>
          <w:p w14:paraId="75C35C57"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0,32%</w:t>
            </w:r>
          </w:p>
        </w:tc>
        <w:tc>
          <w:tcPr>
            <w:tcW w:w="855" w:type="dxa"/>
            <w:noWrap/>
            <w:hideMark/>
          </w:tcPr>
          <w:p w14:paraId="62BA714F"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0,27%</w:t>
            </w:r>
          </w:p>
        </w:tc>
        <w:tc>
          <w:tcPr>
            <w:tcW w:w="855" w:type="dxa"/>
            <w:noWrap/>
            <w:hideMark/>
          </w:tcPr>
          <w:p w14:paraId="2599DFB5"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0,24%</w:t>
            </w:r>
          </w:p>
        </w:tc>
        <w:tc>
          <w:tcPr>
            <w:tcW w:w="1016" w:type="dxa"/>
            <w:noWrap/>
            <w:hideMark/>
          </w:tcPr>
          <w:p w14:paraId="1B27EDD6"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0,03%</w:t>
            </w:r>
          </w:p>
        </w:tc>
      </w:tr>
      <w:tr w:rsidR="00BD220E" w:rsidRPr="00BD220E" w14:paraId="38AC09EC" w14:textId="77777777" w:rsidTr="00BD220E">
        <w:trPr>
          <w:trHeight w:val="285"/>
        </w:trPr>
        <w:tc>
          <w:tcPr>
            <w:cnfStyle w:val="001000000000" w:firstRow="0" w:lastRow="0" w:firstColumn="1" w:lastColumn="0" w:oddVBand="0" w:evenVBand="0" w:oddHBand="0" w:evenHBand="0" w:firstRowFirstColumn="0" w:firstRowLastColumn="0" w:lastRowFirstColumn="0" w:lastRowLastColumn="0"/>
            <w:tcW w:w="4764" w:type="dxa"/>
            <w:noWrap/>
            <w:hideMark/>
          </w:tcPr>
          <w:p w14:paraId="3EEE9BC2" w14:textId="77777777" w:rsidR="00BD220E" w:rsidRPr="00BD220E" w:rsidRDefault="00BD220E" w:rsidP="00BD220E">
            <w:pPr>
              <w:spacing w:before="0" w:after="0" w:line="276" w:lineRule="auto"/>
              <w:jc w:val="center"/>
              <w:rPr>
                <w:rFonts w:ascii="Calibri" w:hAnsi="Calibri" w:cs="Calibri"/>
                <w:sz w:val="20"/>
                <w:szCs w:val="20"/>
              </w:rPr>
            </w:pPr>
            <w:r w:rsidRPr="00BD220E">
              <w:rPr>
                <w:rFonts w:ascii="Calibri" w:hAnsi="Calibri" w:cs="Calibri"/>
                <w:sz w:val="20"/>
                <w:szCs w:val="20"/>
              </w:rPr>
              <w:t xml:space="preserve">Αντλίες θερμότητας </w:t>
            </w:r>
            <w:r w:rsidRPr="00BD220E">
              <w:rPr>
                <w:rFonts w:ascii="Calibri" w:hAnsi="Calibri" w:cs="Calibri"/>
                <w:b w:val="0"/>
                <w:bCs w:val="0"/>
                <w:sz w:val="20"/>
                <w:szCs w:val="20"/>
              </w:rPr>
              <w:t>(</w:t>
            </w:r>
            <w:r w:rsidRPr="00BD220E">
              <w:rPr>
                <w:rFonts w:ascii="Calibri" w:hAnsi="Calibri" w:cs="Calibri"/>
                <w:sz w:val="20"/>
                <w:szCs w:val="20"/>
              </w:rPr>
              <w:t>Θερμ./ Ψύξη</w:t>
            </w:r>
            <w:r w:rsidRPr="00BD220E">
              <w:rPr>
                <w:rFonts w:ascii="Calibri" w:hAnsi="Calibri" w:cs="Calibri"/>
                <w:b w:val="0"/>
                <w:bCs w:val="0"/>
                <w:sz w:val="20"/>
                <w:szCs w:val="20"/>
              </w:rPr>
              <w:t>)</w:t>
            </w:r>
          </w:p>
        </w:tc>
        <w:tc>
          <w:tcPr>
            <w:tcW w:w="855" w:type="dxa"/>
            <w:noWrap/>
            <w:hideMark/>
          </w:tcPr>
          <w:p w14:paraId="62DA329F"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0,11%</w:t>
            </w:r>
          </w:p>
        </w:tc>
        <w:tc>
          <w:tcPr>
            <w:tcW w:w="855" w:type="dxa"/>
            <w:noWrap/>
            <w:hideMark/>
          </w:tcPr>
          <w:p w14:paraId="67D4F319"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0,20%</w:t>
            </w:r>
          </w:p>
        </w:tc>
        <w:tc>
          <w:tcPr>
            <w:tcW w:w="855" w:type="dxa"/>
            <w:noWrap/>
            <w:hideMark/>
          </w:tcPr>
          <w:p w14:paraId="6F7EF127"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0,16%</w:t>
            </w:r>
          </w:p>
        </w:tc>
        <w:tc>
          <w:tcPr>
            <w:tcW w:w="855" w:type="dxa"/>
            <w:noWrap/>
            <w:hideMark/>
          </w:tcPr>
          <w:p w14:paraId="73F654A9"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0,06%</w:t>
            </w:r>
          </w:p>
        </w:tc>
        <w:tc>
          <w:tcPr>
            <w:tcW w:w="1016" w:type="dxa"/>
            <w:noWrap/>
            <w:hideMark/>
          </w:tcPr>
          <w:p w14:paraId="4C1ABC06" w14:textId="77777777" w:rsidR="00BD220E" w:rsidRPr="00BD220E" w:rsidRDefault="00BD220E" w:rsidP="00BD220E">
            <w:pPr>
              <w:spacing w:before="0" w:after="0" w:line="276"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0,02%</w:t>
            </w:r>
          </w:p>
        </w:tc>
      </w:tr>
      <w:tr w:rsidR="00BD220E" w:rsidRPr="00BD220E" w14:paraId="318BCAF8" w14:textId="77777777" w:rsidTr="00BD220E">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4764" w:type="dxa"/>
            <w:noWrap/>
            <w:hideMark/>
          </w:tcPr>
          <w:p w14:paraId="3B05711C" w14:textId="77777777" w:rsidR="00BD220E" w:rsidRPr="00BD220E" w:rsidRDefault="00BD220E" w:rsidP="00BD220E">
            <w:pPr>
              <w:spacing w:before="0" w:after="0" w:line="276" w:lineRule="auto"/>
              <w:jc w:val="center"/>
              <w:rPr>
                <w:rFonts w:ascii="Calibri" w:hAnsi="Calibri" w:cs="Calibri"/>
                <w:sz w:val="20"/>
                <w:szCs w:val="20"/>
              </w:rPr>
            </w:pPr>
            <w:r w:rsidRPr="00BD220E">
              <w:rPr>
                <w:rFonts w:ascii="Calibri" w:hAnsi="Calibri" w:cs="Calibri"/>
                <w:sz w:val="20"/>
                <w:szCs w:val="20"/>
              </w:rPr>
              <w:t xml:space="preserve">Αντλίες θερμότητας </w:t>
            </w:r>
            <w:r w:rsidRPr="00BD220E">
              <w:rPr>
                <w:rFonts w:ascii="Calibri" w:hAnsi="Calibri" w:cs="Calibri"/>
                <w:b w:val="0"/>
                <w:bCs w:val="0"/>
                <w:sz w:val="20"/>
                <w:szCs w:val="20"/>
              </w:rPr>
              <w:t>(</w:t>
            </w:r>
            <w:r w:rsidRPr="00BD220E">
              <w:rPr>
                <w:rFonts w:ascii="Calibri" w:hAnsi="Calibri" w:cs="Calibri"/>
                <w:sz w:val="20"/>
                <w:szCs w:val="20"/>
              </w:rPr>
              <w:t>ΖΝΧ</w:t>
            </w:r>
            <w:r w:rsidRPr="00BD220E">
              <w:rPr>
                <w:rFonts w:ascii="Calibri" w:hAnsi="Calibri" w:cs="Calibri"/>
                <w:b w:val="0"/>
                <w:bCs w:val="0"/>
                <w:sz w:val="20"/>
                <w:szCs w:val="20"/>
              </w:rPr>
              <w:t>)</w:t>
            </w:r>
          </w:p>
        </w:tc>
        <w:tc>
          <w:tcPr>
            <w:tcW w:w="855" w:type="dxa"/>
            <w:noWrap/>
            <w:hideMark/>
          </w:tcPr>
          <w:p w14:paraId="5AD118DC"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0,11%</w:t>
            </w:r>
          </w:p>
        </w:tc>
        <w:tc>
          <w:tcPr>
            <w:tcW w:w="855" w:type="dxa"/>
            <w:noWrap/>
            <w:hideMark/>
          </w:tcPr>
          <w:p w14:paraId="22B39A06"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0,04%</w:t>
            </w:r>
          </w:p>
        </w:tc>
        <w:tc>
          <w:tcPr>
            <w:tcW w:w="855" w:type="dxa"/>
            <w:noWrap/>
            <w:hideMark/>
          </w:tcPr>
          <w:p w14:paraId="5F289372"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0,03%</w:t>
            </w:r>
          </w:p>
        </w:tc>
        <w:tc>
          <w:tcPr>
            <w:tcW w:w="855" w:type="dxa"/>
            <w:noWrap/>
            <w:hideMark/>
          </w:tcPr>
          <w:p w14:paraId="32AD7041"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0,03%</w:t>
            </w:r>
          </w:p>
        </w:tc>
        <w:tc>
          <w:tcPr>
            <w:tcW w:w="1016" w:type="dxa"/>
            <w:noWrap/>
            <w:hideMark/>
          </w:tcPr>
          <w:p w14:paraId="42B84069" w14:textId="77777777" w:rsidR="00BD220E" w:rsidRPr="00BD220E" w:rsidRDefault="00BD220E" w:rsidP="00BD220E">
            <w:pPr>
              <w:spacing w:before="0" w:after="0" w:line="276"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BD220E">
              <w:rPr>
                <w:rFonts w:ascii="Calibri" w:hAnsi="Calibri" w:cs="Calibri"/>
                <w:sz w:val="20"/>
                <w:szCs w:val="20"/>
              </w:rPr>
              <w:t>0,003%</w:t>
            </w:r>
          </w:p>
        </w:tc>
      </w:tr>
      <w:bookmarkEnd w:id="263"/>
    </w:tbl>
    <w:p w14:paraId="32DE573F" w14:textId="77777777" w:rsidR="007A448A" w:rsidRPr="00D43C9E" w:rsidRDefault="007A448A" w:rsidP="00920A66">
      <w:pPr>
        <w:spacing w:before="0" w:line="360" w:lineRule="auto"/>
        <w:rPr>
          <w:rFonts w:ascii="Calibri" w:hAnsi="Calibri" w:cs="Calibri"/>
          <w:b/>
          <w:bCs/>
          <w:sz w:val="24"/>
          <w:szCs w:val="24"/>
          <w:lang w:val="en-GB"/>
        </w:rPr>
      </w:pPr>
    </w:p>
    <w:p w14:paraId="70832A4C" w14:textId="77777777" w:rsidR="00433EF3" w:rsidRPr="00232E60" w:rsidRDefault="00433EF3" w:rsidP="00406991">
      <w:pPr>
        <w:pStyle w:val="1"/>
        <w:numPr>
          <w:ilvl w:val="0"/>
          <w:numId w:val="1"/>
        </w:numPr>
        <w:spacing w:before="0" w:after="120" w:line="360" w:lineRule="auto"/>
        <w:rPr>
          <w:rFonts w:ascii="Calibri" w:hAnsi="Calibri" w:cs="Calibri"/>
          <w:b/>
          <w:bCs/>
          <w:sz w:val="28"/>
          <w:szCs w:val="28"/>
        </w:rPr>
      </w:pPr>
      <w:bookmarkStart w:id="268" w:name="_Toc202800729"/>
      <w:bookmarkStart w:id="269" w:name="_Toc215486310"/>
      <w:r w:rsidRPr="00232E60">
        <w:rPr>
          <w:rFonts w:ascii="Calibri" w:hAnsi="Calibri" w:cs="Calibri"/>
          <w:b/>
          <w:bCs/>
          <w:sz w:val="28"/>
          <w:szCs w:val="28"/>
        </w:rPr>
        <w:t>Π</w:t>
      </w:r>
      <w:r w:rsidR="0014494D" w:rsidRPr="00232E60">
        <w:rPr>
          <w:rFonts w:ascii="Calibri" w:hAnsi="Calibri" w:cs="Calibri"/>
          <w:b/>
          <w:bCs/>
          <w:sz w:val="28"/>
          <w:szCs w:val="28"/>
        </w:rPr>
        <w:t>εριγραφή νέων μέτρων και πολιτικών</w:t>
      </w:r>
      <w:bookmarkEnd w:id="268"/>
      <w:bookmarkEnd w:id="269"/>
      <w:r w:rsidR="0014494D" w:rsidRPr="00232E60">
        <w:rPr>
          <w:rFonts w:ascii="Calibri" w:hAnsi="Calibri" w:cs="Calibri"/>
          <w:b/>
          <w:bCs/>
          <w:sz w:val="28"/>
          <w:szCs w:val="28"/>
        </w:rPr>
        <w:t xml:space="preserve"> </w:t>
      </w:r>
    </w:p>
    <w:p w14:paraId="32268B0F" w14:textId="40989875" w:rsidR="00366D2F" w:rsidRPr="00D43C9E" w:rsidRDefault="00366D2F" w:rsidP="00D43C9E">
      <w:pPr>
        <w:spacing w:before="60" w:after="60" w:line="276" w:lineRule="auto"/>
        <w:rPr>
          <w:rFonts w:ascii="Calibri" w:hAnsi="Calibri" w:cs="Calibri"/>
        </w:rPr>
      </w:pPr>
      <w:r w:rsidRPr="00D43C9E">
        <w:rPr>
          <w:rFonts w:ascii="Calibri" w:hAnsi="Calibri" w:cs="Calibri"/>
        </w:rPr>
        <w:t xml:space="preserve">Για την επίτευξη του στόχου ανακαίνισης του </w:t>
      </w:r>
      <w:r w:rsidR="00DE519B">
        <w:rPr>
          <w:rFonts w:ascii="Calibri" w:hAnsi="Calibri" w:cs="Calibri"/>
        </w:rPr>
        <w:t>κτη</w:t>
      </w:r>
      <w:r w:rsidRPr="00D43C9E">
        <w:rPr>
          <w:rFonts w:ascii="Calibri" w:hAnsi="Calibri" w:cs="Calibri"/>
        </w:rPr>
        <w:t xml:space="preserve">ριακού αποθέματος, ο οποίος έχει τεθεί στο πλαίσιο της αντίστοιχης μακροπρόθεσμης στρατηγικής με σκοπό την πλήρη απανθρακοποίηση των </w:t>
      </w:r>
      <w:r w:rsidR="005F622D">
        <w:rPr>
          <w:rFonts w:ascii="Calibri" w:hAnsi="Calibri" w:cs="Calibri"/>
        </w:rPr>
        <w:t>κτιρίων</w:t>
      </w:r>
      <w:r w:rsidRPr="00D43C9E">
        <w:rPr>
          <w:rFonts w:ascii="Calibri" w:hAnsi="Calibri" w:cs="Calibri"/>
        </w:rPr>
        <w:t xml:space="preserve"> έως το 2050 απαιτείται η τεχνική - οικονομική ανάλυση και η ανάδειξη αποδοτικά βέλτιστων μέτρων και πολιτικών.</w:t>
      </w:r>
    </w:p>
    <w:p w14:paraId="0BB18243" w14:textId="409A096D" w:rsidR="00366D2F" w:rsidRPr="00D43C9E" w:rsidRDefault="00366D2F" w:rsidP="00D43C9E">
      <w:pPr>
        <w:spacing w:before="60" w:after="60" w:line="276" w:lineRule="auto"/>
        <w:rPr>
          <w:rFonts w:ascii="Calibri" w:hAnsi="Calibri" w:cs="Calibri"/>
        </w:rPr>
      </w:pPr>
      <w:r w:rsidRPr="00D43C9E">
        <w:rPr>
          <w:rFonts w:ascii="Calibri" w:hAnsi="Calibri" w:cs="Calibri"/>
        </w:rPr>
        <w:t xml:space="preserve">Κρίσιμη παράμετρος σύμφωνα με τις προβλέψεις του αναθεωρημένου ΕΣΕΚ είναι η εφαρμογή ενός ισορροπημένου μείγματος στοχευμένων μέτρων πολιτικής για την κινητοποίηση των απαιτούμενων επενδύσεων για την εκπλήρωση των στόχων της μακροπρόθεσμης στρατηγικής ανακαίνισης του </w:t>
      </w:r>
      <w:r w:rsidR="00DE519B">
        <w:rPr>
          <w:rFonts w:ascii="Calibri" w:hAnsi="Calibri" w:cs="Calibri"/>
        </w:rPr>
        <w:t>κτη</w:t>
      </w:r>
      <w:r w:rsidRPr="00D43C9E">
        <w:rPr>
          <w:rFonts w:ascii="Calibri" w:hAnsi="Calibri" w:cs="Calibri"/>
        </w:rPr>
        <w:t>ριακού αποθέματος κεφαλαιοποιώντας την εμπειρία από τα υφιστάμενα μέτρα και προγράμματα.</w:t>
      </w:r>
    </w:p>
    <w:p w14:paraId="33DF0694" w14:textId="6F6ABF56" w:rsidR="00366D2F" w:rsidRPr="00FF4959" w:rsidRDefault="00366D2F" w:rsidP="00D43C9E">
      <w:pPr>
        <w:spacing w:before="60" w:after="60" w:line="276" w:lineRule="auto"/>
        <w:rPr>
          <w:rFonts w:ascii="Calibri" w:hAnsi="Calibri" w:cs="Calibri"/>
        </w:rPr>
      </w:pPr>
      <w:r w:rsidRPr="00D43C9E">
        <w:rPr>
          <w:rFonts w:ascii="Calibri" w:hAnsi="Calibri" w:cs="Calibri"/>
        </w:rPr>
        <w:t xml:space="preserve">Στις επόμενες ενότητες παρουσιάζονται τα μέτρα και πολιτικές που αναμένεται να εφαρμοστούν καλύπτοντας διαφορετικές πτυχές της προσπάθειας για ανακαίνιση και απανθρακοποίηση του </w:t>
      </w:r>
      <w:r w:rsidR="00DE519B">
        <w:rPr>
          <w:rFonts w:ascii="Calibri" w:hAnsi="Calibri" w:cs="Calibri"/>
        </w:rPr>
        <w:t>κτη</w:t>
      </w:r>
      <w:r w:rsidRPr="00D43C9E">
        <w:rPr>
          <w:rFonts w:ascii="Calibri" w:hAnsi="Calibri" w:cs="Calibri"/>
        </w:rPr>
        <w:t>ριακού αποθέματος έως το 2050.</w:t>
      </w:r>
    </w:p>
    <w:p w14:paraId="0DA41090" w14:textId="77777777" w:rsidR="00D43C9E" w:rsidRPr="00FF4959" w:rsidRDefault="00D43C9E" w:rsidP="00D43C9E">
      <w:pPr>
        <w:spacing w:before="60" w:after="60" w:line="276" w:lineRule="auto"/>
        <w:rPr>
          <w:rFonts w:ascii="Calibri" w:hAnsi="Calibri" w:cs="Calibri"/>
        </w:rPr>
      </w:pPr>
    </w:p>
    <w:p w14:paraId="519AFBB0" w14:textId="095597C5" w:rsidR="0037647C" w:rsidRPr="00232E60" w:rsidRDefault="0037647C" w:rsidP="00406991">
      <w:pPr>
        <w:pStyle w:val="1"/>
        <w:numPr>
          <w:ilvl w:val="2"/>
          <w:numId w:val="1"/>
        </w:numPr>
        <w:spacing w:before="0" w:after="120" w:line="360" w:lineRule="auto"/>
        <w:rPr>
          <w:rFonts w:ascii="Calibri" w:hAnsi="Calibri" w:cs="Calibri"/>
          <w:b/>
          <w:bCs/>
          <w:sz w:val="24"/>
          <w:szCs w:val="24"/>
        </w:rPr>
      </w:pPr>
      <w:bookmarkStart w:id="270" w:name="_Toc202800730"/>
      <w:bookmarkStart w:id="271" w:name="_Toc215486311"/>
      <w:r w:rsidRPr="00232E60">
        <w:rPr>
          <w:rFonts w:ascii="Calibri" w:hAnsi="Calibri" w:cs="Calibri"/>
          <w:b/>
          <w:bCs/>
          <w:sz w:val="24"/>
          <w:szCs w:val="24"/>
        </w:rPr>
        <w:t>Κανονιστικά μέτρα</w:t>
      </w:r>
      <w:bookmarkEnd w:id="270"/>
      <w:bookmarkEnd w:id="271"/>
    </w:p>
    <w:p w14:paraId="0DDDC8C9" w14:textId="50F6D68C" w:rsidR="00366D2F" w:rsidRPr="00D43C9E" w:rsidRDefault="00366D2F" w:rsidP="00D43C9E">
      <w:pPr>
        <w:spacing w:before="60" w:after="60" w:line="276" w:lineRule="auto"/>
        <w:rPr>
          <w:rFonts w:ascii="Calibri" w:hAnsi="Calibri" w:cs="Calibri"/>
        </w:rPr>
      </w:pPr>
      <w:r w:rsidRPr="00D43C9E">
        <w:rPr>
          <w:rFonts w:ascii="Calibri" w:hAnsi="Calibri" w:cs="Calibri"/>
        </w:rPr>
        <w:t>Στο πλαίσιο του αναθεωρημένου ΕΣΕΚ προβλέπεται η λήψη νέων κανονιστικών μέτρων για τη διαμόρφωση του κατάλληλου πλαισίου και τη δημιουργία κινήτρων σε νέα και ριζικά ανακαινιζόμενα</w:t>
      </w:r>
      <w:r w:rsidR="005F622D">
        <w:rPr>
          <w:rFonts w:ascii="Calibri" w:hAnsi="Calibri" w:cs="Calibri"/>
        </w:rPr>
        <w:t xml:space="preserve"> κτίρια</w:t>
      </w:r>
      <w:r w:rsidRPr="00D43C9E">
        <w:rPr>
          <w:rFonts w:ascii="Calibri" w:hAnsi="Calibri" w:cs="Calibri"/>
        </w:rPr>
        <w:t xml:space="preserve"> συμβάλλοντας στη μεγιστοποίηση του αριθμού των </w:t>
      </w:r>
      <w:r w:rsidR="005F622D">
        <w:rPr>
          <w:rFonts w:ascii="Calibri" w:hAnsi="Calibri" w:cs="Calibri"/>
        </w:rPr>
        <w:t>κτιρίων</w:t>
      </w:r>
      <w:r w:rsidRPr="00D43C9E">
        <w:rPr>
          <w:rFonts w:ascii="Calibri" w:hAnsi="Calibri" w:cs="Calibri"/>
        </w:rPr>
        <w:t>, με βελτιωμένη απόδοση σε σχέση με τις ελάχιστες απαιτήσεις ενεργειακής απόδοσης που προβλέπονται από την κείμενη νομοθεσία.</w:t>
      </w:r>
    </w:p>
    <w:p w14:paraId="106C8D61" w14:textId="02AAEBD2" w:rsidR="00366D2F" w:rsidRPr="00D43C9E" w:rsidRDefault="00366D2F" w:rsidP="00D43C9E">
      <w:pPr>
        <w:spacing w:before="60" w:after="60" w:line="276" w:lineRule="auto"/>
        <w:rPr>
          <w:rFonts w:ascii="Calibri" w:hAnsi="Calibri" w:cs="Calibri"/>
        </w:rPr>
      </w:pPr>
      <w:r w:rsidRPr="00D43C9E">
        <w:rPr>
          <w:rFonts w:ascii="Calibri" w:hAnsi="Calibri" w:cs="Calibri"/>
        </w:rPr>
        <w:t xml:space="preserve">Πιο συγκεκριμένα προβλέπονται τόσο κανονιστικά μέτρα για την προώθηση των </w:t>
      </w:r>
      <w:r w:rsidR="005F622D">
        <w:rPr>
          <w:rFonts w:ascii="Calibri" w:hAnsi="Calibri" w:cs="Calibri"/>
        </w:rPr>
        <w:t>κτιρίων</w:t>
      </w:r>
      <w:r w:rsidRPr="00D43C9E">
        <w:rPr>
          <w:rFonts w:ascii="Calibri" w:hAnsi="Calibri" w:cs="Calibri"/>
        </w:rPr>
        <w:t xml:space="preserve"> σχεδόν </w:t>
      </w:r>
      <w:r w:rsidRPr="00E70F94">
        <w:rPr>
          <w:rFonts w:ascii="Calibri" w:hAnsi="Calibri" w:cs="Calibri"/>
        </w:rPr>
        <w:t xml:space="preserve">μηδενικής κατανάλωσης ενέργειας και μηδενικού ανθρακικού αποτυπώματος (Μέτρο ΕΣΕΚ Μ9), όσο και κανονιστικά κίνητρα για την προώθηση </w:t>
      </w:r>
      <w:r w:rsidR="005F622D">
        <w:rPr>
          <w:rFonts w:ascii="Calibri" w:hAnsi="Calibri" w:cs="Calibri"/>
        </w:rPr>
        <w:t>κτιρίων</w:t>
      </w:r>
      <w:r w:rsidRPr="00E70F94">
        <w:rPr>
          <w:rFonts w:ascii="Calibri" w:hAnsi="Calibri" w:cs="Calibri"/>
        </w:rPr>
        <w:t xml:space="preserve"> άνω των ελάχιστων ενεργειακών απαιτήσεων του Κανονισμού Ενεργειακής Απόδοσης των </w:t>
      </w:r>
      <w:r w:rsidR="005F622D">
        <w:rPr>
          <w:rFonts w:ascii="Calibri" w:hAnsi="Calibri" w:cs="Calibri"/>
        </w:rPr>
        <w:t>Κτιρίων</w:t>
      </w:r>
      <w:r w:rsidRPr="00E70F94">
        <w:rPr>
          <w:rFonts w:ascii="Calibri" w:hAnsi="Calibri" w:cs="Calibri"/>
        </w:rPr>
        <w:t xml:space="preserve"> (Μέτρο ΕΣΕΚ Μ10). Επιπρόσθετα, έμφαση θα δοθεί στην αξιοποίηση του σχήματος των καθεστώτων επιβολής υποχρέωσης ενεργειακής απόδοσης μέσω της ενίσχυσης του ρόλου και της βελτίωσης του κανονιστικού πλαισίου σε πρώτη φάση έως το 2030 (Μέτρο </w:t>
      </w:r>
      <w:bookmarkStart w:id="272" w:name="_Hlk194659900"/>
      <w:r w:rsidRPr="00E70F94">
        <w:rPr>
          <w:rFonts w:ascii="Calibri" w:hAnsi="Calibri" w:cs="Calibri"/>
        </w:rPr>
        <w:t xml:space="preserve">ΕΣΕΚ </w:t>
      </w:r>
      <w:bookmarkEnd w:id="272"/>
      <w:r w:rsidRPr="00E70F94">
        <w:rPr>
          <w:rFonts w:ascii="Calibri" w:hAnsi="Calibri" w:cs="Calibri"/>
        </w:rPr>
        <w:t>Μ13).</w:t>
      </w:r>
    </w:p>
    <w:p w14:paraId="2F788B38" w14:textId="127DFE08" w:rsidR="00366D2F" w:rsidRPr="00D43C9E" w:rsidRDefault="00366D2F" w:rsidP="00D43C9E">
      <w:pPr>
        <w:spacing w:before="60" w:after="60" w:line="276" w:lineRule="auto"/>
        <w:rPr>
          <w:rFonts w:ascii="Calibri" w:hAnsi="Calibri" w:cs="Calibri"/>
        </w:rPr>
      </w:pPr>
      <w:r w:rsidRPr="00D43C9E">
        <w:rPr>
          <w:rFonts w:ascii="Calibri" w:hAnsi="Calibri" w:cs="Calibri"/>
        </w:rPr>
        <w:lastRenderedPageBreak/>
        <w:t xml:space="preserve">Παρακάτω περιγράφονται τα κανονιστικά μέτρα,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D43C9E">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366D2F" w:rsidRPr="00D43C9E" w14:paraId="2BE16A5F" w14:textId="77777777" w:rsidTr="001010B9">
        <w:trPr>
          <w:tblHeader/>
          <w:jc w:val="center"/>
        </w:trPr>
        <w:tc>
          <w:tcPr>
            <w:tcW w:w="2830" w:type="dxa"/>
            <w:shd w:val="clear" w:color="auto" w:fill="D9D9D9" w:themeFill="background1" w:themeFillShade="D9"/>
            <w:vAlign w:val="center"/>
          </w:tcPr>
          <w:p w14:paraId="3E81BA09" w14:textId="77777777" w:rsidR="00366D2F" w:rsidRPr="00D43C9E" w:rsidRDefault="00366D2F" w:rsidP="00D43C9E">
            <w:pPr>
              <w:spacing w:before="0" w:after="0" w:line="240" w:lineRule="auto"/>
              <w:rPr>
                <w:rFonts w:ascii="Calibri" w:hAnsi="Calibri" w:cs="Calibri"/>
                <w:b/>
                <w:bCs/>
                <w:lang w:eastAsia="el-GR"/>
              </w:rPr>
            </w:pPr>
            <w:r w:rsidRPr="00D43C9E">
              <w:rPr>
                <w:rFonts w:ascii="Calibri" w:hAnsi="Calibri" w:cs="Calibri"/>
                <w:b/>
                <w:bCs/>
                <w:lang w:eastAsia="el-GR"/>
              </w:rPr>
              <w:t>Ονομασία μέτρου</w:t>
            </w:r>
          </w:p>
        </w:tc>
        <w:tc>
          <w:tcPr>
            <w:tcW w:w="6663" w:type="dxa"/>
            <w:shd w:val="clear" w:color="auto" w:fill="D9D9D9" w:themeFill="background1" w:themeFillShade="D9"/>
            <w:vAlign w:val="center"/>
          </w:tcPr>
          <w:p w14:paraId="11CACB2E" w14:textId="0B6AF584" w:rsidR="00366D2F" w:rsidRPr="00D43C9E" w:rsidRDefault="00366D2F" w:rsidP="00D43C9E">
            <w:pPr>
              <w:spacing w:before="0" w:after="0" w:line="240" w:lineRule="auto"/>
              <w:rPr>
                <w:rFonts w:ascii="Calibri" w:hAnsi="Calibri" w:cs="Calibri"/>
                <w:b/>
                <w:bCs/>
                <w:lang w:eastAsia="el-GR"/>
              </w:rPr>
            </w:pPr>
            <w:r w:rsidRPr="00D43C9E">
              <w:rPr>
                <w:rFonts w:ascii="Calibri" w:hAnsi="Calibri" w:cs="Calibri"/>
                <w:b/>
                <w:bCs/>
                <w:lang w:eastAsia="el-GR"/>
              </w:rPr>
              <w:t xml:space="preserve">Κ1. Κανονιστικά μέτρα για την επιτάχυνση της ενεργειακής αναβάθμισης του </w:t>
            </w:r>
            <w:r w:rsidR="00DE519B">
              <w:rPr>
                <w:rFonts w:ascii="Calibri" w:hAnsi="Calibri" w:cs="Calibri"/>
                <w:b/>
                <w:bCs/>
                <w:lang w:eastAsia="el-GR"/>
              </w:rPr>
              <w:t>κτη</w:t>
            </w:r>
            <w:r w:rsidRPr="00D43C9E">
              <w:rPr>
                <w:rFonts w:ascii="Calibri" w:hAnsi="Calibri" w:cs="Calibri"/>
                <w:b/>
                <w:bCs/>
                <w:lang w:eastAsia="el-GR"/>
              </w:rPr>
              <w:t>ριακού αποθέματος</w:t>
            </w:r>
          </w:p>
        </w:tc>
      </w:tr>
      <w:tr w:rsidR="00366D2F" w:rsidRPr="00D43C9E" w14:paraId="2691A373" w14:textId="77777777" w:rsidTr="001010B9">
        <w:trPr>
          <w:jc w:val="center"/>
        </w:trPr>
        <w:tc>
          <w:tcPr>
            <w:tcW w:w="2830" w:type="dxa"/>
            <w:vAlign w:val="center"/>
          </w:tcPr>
          <w:p w14:paraId="01BA7D02" w14:textId="77777777" w:rsidR="00366D2F" w:rsidRPr="00D43C9E" w:rsidRDefault="00366D2F" w:rsidP="00D43C9E">
            <w:pPr>
              <w:spacing w:before="0" w:after="0" w:line="240" w:lineRule="auto"/>
              <w:jc w:val="left"/>
              <w:rPr>
                <w:rFonts w:ascii="Calibri" w:hAnsi="Calibri" w:cs="Calibri"/>
                <w:b/>
                <w:bCs/>
                <w:lang w:eastAsia="el-GR"/>
              </w:rPr>
            </w:pPr>
            <w:r w:rsidRPr="00D43C9E">
              <w:rPr>
                <w:rFonts w:ascii="Calibri" w:hAnsi="Calibri" w:cs="Calibri"/>
                <w:b/>
                <w:bCs/>
                <w:lang w:eastAsia="el-GR"/>
              </w:rPr>
              <w:t>Τύπος μέτρου</w:t>
            </w:r>
          </w:p>
        </w:tc>
        <w:tc>
          <w:tcPr>
            <w:tcW w:w="6663" w:type="dxa"/>
            <w:vAlign w:val="center"/>
          </w:tcPr>
          <w:p w14:paraId="6A5A5592" w14:textId="77777777" w:rsidR="00366D2F" w:rsidRPr="00D43C9E" w:rsidRDefault="00366D2F" w:rsidP="00D43C9E">
            <w:pPr>
              <w:spacing w:before="0" w:after="0" w:line="240" w:lineRule="auto"/>
              <w:rPr>
                <w:rFonts w:ascii="Calibri" w:hAnsi="Calibri" w:cs="Calibri"/>
                <w:lang w:eastAsia="el-GR"/>
              </w:rPr>
            </w:pPr>
            <w:r w:rsidRPr="00D43C9E">
              <w:rPr>
                <w:rFonts w:ascii="Calibri" w:hAnsi="Calibri" w:cs="Calibri"/>
              </w:rPr>
              <w:t>Κανονιστικό μέτρο</w:t>
            </w:r>
          </w:p>
        </w:tc>
      </w:tr>
      <w:tr w:rsidR="00366D2F" w:rsidRPr="00D43C9E" w14:paraId="3251D5F0" w14:textId="77777777" w:rsidTr="001010B9">
        <w:trPr>
          <w:jc w:val="center"/>
        </w:trPr>
        <w:tc>
          <w:tcPr>
            <w:tcW w:w="2830" w:type="dxa"/>
            <w:vAlign w:val="center"/>
          </w:tcPr>
          <w:p w14:paraId="3C38425A" w14:textId="77777777" w:rsidR="00366D2F" w:rsidRPr="00D43C9E" w:rsidRDefault="00366D2F" w:rsidP="00D43C9E">
            <w:pPr>
              <w:spacing w:before="0" w:after="0" w:line="240" w:lineRule="auto"/>
              <w:jc w:val="left"/>
              <w:rPr>
                <w:rFonts w:ascii="Calibri" w:hAnsi="Calibri" w:cs="Calibri"/>
                <w:b/>
                <w:bCs/>
                <w:lang w:eastAsia="el-GR"/>
              </w:rPr>
            </w:pPr>
            <w:r w:rsidRPr="00D43C9E">
              <w:rPr>
                <w:rFonts w:ascii="Calibri" w:hAnsi="Calibri" w:cs="Calibri"/>
                <w:b/>
                <w:bCs/>
                <w:lang w:eastAsia="el-GR"/>
              </w:rPr>
              <w:t>Περιγραφή μέτρου</w:t>
            </w:r>
          </w:p>
        </w:tc>
        <w:tc>
          <w:tcPr>
            <w:tcW w:w="6663" w:type="dxa"/>
            <w:vAlign w:val="center"/>
          </w:tcPr>
          <w:p w14:paraId="55564CC9" w14:textId="0830C2B5"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 xml:space="preserve">Η λήψη νέων κανονιστικών μέτρων στο πλαίσιο της αναθεωρημένης Οδηγίας </w:t>
            </w:r>
            <w:r w:rsidR="00666991">
              <w:rPr>
                <w:rFonts w:ascii="Calibri" w:hAnsi="Calibri" w:cs="Calibri"/>
                <w:lang w:eastAsia="el-GR"/>
              </w:rPr>
              <w:t xml:space="preserve">(ΕΕ) </w:t>
            </w:r>
            <w:r w:rsidRPr="00D43C9E">
              <w:rPr>
                <w:rFonts w:ascii="Calibri" w:hAnsi="Calibri" w:cs="Calibri"/>
                <w:lang w:eastAsia="el-GR"/>
              </w:rPr>
              <w:t xml:space="preserve">2024/1275 θα στοχεύσει στη διαμόρφωση του κατάλληλου πλαισίου και στη δημιουργία στοχευμένων κινήτρων για τη μεγιστοποίηση του αριθμού τόσο των </w:t>
            </w:r>
            <w:r w:rsidR="005F622D">
              <w:rPr>
                <w:rFonts w:ascii="Calibri" w:hAnsi="Calibri" w:cs="Calibri"/>
                <w:lang w:eastAsia="el-GR"/>
              </w:rPr>
              <w:t>κτιρίων</w:t>
            </w:r>
            <w:r w:rsidRPr="00D43C9E">
              <w:rPr>
                <w:rFonts w:ascii="Calibri" w:hAnsi="Calibri" w:cs="Calibri"/>
                <w:lang w:eastAsia="el-GR"/>
              </w:rPr>
              <w:t xml:space="preserve"> που θα υπερβαίνουν τις ελάχιστες απαιτήσεις ενεργειακής απόδοσης, όσο και των </w:t>
            </w:r>
            <w:r w:rsidR="005F622D">
              <w:rPr>
                <w:rFonts w:ascii="Calibri" w:hAnsi="Calibri" w:cs="Calibri"/>
                <w:lang w:eastAsia="el-GR"/>
              </w:rPr>
              <w:t>κτιρίων</w:t>
            </w:r>
            <w:r w:rsidRPr="00D43C9E">
              <w:rPr>
                <w:rFonts w:ascii="Calibri" w:hAnsi="Calibri" w:cs="Calibri"/>
                <w:lang w:eastAsia="el-GR"/>
              </w:rPr>
              <w:t xml:space="preserve"> </w:t>
            </w:r>
            <w:r w:rsidRPr="00D43C9E">
              <w:rPr>
                <w:rFonts w:ascii="Calibri" w:hAnsi="Calibri" w:cs="Calibri"/>
              </w:rPr>
              <w:t>σχεδόν μηδενικής κατανάλωσης ενέργειας και μηδενικού ανθρακικού αποτυπώματος.</w:t>
            </w:r>
          </w:p>
          <w:p w14:paraId="6ACCAFE8" w14:textId="4A8A15DB" w:rsidR="00366D2F" w:rsidRPr="00D43C9E" w:rsidRDefault="00DE519B" w:rsidP="00D43C9E">
            <w:pPr>
              <w:spacing w:before="0" w:after="0" w:line="240" w:lineRule="auto"/>
              <w:rPr>
                <w:rFonts w:ascii="Calibri" w:hAnsi="Calibri" w:cs="Calibri"/>
                <w:lang w:eastAsia="el-GR"/>
              </w:rPr>
            </w:pPr>
            <w:r w:rsidRPr="00D43C9E">
              <w:rPr>
                <w:rFonts w:ascii="Calibri" w:hAnsi="Calibri" w:cs="Calibri"/>
                <w:lang w:eastAsia="el-GR"/>
              </w:rPr>
              <w:t>Ενδει</w:t>
            </w:r>
            <w:r>
              <w:rPr>
                <w:rFonts w:ascii="Calibri" w:hAnsi="Calibri" w:cs="Calibri"/>
                <w:lang w:eastAsia="el-GR"/>
              </w:rPr>
              <w:t>κτι</w:t>
            </w:r>
            <w:r w:rsidRPr="00D43C9E">
              <w:rPr>
                <w:rFonts w:ascii="Calibri" w:hAnsi="Calibri" w:cs="Calibri"/>
                <w:lang w:eastAsia="el-GR"/>
              </w:rPr>
              <w:t>κά</w:t>
            </w:r>
            <w:r w:rsidR="00366D2F" w:rsidRPr="00D43C9E">
              <w:rPr>
                <w:rFonts w:ascii="Calibri" w:hAnsi="Calibri" w:cs="Calibri"/>
                <w:lang w:eastAsia="el-GR"/>
              </w:rPr>
              <w:t xml:space="preserve"> θα διατηρηθούν οι ακόλουθες κανονιστικές προβλέψεις της υφιστάμενης νομοθεσίας:</w:t>
            </w:r>
          </w:p>
          <w:p w14:paraId="49853EE8" w14:textId="37890D73"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α) Κατά τη σύναψη σύμβασης αγοράς</w:t>
            </w:r>
            <w:r w:rsidR="005F622D">
              <w:rPr>
                <w:rFonts w:ascii="Calibri" w:hAnsi="Calibri" w:cs="Calibri"/>
                <w:lang w:eastAsia="el-GR"/>
              </w:rPr>
              <w:t xml:space="preserve"> κτιρίου</w:t>
            </w:r>
            <w:r w:rsidRPr="00D43C9E">
              <w:rPr>
                <w:rFonts w:ascii="Calibri" w:hAnsi="Calibri" w:cs="Calibri"/>
                <w:lang w:eastAsia="el-GR"/>
              </w:rPr>
              <w:t xml:space="preserve"> από δημόσιους φορείς, το οποίο προορίζεται για στέγαση των υπηρεσιών του εκάστοτε φορέα, απαιτείται το</w:t>
            </w:r>
            <w:r w:rsidR="005F622D">
              <w:rPr>
                <w:rFonts w:ascii="Calibri" w:hAnsi="Calibri" w:cs="Calibri"/>
                <w:lang w:eastAsia="el-GR"/>
              </w:rPr>
              <w:t xml:space="preserve"> κτίριο</w:t>
            </w:r>
            <w:r w:rsidRPr="00D43C9E">
              <w:rPr>
                <w:rFonts w:ascii="Calibri" w:hAnsi="Calibri" w:cs="Calibri"/>
                <w:lang w:eastAsia="el-GR"/>
              </w:rPr>
              <w:t xml:space="preserve"> να ανήκει τουλάχιστον στην ενεργειακή κατηγορία Β΄, όπως αυτή καθορίζεται στον Κανονισμό Ενεργειακής Απόδοσης </w:t>
            </w:r>
            <w:r w:rsidR="005F622D">
              <w:rPr>
                <w:rFonts w:ascii="Calibri" w:hAnsi="Calibri" w:cs="Calibri"/>
                <w:lang w:eastAsia="el-GR"/>
              </w:rPr>
              <w:t>Κτιρίων</w:t>
            </w:r>
            <w:r w:rsidRPr="00D43C9E">
              <w:rPr>
                <w:rFonts w:ascii="Calibri" w:hAnsi="Calibri" w:cs="Calibri"/>
                <w:lang w:eastAsia="el-GR"/>
              </w:rPr>
              <w:t xml:space="preserve"> (Β΄ 2367/2017) και από 1</w:t>
            </w:r>
            <w:r w:rsidRPr="00D43C9E">
              <w:rPr>
                <w:rFonts w:ascii="Calibri" w:hAnsi="Calibri" w:cs="Calibri"/>
                <w:vertAlign w:val="superscript"/>
                <w:lang w:eastAsia="el-GR"/>
              </w:rPr>
              <w:t>η</w:t>
            </w:r>
            <w:r w:rsidRPr="00D43C9E">
              <w:rPr>
                <w:rFonts w:ascii="Calibri" w:hAnsi="Calibri" w:cs="Calibri"/>
                <w:lang w:eastAsia="el-GR"/>
              </w:rPr>
              <w:t>.1.2026 να είναι σχεδόν μηδενικής κατανάλωσης ενέργειας. Ειδικά, για τους φορείς της κεντρικής δημόσιας διοίκησης, το</w:t>
            </w:r>
            <w:r w:rsidR="005F622D">
              <w:rPr>
                <w:rFonts w:ascii="Calibri" w:hAnsi="Calibri" w:cs="Calibri"/>
                <w:lang w:eastAsia="el-GR"/>
              </w:rPr>
              <w:t xml:space="preserve"> κτίριο</w:t>
            </w:r>
            <w:r w:rsidRPr="00D43C9E">
              <w:rPr>
                <w:rFonts w:ascii="Calibri" w:hAnsi="Calibri" w:cs="Calibri"/>
                <w:lang w:eastAsia="el-GR"/>
              </w:rPr>
              <w:t xml:space="preserve"> απαιτείται να είναι σχεδόν μηδενικής κατανάλωσης ενέργειας από 1</w:t>
            </w:r>
            <w:r w:rsidRPr="00D43C9E">
              <w:rPr>
                <w:rFonts w:ascii="Calibri" w:hAnsi="Calibri" w:cs="Calibri"/>
                <w:vertAlign w:val="superscript"/>
                <w:lang w:eastAsia="el-GR"/>
              </w:rPr>
              <w:t>η</w:t>
            </w:r>
            <w:r w:rsidRPr="00D43C9E">
              <w:rPr>
                <w:rFonts w:ascii="Calibri" w:hAnsi="Calibri" w:cs="Calibri"/>
                <w:lang w:eastAsia="el-GR"/>
              </w:rPr>
              <w:t>.1.2022 και εφεξής (άρθρο 8 ν. 4342/2015 (ΦΕΚ Α΄, 143/09.11.2015)).</w:t>
            </w:r>
          </w:p>
          <w:p w14:paraId="17CB2C37" w14:textId="3F90BD97"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β) Κατά τη σύναψη νέας σύμβασης μίσθωσης από δημόσιους φορείς, το</w:t>
            </w:r>
            <w:r w:rsidR="005F622D">
              <w:rPr>
                <w:rFonts w:ascii="Calibri" w:hAnsi="Calibri" w:cs="Calibri"/>
                <w:lang w:eastAsia="el-GR"/>
              </w:rPr>
              <w:t xml:space="preserve"> κτίριο</w:t>
            </w:r>
            <w:r w:rsidRPr="00D43C9E">
              <w:rPr>
                <w:rFonts w:ascii="Calibri" w:hAnsi="Calibri" w:cs="Calibri"/>
                <w:lang w:eastAsia="el-GR"/>
              </w:rPr>
              <w:t xml:space="preserve"> απαιτείται να ανήκει τουλάχιστον στην ενεργειακή κατηγορία Β΄ από 1</w:t>
            </w:r>
            <w:r w:rsidRPr="00D43C9E">
              <w:rPr>
                <w:rFonts w:ascii="Calibri" w:hAnsi="Calibri" w:cs="Calibri"/>
                <w:vertAlign w:val="superscript"/>
                <w:lang w:eastAsia="el-GR"/>
              </w:rPr>
              <w:t>ης</w:t>
            </w:r>
            <w:r w:rsidRPr="00D43C9E">
              <w:rPr>
                <w:rFonts w:ascii="Calibri" w:hAnsi="Calibri" w:cs="Calibri"/>
                <w:lang w:eastAsia="el-GR"/>
              </w:rPr>
              <w:t>.1.2023 και να είναι σχεδόν μηδενικής κατανάλωσης ενέργειας από 1</w:t>
            </w:r>
            <w:r w:rsidRPr="00D43C9E">
              <w:rPr>
                <w:rFonts w:ascii="Calibri" w:hAnsi="Calibri" w:cs="Calibri"/>
                <w:vertAlign w:val="superscript"/>
                <w:lang w:eastAsia="el-GR"/>
              </w:rPr>
              <w:t>ης</w:t>
            </w:r>
            <w:r w:rsidRPr="00D43C9E">
              <w:rPr>
                <w:rFonts w:ascii="Calibri" w:hAnsi="Calibri" w:cs="Calibri"/>
                <w:lang w:eastAsia="el-GR"/>
              </w:rPr>
              <w:t>.1.2026 και ειδικά, για φορείς της κεντρικής δημόσιας διοίκησης, το</w:t>
            </w:r>
            <w:r w:rsidR="005F622D">
              <w:rPr>
                <w:rFonts w:ascii="Calibri" w:hAnsi="Calibri" w:cs="Calibri"/>
                <w:lang w:eastAsia="el-GR"/>
              </w:rPr>
              <w:t xml:space="preserve"> κτίριο</w:t>
            </w:r>
            <w:r w:rsidRPr="00D43C9E">
              <w:rPr>
                <w:rFonts w:ascii="Calibri" w:hAnsi="Calibri" w:cs="Calibri"/>
                <w:lang w:eastAsia="el-GR"/>
              </w:rPr>
              <w:t xml:space="preserve"> απαιτείται να ανήκει τουλάχιστον στην ενεργειακή κατηγορία Β΄ από 1</w:t>
            </w:r>
            <w:r w:rsidRPr="00D43C9E">
              <w:rPr>
                <w:rFonts w:ascii="Calibri" w:hAnsi="Calibri" w:cs="Calibri"/>
                <w:vertAlign w:val="superscript"/>
                <w:lang w:eastAsia="el-GR"/>
              </w:rPr>
              <w:t>ης</w:t>
            </w:r>
            <w:r w:rsidRPr="00D43C9E">
              <w:rPr>
                <w:rFonts w:ascii="Calibri" w:hAnsi="Calibri" w:cs="Calibri"/>
                <w:lang w:eastAsia="el-GR"/>
              </w:rPr>
              <w:t>.1.2023 και να είναι σχεδόν μηδενικής κατανάλωσης ενέργειας από 1</w:t>
            </w:r>
            <w:r w:rsidRPr="00D43C9E">
              <w:rPr>
                <w:rFonts w:ascii="Calibri" w:hAnsi="Calibri" w:cs="Calibri"/>
                <w:vertAlign w:val="superscript"/>
                <w:lang w:eastAsia="el-GR"/>
              </w:rPr>
              <w:t>ης</w:t>
            </w:r>
            <w:r w:rsidRPr="00D43C9E">
              <w:rPr>
                <w:rFonts w:ascii="Calibri" w:hAnsi="Calibri" w:cs="Calibri"/>
                <w:lang w:eastAsia="el-GR"/>
              </w:rPr>
              <w:t>.1.2026 (άρθρο 8 ν. 4342/2015 (ΦΕΚ Α΄, 143/09.11.2015)).</w:t>
            </w:r>
          </w:p>
          <w:p w14:paraId="686BFCF7" w14:textId="042675AF"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γ) Για κάθε</w:t>
            </w:r>
            <w:r w:rsidR="005F622D">
              <w:rPr>
                <w:rFonts w:ascii="Calibri" w:hAnsi="Calibri" w:cs="Calibri"/>
                <w:lang w:eastAsia="el-GR"/>
              </w:rPr>
              <w:t xml:space="preserve"> κτίριο</w:t>
            </w:r>
            <w:r w:rsidRPr="00D43C9E">
              <w:rPr>
                <w:rFonts w:ascii="Calibri" w:hAnsi="Calibri" w:cs="Calibri"/>
                <w:lang w:eastAsia="el-GR"/>
              </w:rPr>
              <w:t xml:space="preserve"> ή </w:t>
            </w:r>
            <w:r w:rsidR="00DE519B">
              <w:rPr>
                <w:rFonts w:ascii="Calibri" w:hAnsi="Calibri" w:cs="Calibri"/>
                <w:lang w:eastAsia="el-GR"/>
              </w:rPr>
              <w:t>κτη</w:t>
            </w:r>
            <w:r w:rsidRPr="00D43C9E">
              <w:rPr>
                <w:rFonts w:ascii="Calibri" w:hAnsi="Calibri" w:cs="Calibri"/>
                <w:lang w:eastAsia="el-GR"/>
              </w:rPr>
              <w:t>ριακή μονάδα που διατίθεται προς πώληση ή προς εκμίσθωση δηλώνεται ο δείκτης ενεργειακής απόδοσης του πιστοποιητικού ενεργειακής απόδοσης σε όλες τις εμπορικές διαφημίσεις (άρθρο 12 ν. 4122/2013 (ΦΕΚ Α΄, 42/19.2.2013)).</w:t>
            </w:r>
          </w:p>
          <w:p w14:paraId="11D47869" w14:textId="31ABB21E"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δ) Στα νέα</w:t>
            </w:r>
            <w:r w:rsidR="005F622D">
              <w:rPr>
                <w:rFonts w:ascii="Calibri" w:hAnsi="Calibri" w:cs="Calibri"/>
                <w:lang w:eastAsia="el-GR"/>
              </w:rPr>
              <w:t xml:space="preserve"> κτίρια</w:t>
            </w:r>
            <w:r w:rsidRPr="00D43C9E">
              <w:rPr>
                <w:rFonts w:ascii="Calibri" w:hAnsi="Calibri" w:cs="Calibri"/>
                <w:lang w:eastAsia="el-GR"/>
              </w:rPr>
              <w:t xml:space="preserve"> ή </w:t>
            </w:r>
            <w:r w:rsidR="00DE519B">
              <w:rPr>
                <w:rFonts w:ascii="Calibri" w:hAnsi="Calibri" w:cs="Calibri"/>
                <w:lang w:eastAsia="el-GR"/>
              </w:rPr>
              <w:t>κτη</w:t>
            </w:r>
            <w:r w:rsidRPr="00D43C9E">
              <w:rPr>
                <w:rFonts w:ascii="Calibri" w:hAnsi="Calibri" w:cs="Calibri"/>
                <w:lang w:eastAsia="el-GR"/>
              </w:rPr>
              <w:t>ριακές μονάδες είναι υποχρεωτική η κάλυψη μέρους των αναγκών σε ΖΝΧ από ηλιοθερμικά συστήματα. Το ελάχιστο ποσοστό του ηλιακού μεριδίου σε ετήσια βάση καθορίζεται σε εξήντα τοις εκατό (60%) (άρθρο 6 ν. 4122/2013 (ΦΕΚ Α΄, 42/19.2.2013)).</w:t>
            </w:r>
          </w:p>
          <w:p w14:paraId="1F1BFE1B" w14:textId="65E47BEF"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 xml:space="preserve">ε) Για αιτήσεις έκδοσης οικοδομικών αδειών ανέγερσης νέων </w:t>
            </w:r>
            <w:r w:rsidR="005F622D">
              <w:rPr>
                <w:rFonts w:ascii="Calibri" w:hAnsi="Calibri" w:cs="Calibri"/>
                <w:lang w:eastAsia="el-GR"/>
              </w:rPr>
              <w:t>κτιρίων</w:t>
            </w:r>
            <w:r w:rsidRPr="00D43C9E">
              <w:rPr>
                <w:rFonts w:ascii="Calibri" w:hAnsi="Calibri" w:cs="Calibri"/>
                <w:lang w:eastAsia="el-GR"/>
              </w:rPr>
              <w:t xml:space="preserve"> ή προσθηκών σε υφιστάμενα</w:t>
            </w:r>
            <w:r w:rsidR="005F622D">
              <w:rPr>
                <w:rFonts w:ascii="Calibri" w:hAnsi="Calibri" w:cs="Calibri"/>
                <w:lang w:eastAsia="el-GR"/>
              </w:rPr>
              <w:t xml:space="preserve"> κτίρια</w:t>
            </w:r>
            <w:r w:rsidRPr="00D43C9E">
              <w:rPr>
                <w:rFonts w:ascii="Calibri" w:hAnsi="Calibri" w:cs="Calibri"/>
                <w:lang w:eastAsia="el-GR"/>
              </w:rPr>
              <w:t xml:space="preserve"> που υποβάλλονται από 1</w:t>
            </w:r>
            <w:r w:rsidRPr="00D43C9E">
              <w:rPr>
                <w:rFonts w:ascii="Calibri" w:hAnsi="Calibri" w:cs="Calibri"/>
                <w:vertAlign w:val="superscript"/>
                <w:lang w:eastAsia="el-GR"/>
              </w:rPr>
              <w:t>ης</w:t>
            </w:r>
            <w:r w:rsidRPr="00D43C9E">
              <w:rPr>
                <w:rFonts w:ascii="Calibri" w:hAnsi="Calibri" w:cs="Calibri"/>
                <w:lang w:eastAsia="el-GR"/>
              </w:rPr>
              <w:t>.1.2023, τα ειδικά</w:t>
            </w:r>
            <w:r w:rsidR="005F622D">
              <w:rPr>
                <w:rFonts w:ascii="Calibri" w:hAnsi="Calibri" w:cs="Calibri"/>
                <w:lang w:eastAsia="el-GR"/>
              </w:rPr>
              <w:t xml:space="preserve"> κτίρια</w:t>
            </w:r>
            <w:r w:rsidRPr="00D43C9E">
              <w:rPr>
                <w:rFonts w:ascii="Calibri" w:hAnsi="Calibri" w:cs="Calibri"/>
                <w:lang w:eastAsia="el-GR"/>
              </w:rPr>
              <w:t xml:space="preserve"> της παρ. 21 του άρθρου 2 του ν. 4067/2012 (ΦΕΚ Α΄, 79/09.04.2012), εξαιρουμένων των τουριστικών καταλυμάτων και των ναών, με κάλυψη μεγαλύτερη των 500 τ.μ., υποχρεούνται να τοποθετούν συστήματα παραγωγής ηλεκτρικής ενέργειας από φωτοβολταϊκά ή θερμικά ηλιακά συστήματα σε ποσοστό που αντιστοιχεί στο 30% τουλάχιστον της κάλυψης (άρθρο 17 ν. 4936/2022 (ΦΕΚ Α΄, 105/27.5.2022)).</w:t>
            </w:r>
          </w:p>
          <w:p w14:paraId="0FF020DC" w14:textId="2D3772E9"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lastRenderedPageBreak/>
              <w:t>Επισημαίνεται ότι θα διερευνηθεί η επέκταση της υποχρεωτικής εγκατάστασης συστημάτων ΑΠΕ σε νέα και ριζικά ανακαινιζόμενα</w:t>
            </w:r>
            <w:r w:rsidR="005F622D">
              <w:rPr>
                <w:rFonts w:ascii="Calibri" w:hAnsi="Calibri" w:cs="Calibri"/>
                <w:lang w:eastAsia="el-GR"/>
              </w:rPr>
              <w:t xml:space="preserve"> κτίρια</w:t>
            </w:r>
            <w:r w:rsidRPr="00D43C9E">
              <w:rPr>
                <w:rFonts w:ascii="Calibri" w:hAnsi="Calibri" w:cs="Calibri"/>
                <w:lang w:eastAsia="el-GR"/>
              </w:rPr>
              <w:t xml:space="preserve"> καλύπτοντας και άλλες τεχνολογίες ΑΠΕ όπου απαιτείται.</w:t>
            </w:r>
          </w:p>
          <w:p w14:paraId="0A29639A" w14:textId="7B1BF6D9"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 xml:space="preserve">Επιπρόσθετα, θα ενσωματωθούν οι νέες κανονιστικές προβλέψεις της Οδηγίας </w:t>
            </w:r>
            <w:r w:rsidR="00666991">
              <w:rPr>
                <w:rFonts w:ascii="Calibri" w:hAnsi="Calibri" w:cs="Calibri"/>
                <w:lang w:eastAsia="el-GR"/>
              </w:rPr>
              <w:t xml:space="preserve">(ΕΕ) </w:t>
            </w:r>
            <w:r w:rsidRPr="00D43C9E">
              <w:rPr>
                <w:rFonts w:ascii="Calibri" w:hAnsi="Calibri" w:cs="Calibri"/>
                <w:lang w:eastAsia="el-GR"/>
              </w:rPr>
              <w:t>2024/1275:</w:t>
            </w:r>
          </w:p>
          <w:p w14:paraId="70DECFF4" w14:textId="7D9FC35B"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 xml:space="preserve">α) Θα δρομολογηθούν οι προβλέψεις του άρθρου 7 της Οδηγίας </w:t>
            </w:r>
            <w:r w:rsidR="00666991">
              <w:rPr>
                <w:rFonts w:ascii="Calibri" w:hAnsi="Calibri" w:cs="Calibri"/>
                <w:lang w:eastAsia="el-GR"/>
              </w:rPr>
              <w:t>(ΕΕ) 2024/1275</w:t>
            </w:r>
            <w:r w:rsidRPr="00D43C9E">
              <w:rPr>
                <w:rFonts w:ascii="Calibri" w:hAnsi="Calibri" w:cs="Calibri"/>
                <w:lang w:eastAsia="el-GR"/>
              </w:rPr>
              <w:t>σύμφωνα με το οποίο όλα τα νέα οικιστικά και μη οικιστικά</w:t>
            </w:r>
            <w:r w:rsidR="005F622D">
              <w:rPr>
                <w:rFonts w:ascii="Calibri" w:hAnsi="Calibri" w:cs="Calibri"/>
                <w:lang w:eastAsia="el-GR"/>
              </w:rPr>
              <w:t xml:space="preserve"> κτίρια</w:t>
            </w:r>
            <w:r w:rsidRPr="00D43C9E">
              <w:rPr>
                <w:rFonts w:ascii="Calibri" w:hAnsi="Calibri" w:cs="Calibri"/>
                <w:lang w:eastAsia="el-GR"/>
              </w:rPr>
              <w:t xml:space="preserve"> πρέπει να έχουν μηδενικές επιτόπιες εκπομπές από ορυκτά καύσιμα (έναρξη υποχρέωσης για τα δημόσια</w:t>
            </w:r>
            <w:r w:rsidR="005F622D">
              <w:rPr>
                <w:rFonts w:ascii="Calibri" w:hAnsi="Calibri" w:cs="Calibri"/>
                <w:lang w:eastAsia="el-GR"/>
              </w:rPr>
              <w:t xml:space="preserve"> κτίρια</w:t>
            </w:r>
            <w:r w:rsidRPr="00D43C9E">
              <w:rPr>
                <w:rFonts w:ascii="Calibri" w:hAnsi="Calibri" w:cs="Calibri"/>
                <w:lang w:eastAsia="el-GR"/>
              </w:rPr>
              <w:t xml:space="preserve"> από την 1</w:t>
            </w:r>
            <w:r w:rsidRPr="00D43C9E">
              <w:rPr>
                <w:rFonts w:ascii="Calibri" w:hAnsi="Calibri" w:cs="Calibri"/>
                <w:vertAlign w:val="superscript"/>
                <w:lang w:eastAsia="el-GR"/>
              </w:rPr>
              <w:t>η</w:t>
            </w:r>
            <w:r w:rsidRPr="00D43C9E">
              <w:rPr>
                <w:rFonts w:ascii="Calibri" w:hAnsi="Calibri" w:cs="Calibri"/>
                <w:lang w:eastAsia="el-GR"/>
              </w:rPr>
              <w:t xml:space="preserve"> Ιανουαρίου 2028 και για όλα τα άλλα νέα</w:t>
            </w:r>
            <w:r w:rsidR="005F622D">
              <w:rPr>
                <w:rFonts w:ascii="Calibri" w:hAnsi="Calibri" w:cs="Calibri"/>
                <w:lang w:eastAsia="el-GR"/>
              </w:rPr>
              <w:t xml:space="preserve"> κτίρια</w:t>
            </w:r>
            <w:r w:rsidRPr="00D43C9E">
              <w:rPr>
                <w:rFonts w:ascii="Calibri" w:hAnsi="Calibri" w:cs="Calibri"/>
                <w:lang w:eastAsia="el-GR"/>
              </w:rPr>
              <w:t xml:space="preserve"> από την 1</w:t>
            </w:r>
            <w:r w:rsidRPr="00D43C9E">
              <w:rPr>
                <w:rFonts w:ascii="Calibri" w:hAnsi="Calibri" w:cs="Calibri"/>
                <w:vertAlign w:val="superscript"/>
                <w:lang w:eastAsia="el-GR"/>
              </w:rPr>
              <w:t>η</w:t>
            </w:r>
            <w:r w:rsidRPr="00D43C9E">
              <w:rPr>
                <w:rFonts w:ascii="Calibri" w:hAnsi="Calibri" w:cs="Calibri"/>
                <w:lang w:eastAsia="el-GR"/>
              </w:rPr>
              <w:t xml:space="preserve"> Ιανουαρίου 2030 με δυνατότητα ειδικών εξαιρέσεων).</w:t>
            </w:r>
          </w:p>
          <w:p w14:paraId="2EDCA8A5" w14:textId="0BB31D0E"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β) Θα υιοθετηθούν οι προβλέψεις του άρθρου 9 της Οδηγίας 2024/1275/ΕΕ αναφορικά με τα ελάχιστα πρότυπα ενεργειακής απόδοσης σύμφωνα με το οποία όλα τα</w:t>
            </w:r>
            <w:r w:rsidR="005F622D">
              <w:rPr>
                <w:rFonts w:ascii="Calibri" w:hAnsi="Calibri" w:cs="Calibri"/>
                <w:lang w:eastAsia="el-GR"/>
              </w:rPr>
              <w:t xml:space="preserve"> κτίρια</w:t>
            </w:r>
            <w:r w:rsidRPr="00D43C9E">
              <w:rPr>
                <w:rFonts w:ascii="Calibri" w:hAnsi="Calibri" w:cs="Calibri"/>
                <w:lang w:eastAsia="el-GR"/>
              </w:rPr>
              <w:t xml:space="preserve"> του μη-οικιακού τομέα πρέπει έχουν απόδοση χαμηλότερη από το όριο ενεργειακής απόδοσης που προκύπτει από το 16% των </w:t>
            </w:r>
            <w:r w:rsidR="005F622D">
              <w:rPr>
                <w:rFonts w:ascii="Calibri" w:hAnsi="Calibri" w:cs="Calibri"/>
                <w:lang w:eastAsia="el-GR"/>
              </w:rPr>
              <w:t>κτιρίων</w:t>
            </w:r>
            <w:r w:rsidRPr="00D43C9E">
              <w:rPr>
                <w:rFonts w:ascii="Calibri" w:hAnsi="Calibri" w:cs="Calibri"/>
                <w:lang w:eastAsia="el-GR"/>
              </w:rPr>
              <w:t xml:space="preserve"> με τη χειρότερη ενεργειακή απόδοση το 2030. Το 2033 το όριο των </w:t>
            </w:r>
            <w:r w:rsidR="005F622D">
              <w:rPr>
                <w:rFonts w:ascii="Calibri" w:hAnsi="Calibri" w:cs="Calibri"/>
                <w:lang w:eastAsia="el-GR"/>
              </w:rPr>
              <w:t>κτιρίων</w:t>
            </w:r>
            <w:r w:rsidRPr="00D43C9E">
              <w:rPr>
                <w:rFonts w:ascii="Calibri" w:hAnsi="Calibri" w:cs="Calibri"/>
                <w:lang w:eastAsia="el-GR"/>
              </w:rPr>
              <w:t xml:space="preserve"> του μη-οικιακού τομέα με τη χειρότερη ενεργειακή απόδοση θα ανέλθει σε 26%. Ταυτόχρονα, η μέση κατανάλωση πρωτογενούς ενέργειας του συνόλου των </w:t>
            </w:r>
            <w:r w:rsidR="005F622D">
              <w:rPr>
                <w:rFonts w:ascii="Calibri" w:hAnsi="Calibri" w:cs="Calibri"/>
                <w:lang w:eastAsia="el-GR"/>
              </w:rPr>
              <w:t>κτιρίων</w:t>
            </w:r>
            <w:r w:rsidRPr="00D43C9E">
              <w:rPr>
                <w:rFonts w:ascii="Calibri" w:hAnsi="Calibri" w:cs="Calibri"/>
                <w:lang w:eastAsia="el-GR"/>
              </w:rPr>
              <w:t xml:space="preserve"> του οικιακού τομέα πρέπει να μειωθεί κατά τουλάχιστον 16</w:t>
            </w:r>
            <w:r w:rsidRPr="00D43C9E">
              <w:rPr>
                <w:rFonts w:ascii="Calibri" w:hAnsi="Calibri" w:cs="Calibri"/>
                <w:lang w:val="en-US" w:eastAsia="el-GR"/>
              </w:rPr>
              <w:t> </w:t>
            </w:r>
            <w:r w:rsidRPr="00D43C9E">
              <w:rPr>
                <w:rFonts w:ascii="Calibri" w:hAnsi="Calibri" w:cs="Calibri"/>
                <w:lang w:eastAsia="el-GR"/>
              </w:rPr>
              <w:t xml:space="preserve">% την περίοδο 2020-2030 και κατά τουλάχιστον 20%-22% την περίοδο 2020-2035. Επιπρόσθετα, η κατανάλωση πρωτογενούς ενέργειας των </w:t>
            </w:r>
            <w:r w:rsidR="005F622D">
              <w:rPr>
                <w:rFonts w:ascii="Calibri" w:hAnsi="Calibri" w:cs="Calibri"/>
                <w:lang w:eastAsia="el-GR"/>
              </w:rPr>
              <w:t>κτιρίων</w:t>
            </w:r>
            <w:r w:rsidRPr="00D43C9E">
              <w:rPr>
                <w:rFonts w:ascii="Calibri" w:hAnsi="Calibri" w:cs="Calibri"/>
                <w:lang w:eastAsia="el-GR"/>
              </w:rPr>
              <w:t xml:space="preserve"> του οικιακού τομέα πρέπει να μειώνεται προοδευτικά την περίοδο 2030-2050 ανά πενταετία συμβάλλοντας στη μετατροπή του οικιστικού </w:t>
            </w:r>
            <w:r w:rsidR="00DE519B">
              <w:rPr>
                <w:rFonts w:ascii="Calibri" w:hAnsi="Calibri" w:cs="Calibri"/>
                <w:lang w:eastAsia="el-GR"/>
              </w:rPr>
              <w:t>κτη</w:t>
            </w:r>
            <w:r w:rsidRPr="00D43C9E">
              <w:rPr>
                <w:rFonts w:ascii="Calibri" w:hAnsi="Calibri" w:cs="Calibri"/>
                <w:lang w:eastAsia="el-GR"/>
              </w:rPr>
              <w:t xml:space="preserve">ριακού δυναμικού σε </w:t>
            </w:r>
            <w:r w:rsidR="00DE519B">
              <w:rPr>
                <w:rFonts w:ascii="Calibri" w:hAnsi="Calibri" w:cs="Calibri"/>
                <w:lang w:eastAsia="el-GR"/>
              </w:rPr>
              <w:t>κτη</w:t>
            </w:r>
            <w:r w:rsidRPr="00D43C9E">
              <w:rPr>
                <w:rFonts w:ascii="Calibri" w:hAnsi="Calibri" w:cs="Calibri"/>
                <w:lang w:eastAsia="el-GR"/>
              </w:rPr>
              <w:t>ριακό δυναμικό μηδενικών εκπομπών. Αξίζει να αναφερθεί ότι το 55% της μείωσης της πρωτογενούς κατανάλωσης ενέργειας στα</w:t>
            </w:r>
            <w:r w:rsidR="005F622D">
              <w:rPr>
                <w:rFonts w:ascii="Calibri" w:hAnsi="Calibri" w:cs="Calibri"/>
                <w:lang w:eastAsia="el-GR"/>
              </w:rPr>
              <w:t xml:space="preserve"> κτίρια</w:t>
            </w:r>
            <w:r w:rsidRPr="00D43C9E">
              <w:rPr>
                <w:rFonts w:ascii="Calibri" w:hAnsi="Calibri" w:cs="Calibri"/>
                <w:lang w:eastAsia="el-GR"/>
              </w:rPr>
              <w:t xml:space="preserve"> του οικιακού τομέα πρέπει να επιτευχθεί μέσω της ανακαίνισης του 43</w:t>
            </w:r>
            <w:r w:rsidRPr="00D43C9E">
              <w:rPr>
                <w:rFonts w:ascii="Calibri" w:hAnsi="Calibri" w:cs="Calibri"/>
                <w:lang w:val="en-US" w:eastAsia="el-GR"/>
              </w:rPr>
              <w:t> </w:t>
            </w:r>
            <w:r w:rsidRPr="00D43C9E">
              <w:rPr>
                <w:rFonts w:ascii="Calibri" w:hAnsi="Calibri" w:cs="Calibri"/>
                <w:lang w:eastAsia="el-GR"/>
              </w:rPr>
              <w:t xml:space="preserve">% των </w:t>
            </w:r>
            <w:r w:rsidR="005F622D">
              <w:rPr>
                <w:rFonts w:ascii="Calibri" w:hAnsi="Calibri" w:cs="Calibri"/>
                <w:lang w:eastAsia="el-GR"/>
              </w:rPr>
              <w:t>κτιρίων</w:t>
            </w:r>
            <w:r w:rsidRPr="00D43C9E">
              <w:rPr>
                <w:rFonts w:ascii="Calibri" w:hAnsi="Calibri" w:cs="Calibri"/>
                <w:lang w:eastAsia="el-GR"/>
              </w:rPr>
              <w:t xml:space="preserve"> με την χειρότερη ενεργειακή απόδοση.</w:t>
            </w:r>
          </w:p>
          <w:p w14:paraId="623E9616" w14:textId="09EEEDA4"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γ) Θα βελτιστοποιηθεί δυναμικό παραγωγής ηλιακής ενέργειας στα</w:t>
            </w:r>
            <w:r w:rsidR="005F622D">
              <w:rPr>
                <w:rFonts w:ascii="Calibri" w:hAnsi="Calibri" w:cs="Calibri"/>
                <w:lang w:eastAsia="el-GR"/>
              </w:rPr>
              <w:t xml:space="preserve"> κτίρια</w:t>
            </w:r>
            <w:r w:rsidRPr="00D43C9E">
              <w:rPr>
                <w:rFonts w:ascii="Calibri" w:hAnsi="Calibri" w:cs="Calibri"/>
                <w:lang w:eastAsia="el-GR"/>
              </w:rPr>
              <w:t xml:space="preserve"> σύμφωνα με τις προβλέψεις του άρθρου 10 της Οδηγίας </w:t>
            </w:r>
            <w:r w:rsidR="00666991">
              <w:rPr>
                <w:rFonts w:ascii="Calibri" w:hAnsi="Calibri" w:cs="Calibri"/>
                <w:lang w:eastAsia="el-GR"/>
              </w:rPr>
              <w:t>(ΕΕ) 2024/1275</w:t>
            </w:r>
            <w:r w:rsidRPr="00D43C9E">
              <w:rPr>
                <w:rFonts w:ascii="Calibri" w:hAnsi="Calibri" w:cs="Calibri"/>
                <w:lang w:eastAsia="el-GR"/>
              </w:rPr>
              <w:t>οδηγώντας στην εγκατάσταση ηλιακών συστημάτων:</w:t>
            </w:r>
          </w:p>
          <w:tbl>
            <w:tblPr>
              <w:tblW w:w="5000" w:type="pct"/>
              <w:shd w:val="clear" w:color="auto" w:fill="FFFFFF"/>
              <w:tblCellMar>
                <w:left w:w="0" w:type="dxa"/>
                <w:right w:w="0" w:type="dxa"/>
              </w:tblCellMar>
              <w:tblLook w:val="04A0" w:firstRow="1" w:lastRow="0" w:firstColumn="1" w:lastColumn="0" w:noHBand="0" w:noVBand="1"/>
            </w:tblPr>
            <w:tblGrid>
              <w:gridCol w:w="6447"/>
            </w:tblGrid>
            <w:tr w:rsidR="00366D2F" w:rsidRPr="00D43C9E" w14:paraId="17501538" w14:textId="77777777" w:rsidTr="001010B9">
              <w:tc>
                <w:tcPr>
                  <w:tcW w:w="0" w:type="auto"/>
                  <w:shd w:val="clear" w:color="auto" w:fill="FFFFFF"/>
                  <w:hideMark/>
                </w:tcPr>
                <w:p w14:paraId="1610A329" w14:textId="02F45EF0"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val="en-US" w:eastAsia="el-GR"/>
                    </w:rPr>
                    <w:t>i</w:t>
                  </w:r>
                  <w:r w:rsidRPr="00D43C9E">
                    <w:rPr>
                      <w:rFonts w:ascii="Calibri" w:hAnsi="Calibri" w:cs="Calibri"/>
                      <w:lang w:eastAsia="el-GR"/>
                    </w:rPr>
                    <w:t>) Σε όλα τα νέα δημόσια και μη οικιστικά</w:t>
                  </w:r>
                  <w:r w:rsidR="005F622D">
                    <w:rPr>
                      <w:rFonts w:ascii="Calibri" w:hAnsi="Calibri" w:cs="Calibri"/>
                      <w:lang w:eastAsia="el-GR"/>
                    </w:rPr>
                    <w:t xml:space="preserve"> κτίρια</w:t>
                  </w:r>
                  <w:r w:rsidRPr="00D43C9E">
                    <w:rPr>
                      <w:rFonts w:ascii="Calibri" w:hAnsi="Calibri" w:cs="Calibri"/>
                      <w:lang w:eastAsia="el-GR"/>
                    </w:rPr>
                    <w:t xml:space="preserve"> με ωφέλιμη επιφάνεια άνω των 250</w:t>
                  </w:r>
                  <w:r w:rsidRPr="00D43C9E">
                    <w:rPr>
                      <w:rFonts w:ascii="Calibri" w:hAnsi="Calibri" w:cs="Calibri"/>
                      <w:lang w:val="en-US" w:eastAsia="el-GR"/>
                    </w:rPr>
                    <w:t> m</w:t>
                  </w:r>
                  <w:r w:rsidRPr="00D43C9E">
                    <w:rPr>
                      <w:rFonts w:ascii="Calibri" w:hAnsi="Calibri" w:cs="Calibri"/>
                      <w:vertAlign w:val="superscript"/>
                      <w:lang w:eastAsia="el-GR"/>
                    </w:rPr>
                    <w:t xml:space="preserve">2 </w:t>
                  </w:r>
                  <w:r w:rsidRPr="00D43C9E">
                    <w:rPr>
                      <w:rFonts w:ascii="Calibri" w:hAnsi="Calibri" w:cs="Calibri"/>
                      <w:lang w:eastAsia="el-GR"/>
                    </w:rPr>
                    <w:t>έως τις 31 Δεκεμβρίου 2026.</w:t>
                  </w:r>
                </w:p>
              </w:tc>
            </w:tr>
            <w:tr w:rsidR="00366D2F" w:rsidRPr="00D43C9E" w14:paraId="2B5F04F0" w14:textId="77777777" w:rsidTr="001010B9">
              <w:tc>
                <w:tcPr>
                  <w:tcW w:w="0" w:type="auto"/>
                  <w:shd w:val="clear" w:color="auto" w:fill="FFFFFF"/>
                  <w:hideMark/>
                </w:tcPr>
                <w:p w14:paraId="764AB718" w14:textId="10DE2C3F"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val="en-US" w:eastAsia="el-GR"/>
                    </w:rPr>
                    <w:t>ii</w:t>
                  </w:r>
                  <w:r w:rsidRPr="00D43C9E">
                    <w:rPr>
                      <w:rFonts w:ascii="Calibri" w:hAnsi="Calibri" w:cs="Calibri"/>
                      <w:lang w:eastAsia="el-GR"/>
                    </w:rPr>
                    <w:t>) Σε όλα τα υφιστάμενα δημόσια</w:t>
                  </w:r>
                  <w:r w:rsidR="005F622D">
                    <w:rPr>
                      <w:rFonts w:ascii="Calibri" w:hAnsi="Calibri" w:cs="Calibri"/>
                      <w:lang w:eastAsia="el-GR"/>
                    </w:rPr>
                    <w:t xml:space="preserve"> κτίρια</w:t>
                  </w:r>
                  <w:r w:rsidRPr="00D43C9E">
                    <w:rPr>
                      <w:rFonts w:ascii="Calibri" w:hAnsi="Calibri" w:cs="Calibri"/>
                      <w:lang w:eastAsia="el-GR"/>
                    </w:rPr>
                    <w:t xml:space="preserve"> με ωφέλιμο εμβαδόν δαπέδου μεγαλύτερο από 2000 </w:t>
                  </w:r>
                  <w:r w:rsidRPr="00D43C9E">
                    <w:rPr>
                      <w:rFonts w:ascii="Calibri" w:hAnsi="Calibri" w:cs="Calibri"/>
                      <w:lang w:val="en-US" w:eastAsia="el-GR"/>
                    </w:rPr>
                    <w:t>m</w:t>
                  </w:r>
                  <w:r w:rsidRPr="00D43C9E">
                    <w:rPr>
                      <w:rFonts w:ascii="Calibri" w:hAnsi="Calibri" w:cs="Calibri"/>
                      <w:vertAlign w:val="superscript"/>
                      <w:lang w:eastAsia="el-GR"/>
                    </w:rPr>
                    <w:t xml:space="preserve">2 </w:t>
                  </w:r>
                  <w:r w:rsidRPr="00D43C9E">
                    <w:rPr>
                      <w:rFonts w:ascii="Calibri" w:hAnsi="Calibri" w:cs="Calibri"/>
                      <w:lang w:eastAsia="el-GR"/>
                    </w:rPr>
                    <w:t xml:space="preserve">έως τις 31 Δεκεμβρίου 2027, μεγαλύτερο από 750 </w:t>
                  </w:r>
                  <w:r w:rsidRPr="00D43C9E">
                    <w:rPr>
                      <w:rFonts w:ascii="Calibri" w:hAnsi="Calibri" w:cs="Calibri"/>
                      <w:lang w:val="en-US" w:eastAsia="el-GR"/>
                    </w:rPr>
                    <w:t>m</w:t>
                  </w:r>
                  <w:r w:rsidRPr="00D43C9E">
                    <w:rPr>
                      <w:rFonts w:ascii="Calibri" w:hAnsi="Calibri" w:cs="Calibri"/>
                      <w:vertAlign w:val="superscript"/>
                      <w:lang w:eastAsia="el-GR"/>
                    </w:rPr>
                    <w:t>2</w:t>
                  </w:r>
                  <w:r w:rsidRPr="00D43C9E">
                    <w:rPr>
                      <w:rFonts w:ascii="Calibri" w:hAnsi="Calibri" w:cs="Calibri"/>
                      <w:lang w:eastAsia="el-GR"/>
                    </w:rPr>
                    <w:t xml:space="preserve">·έως τις 31 Δεκεμβρίου 2028 και μεγαλύτερο από 250 </w:t>
                  </w:r>
                  <w:r w:rsidRPr="00D43C9E">
                    <w:rPr>
                      <w:rFonts w:ascii="Calibri" w:hAnsi="Calibri" w:cs="Calibri"/>
                      <w:lang w:val="en-US" w:eastAsia="el-GR"/>
                    </w:rPr>
                    <w:t>m</w:t>
                  </w:r>
                  <w:r w:rsidRPr="00D43C9E">
                    <w:rPr>
                      <w:rFonts w:ascii="Calibri" w:hAnsi="Calibri" w:cs="Calibri"/>
                      <w:vertAlign w:val="superscript"/>
                      <w:lang w:eastAsia="el-GR"/>
                    </w:rPr>
                    <w:t xml:space="preserve">2 </w:t>
                  </w:r>
                  <w:r w:rsidRPr="00D43C9E">
                    <w:rPr>
                      <w:rFonts w:ascii="Calibri" w:hAnsi="Calibri" w:cs="Calibri"/>
                      <w:lang w:eastAsia="el-GR"/>
                    </w:rPr>
                    <w:t>έως τις 31 Δεκεμβρίου 2030.</w:t>
                  </w:r>
                </w:p>
              </w:tc>
            </w:tr>
            <w:tr w:rsidR="00366D2F" w:rsidRPr="00D43C9E" w14:paraId="674492E8" w14:textId="77777777" w:rsidTr="001010B9">
              <w:tc>
                <w:tcPr>
                  <w:tcW w:w="0" w:type="auto"/>
                  <w:shd w:val="clear" w:color="auto" w:fill="FFFFFF"/>
                  <w:hideMark/>
                </w:tcPr>
                <w:p w14:paraId="774D3058" w14:textId="579ABCBA"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val="en-US" w:eastAsia="el-GR"/>
                    </w:rPr>
                    <w:t>iii</w:t>
                  </w:r>
                  <w:r w:rsidRPr="00D43C9E">
                    <w:rPr>
                      <w:rFonts w:ascii="Calibri" w:hAnsi="Calibri" w:cs="Calibri"/>
                      <w:lang w:eastAsia="el-GR"/>
                    </w:rPr>
                    <w:t>) Σε υφιστάμενα μη οικιστικά</w:t>
                  </w:r>
                  <w:r w:rsidR="005F622D">
                    <w:rPr>
                      <w:rFonts w:ascii="Calibri" w:hAnsi="Calibri" w:cs="Calibri"/>
                      <w:lang w:eastAsia="el-GR"/>
                    </w:rPr>
                    <w:t xml:space="preserve"> κτίρια</w:t>
                  </w:r>
                  <w:r w:rsidRPr="00D43C9E">
                    <w:rPr>
                      <w:rFonts w:ascii="Calibri" w:hAnsi="Calibri" w:cs="Calibri"/>
                      <w:lang w:eastAsia="el-GR"/>
                    </w:rPr>
                    <w:t xml:space="preserve"> με ωφέλιμη επιφάνεια μεγαλύτερη από 500 </w:t>
                  </w:r>
                  <w:r w:rsidRPr="00D43C9E">
                    <w:rPr>
                      <w:rFonts w:ascii="Calibri" w:hAnsi="Calibri" w:cs="Calibri"/>
                      <w:lang w:val="en-US" w:eastAsia="el-GR"/>
                    </w:rPr>
                    <w:t>m</w:t>
                  </w:r>
                  <w:r w:rsidRPr="00D43C9E">
                    <w:rPr>
                      <w:rFonts w:ascii="Calibri" w:hAnsi="Calibri" w:cs="Calibri"/>
                      <w:vertAlign w:val="superscript"/>
                      <w:lang w:eastAsia="el-GR"/>
                    </w:rPr>
                    <w:t xml:space="preserve">2 </w:t>
                  </w:r>
                  <w:r w:rsidRPr="00D43C9E">
                    <w:rPr>
                      <w:rFonts w:ascii="Calibri" w:hAnsi="Calibri" w:cs="Calibri"/>
                      <w:lang w:eastAsia="el-GR"/>
                    </w:rPr>
                    <w:t>έως τις 31 Δεκεμβρίου 2027 στην περίπτωση ριζικής ανακαίνισης.</w:t>
                  </w:r>
                </w:p>
              </w:tc>
            </w:tr>
            <w:tr w:rsidR="00366D2F" w:rsidRPr="00D43C9E" w14:paraId="33215484" w14:textId="77777777" w:rsidTr="001010B9">
              <w:tc>
                <w:tcPr>
                  <w:tcW w:w="0" w:type="auto"/>
                  <w:shd w:val="clear" w:color="auto" w:fill="FFFFFF"/>
                  <w:hideMark/>
                </w:tcPr>
                <w:p w14:paraId="4CC4C0B2" w14:textId="506A7F00"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val="en-US" w:eastAsia="el-GR"/>
                    </w:rPr>
                    <w:t>iv</w:t>
                  </w:r>
                  <w:r w:rsidRPr="00D43C9E">
                    <w:rPr>
                      <w:rFonts w:ascii="Calibri" w:hAnsi="Calibri" w:cs="Calibri"/>
                      <w:lang w:eastAsia="el-GR"/>
                    </w:rPr>
                    <w:t>) Σε όλα τα νέα οικιστικά</w:t>
                  </w:r>
                  <w:r w:rsidR="005F622D">
                    <w:rPr>
                      <w:rFonts w:ascii="Calibri" w:hAnsi="Calibri" w:cs="Calibri"/>
                      <w:lang w:eastAsia="el-GR"/>
                    </w:rPr>
                    <w:t xml:space="preserve"> κτίρια</w:t>
                  </w:r>
                  <w:r w:rsidRPr="00D43C9E">
                    <w:rPr>
                      <w:rFonts w:ascii="Calibri" w:hAnsi="Calibri" w:cs="Calibri"/>
                      <w:lang w:eastAsia="el-GR"/>
                    </w:rPr>
                    <w:t xml:space="preserve"> έως τις 31 Δεκεμβρίου 2029.</w:t>
                  </w:r>
                </w:p>
              </w:tc>
            </w:tr>
            <w:tr w:rsidR="00366D2F" w:rsidRPr="00D43C9E" w14:paraId="65F9FA09" w14:textId="77777777" w:rsidTr="001010B9">
              <w:tc>
                <w:tcPr>
                  <w:tcW w:w="0" w:type="auto"/>
                  <w:shd w:val="clear" w:color="auto" w:fill="FFFFFF"/>
                  <w:hideMark/>
                </w:tcPr>
                <w:p w14:paraId="20B41C5A" w14:textId="6C943AA2"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val="en-US" w:eastAsia="el-GR"/>
                    </w:rPr>
                    <w:t>v</w:t>
                  </w:r>
                  <w:r w:rsidRPr="00D43C9E">
                    <w:rPr>
                      <w:rFonts w:ascii="Calibri" w:hAnsi="Calibri" w:cs="Calibri"/>
                      <w:lang w:eastAsia="el-GR"/>
                    </w:rPr>
                    <w:t xml:space="preserve">) Σε όλους τους νέους στεγασμένους χώρους στάθμευσης αυτοκινήτων σε παρακείμενο χώρο </w:t>
                  </w:r>
                  <w:r w:rsidR="005F622D">
                    <w:rPr>
                      <w:rFonts w:ascii="Calibri" w:hAnsi="Calibri" w:cs="Calibri"/>
                      <w:lang w:eastAsia="el-GR"/>
                    </w:rPr>
                    <w:t>κτιρίων</w:t>
                  </w:r>
                  <w:r w:rsidRPr="00D43C9E">
                    <w:rPr>
                      <w:rFonts w:ascii="Calibri" w:hAnsi="Calibri" w:cs="Calibri"/>
                      <w:lang w:eastAsia="el-GR"/>
                    </w:rPr>
                    <w:t xml:space="preserve"> έως τις 31 Δεκεμβρίου 2029.</w:t>
                  </w:r>
                </w:p>
                <w:p w14:paraId="38B07EB7" w14:textId="7112F0F9"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lastRenderedPageBreak/>
                    <w:t xml:space="preserve">Τέλος, θα </w:t>
                  </w:r>
                  <w:r w:rsidRPr="00D43C9E">
                    <w:rPr>
                      <w:rFonts w:ascii="Calibri" w:hAnsi="Calibri" w:cs="Calibri"/>
                    </w:rPr>
                    <w:t xml:space="preserve">επιδιωχθεί η σύνδεση της ενεργειακής αναβάθμισης των δημόσιων και ιδιωτικών </w:t>
                  </w:r>
                  <w:r w:rsidR="005F622D">
                    <w:rPr>
                      <w:rFonts w:ascii="Calibri" w:hAnsi="Calibri" w:cs="Calibri"/>
                    </w:rPr>
                    <w:t>κτιρίων</w:t>
                  </w:r>
                  <w:r w:rsidRPr="00D43C9E">
                    <w:rPr>
                      <w:rFonts w:ascii="Calibri" w:hAnsi="Calibri" w:cs="Calibri"/>
                    </w:rPr>
                    <w:t xml:space="preserve"> με παράλληλη λήψη μέτρων για τη βελτίωση της προσβασιμότητάς τους στα άτομα με αναπηρία.</w:t>
                  </w:r>
                </w:p>
              </w:tc>
            </w:tr>
          </w:tbl>
          <w:p w14:paraId="41FA1704" w14:textId="77777777" w:rsidR="00366D2F" w:rsidRPr="00D43C9E" w:rsidRDefault="00366D2F" w:rsidP="00D43C9E">
            <w:pPr>
              <w:spacing w:before="0" w:after="0" w:line="240" w:lineRule="auto"/>
              <w:rPr>
                <w:rFonts w:ascii="Calibri" w:hAnsi="Calibri" w:cs="Calibri"/>
                <w:lang w:eastAsia="el-GR"/>
              </w:rPr>
            </w:pPr>
          </w:p>
        </w:tc>
      </w:tr>
      <w:tr w:rsidR="00366D2F" w:rsidRPr="00D43C9E" w14:paraId="3E72EA5C" w14:textId="77777777" w:rsidTr="001010B9">
        <w:trPr>
          <w:jc w:val="center"/>
        </w:trPr>
        <w:tc>
          <w:tcPr>
            <w:tcW w:w="2830" w:type="dxa"/>
            <w:vAlign w:val="center"/>
          </w:tcPr>
          <w:p w14:paraId="41F599A2" w14:textId="77777777" w:rsidR="00366D2F" w:rsidRPr="00D43C9E" w:rsidRDefault="00366D2F" w:rsidP="00D43C9E">
            <w:pPr>
              <w:spacing w:before="0" w:after="0" w:line="240" w:lineRule="auto"/>
              <w:jc w:val="left"/>
              <w:rPr>
                <w:rFonts w:ascii="Calibri" w:hAnsi="Calibri" w:cs="Calibri"/>
                <w:b/>
                <w:bCs/>
                <w:lang w:eastAsia="el-GR"/>
              </w:rPr>
            </w:pPr>
            <w:r w:rsidRPr="00D43C9E">
              <w:rPr>
                <w:rFonts w:ascii="Calibri" w:hAnsi="Calibri" w:cs="Calibri"/>
                <w:b/>
                <w:bCs/>
                <w:lang w:eastAsia="el-GR"/>
              </w:rPr>
              <w:lastRenderedPageBreak/>
              <w:t>Τύπος επηρεαζόμενων χρηστών</w:t>
            </w:r>
          </w:p>
        </w:tc>
        <w:tc>
          <w:tcPr>
            <w:tcW w:w="6663" w:type="dxa"/>
            <w:vAlign w:val="center"/>
          </w:tcPr>
          <w:p w14:paraId="0613BE29" w14:textId="329B728D"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Κτ</w:t>
            </w:r>
            <w:r w:rsidR="00823A0B">
              <w:rPr>
                <w:rFonts w:ascii="Calibri" w:hAnsi="Calibri" w:cs="Calibri"/>
              </w:rPr>
              <w:t>ή</w:t>
            </w:r>
            <w:r w:rsidRPr="00D43C9E">
              <w:rPr>
                <w:rFonts w:ascii="Calibri" w:hAnsi="Calibri" w:cs="Calibri"/>
                <w:lang w:eastAsia="el-GR"/>
              </w:rPr>
              <w:t>ρια του οικιακού και μη-οικιακού τομέα</w:t>
            </w:r>
          </w:p>
        </w:tc>
      </w:tr>
      <w:tr w:rsidR="00366D2F" w:rsidRPr="00D43C9E" w14:paraId="1824EBE7" w14:textId="77777777" w:rsidTr="001010B9">
        <w:trPr>
          <w:jc w:val="center"/>
        </w:trPr>
        <w:tc>
          <w:tcPr>
            <w:tcW w:w="2830" w:type="dxa"/>
            <w:vAlign w:val="center"/>
          </w:tcPr>
          <w:p w14:paraId="59959F7D" w14:textId="77777777" w:rsidR="00366D2F" w:rsidRPr="00D43C9E" w:rsidRDefault="00366D2F" w:rsidP="00D43C9E">
            <w:pPr>
              <w:spacing w:before="0" w:after="0" w:line="240" w:lineRule="auto"/>
              <w:jc w:val="left"/>
              <w:rPr>
                <w:rFonts w:ascii="Calibri" w:hAnsi="Calibri" w:cs="Calibri"/>
                <w:b/>
                <w:bCs/>
                <w:lang w:eastAsia="el-GR"/>
              </w:rPr>
            </w:pPr>
            <w:r w:rsidRPr="00D43C9E">
              <w:rPr>
                <w:rFonts w:ascii="Calibri" w:hAnsi="Calibri" w:cs="Calibri"/>
                <w:b/>
                <w:bCs/>
                <w:lang w:eastAsia="el-GR"/>
              </w:rPr>
              <w:t>Αρμόδιοι φορείς υλοποίησης</w:t>
            </w:r>
          </w:p>
        </w:tc>
        <w:tc>
          <w:tcPr>
            <w:tcW w:w="6663" w:type="dxa"/>
            <w:vAlign w:val="center"/>
          </w:tcPr>
          <w:p w14:paraId="5C1476F8" w14:textId="77777777"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Υπουργείο Περιβάλλοντος και Ενέργειας</w:t>
            </w:r>
          </w:p>
        </w:tc>
      </w:tr>
      <w:tr w:rsidR="00366D2F" w:rsidRPr="00D43C9E" w14:paraId="420B083C" w14:textId="77777777" w:rsidTr="001010B9">
        <w:trPr>
          <w:jc w:val="center"/>
        </w:trPr>
        <w:tc>
          <w:tcPr>
            <w:tcW w:w="2830" w:type="dxa"/>
            <w:vAlign w:val="center"/>
          </w:tcPr>
          <w:p w14:paraId="5B7AAE4B" w14:textId="77777777" w:rsidR="00366D2F" w:rsidRPr="00D43C9E" w:rsidRDefault="00366D2F" w:rsidP="00D43C9E">
            <w:pPr>
              <w:spacing w:before="0" w:after="0" w:line="240" w:lineRule="auto"/>
              <w:jc w:val="left"/>
              <w:rPr>
                <w:rFonts w:ascii="Calibri" w:hAnsi="Calibri" w:cs="Calibri"/>
                <w:b/>
                <w:bCs/>
                <w:lang w:eastAsia="el-GR"/>
              </w:rPr>
            </w:pPr>
            <w:r w:rsidRPr="00D43C9E">
              <w:rPr>
                <w:rFonts w:ascii="Calibri" w:hAnsi="Calibri" w:cs="Calibri"/>
                <w:b/>
                <w:bCs/>
                <w:lang w:eastAsia="el-GR"/>
              </w:rPr>
              <w:t>Πηγές χρηματοδότησης</w:t>
            </w:r>
          </w:p>
        </w:tc>
        <w:tc>
          <w:tcPr>
            <w:tcW w:w="6663" w:type="dxa"/>
            <w:vAlign w:val="center"/>
          </w:tcPr>
          <w:p w14:paraId="0C7D67FD" w14:textId="77777777" w:rsidR="00366D2F" w:rsidRPr="00D43C9E" w:rsidRDefault="00366D2F" w:rsidP="00D43C9E">
            <w:pPr>
              <w:spacing w:before="0" w:after="0" w:line="240" w:lineRule="auto"/>
              <w:rPr>
                <w:rFonts w:ascii="Calibri" w:hAnsi="Calibri" w:cs="Calibri"/>
                <w:lang w:eastAsia="el-GR"/>
              </w:rPr>
            </w:pPr>
            <w:r w:rsidRPr="00D43C9E">
              <w:rPr>
                <w:rFonts w:ascii="Calibri" w:hAnsi="Calibri" w:cs="Calibri"/>
                <w:lang w:eastAsia="el-GR"/>
              </w:rPr>
              <w:t>Η χρηματοδότηση του μέτρου θα πραγματοποιηθεί μέσω χρηματοδότησης από τρίτους (νοικοκυριά και επιχειρήσεις)</w:t>
            </w:r>
          </w:p>
        </w:tc>
      </w:tr>
    </w:tbl>
    <w:p w14:paraId="3C47CFE5" w14:textId="77777777" w:rsidR="00366D2F" w:rsidRPr="00232E60" w:rsidRDefault="00366D2F" w:rsidP="00366D2F">
      <w:pPr>
        <w:spacing w:line="240" w:lineRule="auto"/>
        <w:rPr>
          <w:rFonts w:ascii="Calibri" w:hAnsi="Calibri" w:cs="Calibri"/>
          <w:highlight w:val="yellow"/>
        </w:rPr>
      </w:pPr>
    </w:p>
    <w:tbl>
      <w:tblPr>
        <w:tblStyle w:val="af0"/>
        <w:tblW w:w="9493" w:type="dxa"/>
        <w:jc w:val="center"/>
        <w:tblInd w:w="0" w:type="dxa"/>
        <w:tblLook w:val="04A0" w:firstRow="1" w:lastRow="0" w:firstColumn="1" w:lastColumn="0" w:noHBand="0" w:noVBand="1"/>
      </w:tblPr>
      <w:tblGrid>
        <w:gridCol w:w="2830"/>
        <w:gridCol w:w="6663"/>
      </w:tblGrid>
      <w:tr w:rsidR="00366D2F" w:rsidRPr="00232E60" w14:paraId="74544DC8" w14:textId="77777777" w:rsidTr="001010B9">
        <w:trPr>
          <w:tblHeader/>
          <w:jc w:val="center"/>
        </w:trPr>
        <w:tc>
          <w:tcPr>
            <w:tcW w:w="2830" w:type="dxa"/>
            <w:shd w:val="clear" w:color="auto" w:fill="D9D9D9" w:themeFill="background1" w:themeFillShade="D9"/>
            <w:vAlign w:val="center"/>
          </w:tcPr>
          <w:p w14:paraId="29FF65D3" w14:textId="77777777" w:rsidR="00366D2F" w:rsidRPr="00E70F94" w:rsidRDefault="00366D2F" w:rsidP="00D43C9E">
            <w:pPr>
              <w:spacing w:before="0" w:after="0" w:line="240" w:lineRule="auto"/>
              <w:rPr>
                <w:rFonts w:ascii="Calibri" w:hAnsi="Calibri" w:cs="Calibri"/>
                <w:b/>
                <w:bCs/>
                <w:lang w:eastAsia="el-GR"/>
              </w:rPr>
            </w:pPr>
            <w:r w:rsidRPr="00E70F94">
              <w:rPr>
                <w:rFonts w:ascii="Calibri" w:hAnsi="Calibri" w:cs="Calibri"/>
                <w:b/>
                <w:bCs/>
                <w:lang w:eastAsia="el-GR"/>
              </w:rPr>
              <w:t>Ονομασία μέτρου</w:t>
            </w:r>
          </w:p>
        </w:tc>
        <w:tc>
          <w:tcPr>
            <w:tcW w:w="6663" w:type="dxa"/>
            <w:shd w:val="clear" w:color="auto" w:fill="D9D9D9" w:themeFill="background1" w:themeFillShade="D9"/>
            <w:vAlign w:val="center"/>
          </w:tcPr>
          <w:p w14:paraId="45F21D21" w14:textId="77777777" w:rsidR="00366D2F" w:rsidRPr="00232E60" w:rsidRDefault="00366D2F" w:rsidP="00D43C9E">
            <w:pPr>
              <w:spacing w:before="0" w:after="0" w:line="240" w:lineRule="auto"/>
              <w:rPr>
                <w:rFonts w:ascii="Calibri" w:hAnsi="Calibri" w:cs="Calibri"/>
                <w:b/>
                <w:bCs/>
                <w:lang w:eastAsia="el-GR"/>
              </w:rPr>
            </w:pPr>
            <w:r w:rsidRPr="00E70F94">
              <w:rPr>
                <w:rFonts w:ascii="Calibri" w:hAnsi="Calibri" w:cs="Calibri"/>
                <w:b/>
                <w:bCs/>
                <w:lang w:eastAsia="el-GR"/>
              </w:rPr>
              <w:t>Κ2. Καθεστώς Επιβολής Υποχρέωσης Ενεργειακής Απόδοσης</w:t>
            </w:r>
          </w:p>
        </w:tc>
      </w:tr>
      <w:tr w:rsidR="00366D2F" w:rsidRPr="00232E60" w14:paraId="22CF10AF" w14:textId="77777777" w:rsidTr="001010B9">
        <w:trPr>
          <w:jc w:val="center"/>
        </w:trPr>
        <w:tc>
          <w:tcPr>
            <w:tcW w:w="2830" w:type="dxa"/>
            <w:vAlign w:val="center"/>
          </w:tcPr>
          <w:p w14:paraId="6138E6D8" w14:textId="77777777" w:rsidR="00366D2F" w:rsidRPr="00232E60" w:rsidRDefault="00366D2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5EFCC99A" w14:textId="77777777" w:rsidR="00366D2F" w:rsidRPr="00232E60" w:rsidRDefault="00366D2F" w:rsidP="00D43C9E">
            <w:pPr>
              <w:spacing w:before="0" w:after="0" w:line="240" w:lineRule="auto"/>
              <w:rPr>
                <w:rFonts w:ascii="Calibri" w:hAnsi="Calibri" w:cs="Calibri"/>
                <w:lang w:eastAsia="el-GR"/>
              </w:rPr>
            </w:pPr>
            <w:r w:rsidRPr="00232E60">
              <w:rPr>
                <w:rFonts w:ascii="Calibri" w:hAnsi="Calibri" w:cs="Calibri"/>
              </w:rPr>
              <w:t>Κανονιστικό μέτρο</w:t>
            </w:r>
          </w:p>
        </w:tc>
      </w:tr>
      <w:tr w:rsidR="00366D2F" w:rsidRPr="00232E60" w14:paraId="763E9CC1" w14:textId="77777777" w:rsidTr="001010B9">
        <w:trPr>
          <w:jc w:val="center"/>
        </w:trPr>
        <w:tc>
          <w:tcPr>
            <w:tcW w:w="2830" w:type="dxa"/>
            <w:vAlign w:val="center"/>
          </w:tcPr>
          <w:p w14:paraId="7CBFC716" w14:textId="77777777" w:rsidR="00366D2F" w:rsidRPr="00232E60" w:rsidRDefault="00366D2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64459C10" w14:textId="77777777"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Το σχήμα του Καθεστώτος Επιβολής Υποχρέωσης Ενεργειακής Απόδοσης της περιόδου 2021-2030 θα συνεχίσει να διαδραματίζει κομβικό ρόλο στην επίτευξη του στόχου εξοικονόμησης ενέργειας στο πλαίσιο του άρθρου 8 της Οδηγίας 2023/1791/ΕΕ σύμφωνα με τις προβλέψεις του αναθεωρημένου ΕΣΕΚ αναλαμβάνοντας μερίδιο της τάξεως του 24% του συνολικού στόχου. Στο πλαίσιο του συγκεκριμένου σχήματος οι διαχειριστές συστημάτων μεταφοράς, οι διαχειριστές συστημάτων διανομής, οι διανομείς ενέργειας, οι εταιρείες λιανικής πώλησης ενέργειας και οι διανομείς καυσίμων κίνησης ή οι εταιρείες λιανικής πώλησης καυσίμων κίνησης που δραστηριοποιούνται στην ελληνική επικράτεια δύνανται να επιτύχουν τον στόχο εξοικονόμησης ενέργειας που έχει τεθεί σε αυτούς μέσω παρεμβάσεων που οδηγούν σε εξοικονόμηση τελικής ενέργειας.</w:t>
            </w:r>
          </w:p>
          <w:p w14:paraId="5D81026E" w14:textId="77777777"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Σύμφωνα με τις προβλέψεις του αναθεωρημένου ΕΣΕΚ επίκειται αναθεώρηση του κανονισμού λειτουργίας του Καθεστώτος Επιβολής Υποχρέωσης Ενεργειακής Απόδοσης της περιόδου 2021-2030, ώστε ο επιμερισμός του στόχου στα υπόχρεα μέρη να λάβει υπόψη το επιτεύξιμο τεχνοοικονομικό δυναμικό εξοικονόμησης ενέργειας στους τομείς δραστηριοποίησης των υπόχρεων μερών και το μείγμα των εναλλακτικών μέτρων πολιτικής που θα σχεδιαστεί.</w:t>
            </w:r>
          </w:p>
          <w:p w14:paraId="39471007" w14:textId="5EAA7088"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Προς αυτή την κατεύθυνση ο ανασχεδιασμός του σχήματος θα πραγματοποιηθεί με στόχο την αύξηση παρεμβάσεων στα</w:t>
            </w:r>
            <w:r w:rsidR="005F622D">
              <w:rPr>
                <w:rFonts w:ascii="Calibri" w:hAnsi="Calibri" w:cs="Calibri"/>
                <w:lang w:eastAsia="el-GR"/>
              </w:rPr>
              <w:t xml:space="preserve"> κτίρια</w:t>
            </w:r>
            <w:r w:rsidRPr="00232E60">
              <w:rPr>
                <w:rFonts w:ascii="Calibri" w:hAnsi="Calibri" w:cs="Calibri"/>
                <w:lang w:eastAsia="el-GR"/>
              </w:rPr>
              <w:t xml:space="preserve"> κυρίως μέσω της εγκατάστασης συστημάτων θέρμανσης, ψύξης και παραγωγής ζεστού νερού χρήσης υψηλής ενεργειακής απόδοσης.</w:t>
            </w:r>
          </w:p>
        </w:tc>
      </w:tr>
      <w:tr w:rsidR="00366D2F" w:rsidRPr="00232E60" w14:paraId="1086519A" w14:textId="77777777" w:rsidTr="001010B9">
        <w:trPr>
          <w:jc w:val="center"/>
        </w:trPr>
        <w:tc>
          <w:tcPr>
            <w:tcW w:w="2830" w:type="dxa"/>
            <w:vAlign w:val="center"/>
          </w:tcPr>
          <w:p w14:paraId="273856A4" w14:textId="77777777" w:rsidR="00366D2F" w:rsidRPr="00232E60" w:rsidRDefault="00366D2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37609D7B" w14:textId="510CA961"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οικιακού και μη-οικιακού τομέα</w:t>
            </w:r>
          </w:p>
        </w:tc>
      </w:tr>
      <w:tr w:rsidR="00366D2F" w:rsidRPr="00232E60" w14:paraId="332A9E77" w14:textId="77777777" w:rsidTr="001010B9">
        <w:trPr>
          <w:jc w:val="center"/>
        </w:trPr>
        <w:tc>
          <w:tcPr>
            <w:tcW w:w="2830" w:type="dxa"/>
            <w:vAlign w:val="center"/>
          </w:tcPr>
          <w:p w14:paraId="0BF5333A" w14:textId="77777777" w:rsidR="00366D2F" w:rsidRPr="00232E60" w:rsidRDefault="00366D2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58BAE6F9" w14:textId="77777777"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153BD36C" w14:textId="77777777"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Υπόχρεα Μέρη</w:t>
            </w:r>
          </w:p>
        </w:tc>
      </w:tr>
      <w:tr w:rsidR="00366D2F" w:rsidRPr="00232E60" w14:paraId="2C2CE453" w14:textId="77777777" w:rsidTr="001010B9">
        <w:trPr>
          <w:jc w:val="center"/>
        </w:trPr>
        <w:tc>
          <w:tcPr>
            <w:tcW w:w="2830" w:type="dxa"/>
            <w:vAlign w:val="center"/>
          </w:tcPr>
          <w:p w14:paraId="050E18F8" w14:textId="77777777" w:rsidR="00366D2F" w:rsidRPr="00232E60" w:rsidRDefault="00366D2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08E09E7D" w14:textId="77777777" w:rsidR="00366D2F" w:rsidRPr="00232E60" w:rsidRDefault="00366D2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Υπόχρεων Μερών και χρηματοδότησης από τρίτους (νοικοκυριά και επιχειρήσεις)</w:t>
            </w:r>
          </w:p>
        </w:tc>
      </w:tr>
    </w:tbl>
    <w:p w14:paraId="513FFF7F" w14:textId="77777777" w:rsidR="00366D2F" w:rsidRPr="00232E60" w:rsidRDefault="00366D2F" w:rsidP="00366D2F">
      <w:pPr>
        <w:pStyle w:val="a6"/>
        <w:spacing w:line="240" w:lineRule="auto"/>
        <w:ind w:left="360"/>
        <w:rPr>
          <w:rFonts w:ascii="Calibri" w:hAnsi="Calibri" w:cs="Calibri"/>
          <w:highlight w:val="yellow"/>
        </w:rPr>
      </w:pPr>
    </w:p>
    <w:p w14:paraId="3B164E02" w14:textId="2E6CE87D" w:rsidR="0037647C" w:rsidRPr="00232E60" w:rsidRDefault="0037647C" w:rsidP="00406991">
      <w:pPr>
        <w:pStyle w:val="1"/>
        <w:numPr>
          <w:ilvl w:val="2"/>
          <w:numId w:val="1"/>
        </w:numPr>
        <w:spacing w:before="0" w:after="120" w:line="360" w:lineRule="auto"/>
        <w:rPr>
          <w:rFonts w:ascii="Calibri" w:hAnsi="Calibri" w:cs="Calibri"/>
          <w:b/>
          <w:bCs/>
          <w:sz w:val="24"/>
          <w:szCs w:val="24"/>
        </w:rPr>
      </w:pPr>
      <w:bookmarkStart w:id="273" w:name="_Toc202800731"/>
      <w:bookmarkStart w:id="274" w:name="_Toc215486312"/>
      <w:r w:rsidRPr="00232E60">
        <w:rPr>
          <w:rFonts w:ascii="Calibri" w:hAnsi="Calibri" w:cs="Calibri"/>
          <w:b/>
          <w:bCs/>
          <w:sz w:val="24"/>
          <w:szCs w:val="24"/>
        </w:rPr>
        <w:lastRenderedPageBreak/>
        <w:t>Οικονομικά μέτρα</w:t>
      </w:r>
      <w:bookmarkEnd w:id="273"/>
      <w:bookmarkEnd w:id="274"/>
    </w:p>
    <w:p w14:paraId="7F2AD638" w14:textId="198400C2" w:rsidR="005E2F0F" w:rsidRPr="00D43C9E" w:rsidRDefault="005E2F0F" w:rsidP="00D43C9E">
      <w:pPr>
        <w:spacing w:before="60" w:after="60" w:line="276" w:lineRule="auto"/>
        <w:rPr>
          <w:rFonts w:ascii="Calibri" w:hAnsi="Calibri" w:cs="Calibri"/>
        </w:rPr>
      </w:pPr>
      <w:r w:rsidRPr="00D43C9E">
        <w:rPr>
          <w:rFonts w:ascii="Calibri" w:hAnsi="Calibri" w:cs="Calibri"/>
        </w:rPr>
        <w:t xml:space="preserve">Η ενεργειακή αναβάθμιση του </w:t>
      </w:r>
      <w:r w:rsidR="00DE519B">
        <w:rPr>
          <w:rFonts w:ascii="Calibri" w:hAnsi="Calibri" w:cs="Calibri"/>
        </w:rPr>
        <w:t>κτη</w:t>
      </w:r>
      <w:r w:rsidRPr="00D43C9E">
        <w:rPr>
          <w:rFonts w:ascii="Calibri" w:hAnsi="Calibri" w:cs="Calibri"/>
        </w:rPr>
        <w:t>ριακού αποθέματος αναμένεται να επιταχυνθεί μέσω της θέσπισης και εφαρμογής στοχευμένων οικονομικών μέτρων σύμφωνα με τις προβλέψεις του αναθεωρημένου ΕΣΕΚ.</w:t>
      </w:r>
    </w:p>
    <w:p w14:paraId="296924DF" w14:textId="28B039C8" w:rsidR="005E2F0F" w:rsidRPr="00D43C9E" w:rsidRDefault="005E2F0F" w:rsidP="00D43C9E">
      <w:pPr>
        <w:spacing w:before="60" w:after="60" w:line="276" w:lineRule="auto"/>
        <w:rPr>
          <w:rFonts w:ascii="Calibri" w:hAnsi="Calibri" w:cs="Calibri"/>
        </w:rPr>
      </w:pPr>
      <w:r w:rsidRPr="00D43C9E">
        <w:rPr>
          <w:rFonts w:ascii="Calibri" w:hAnsi="Calibri" w:cs="Calibri"/>
        </w:rPr>
        <w:t xml:space="preserve">Πιο συγκεκριμένα αναφέρεται ότι το πλαίσιο λειτουργίας των υφιστάμενων προγραμμάτων θα βελτιωθεί αποσκοπώντας ενδεικτικά, στην αύξηση των δυνητικά ωφελούμενων, στην προώθηση των αποδοτικότερων από πλευράς κόστους και αποτελέσματος παρεμβάσεων, στη μείωση της γραφειοκρατίας, στον περιορισμό ενδεχόμενων λειτουργικών προβλημάτων, στην πιο ενεργή συμμετοχή των εγχώριων χρηματοπιστωτικών ιδρυμάτων στη χρηματοδότηση των απαιτούμενων παρεμβάσεων και στην προώθηση της πρωτοπορίας στην εγχώρια κατασκευαστική και μεταποιητική βιομηχανία. Προτεραιότητα θα δοθεί στην υλοποίηση συνδυασμού διαφορετικών παρεμβάσεων (π.χ. αναβάθμιση του </w:t>
      </w:r>
      <w:r w:rsidR="00DE519B">
        <w:rPr>
          <w:rFonts w:ascii="Calibri" w:hAnsi="Calibri" w:cs="Calibri"/>
        </w:rPr>
        <w:t>κτη</w:t>
      </w:r>
      <w:r w:rsidRPr="00D43C9E">
        <w:rPr>
          <w:rFonts w:ascii="Calibri" w:hAnsi="Calibri" w:cs="Calibri"/>
        </w:rPr>
        <w:t>ριακού κελύφους, εξηλεκτρισμό της θέρμανσης, ΑΠΕ στα</w:t>
      </w:r>
      <w:r w:rsidR="005F622D">
        <w:rPr>
          <w:rFonts w:ascii="Calibri" w:hAnsi="Calibri" w:cs="Calibri"/>
        </w:rPr>
        <w:t xml:space="preserve"> κτίρια</w:t>
      </w:r>
      <w:r w:rsidRPr="00D43C9E">
        <w:rPr>
          <w:rFonts w:ascii="Calibri" w:hAnsi="Calibri" w:cs="Calibri"/>
        </w:rPr>
        <w:t>) με σκοπό τη βέλτιστη αξιοποίηση των διαθέσιμων πόρων και τη μεγιστοποίηση των ωφελειών.</w:t>
      </w:r>
    </w:p>
    <w:p w14:paraId="41B842AC" w14:textId="474D45DD" w:rsidR="005E2F0F" w:rsidRPr="00D43C9E" w:rsidRDefault="005E2F0F" w:rsidP="00D43C9E">
      <w:pPr>
        <w:spacing w:before="60" w:after="60" w:line="276" w:lineRule="auto"/>
        <w:rPr>
          <w:rFonts w:ascii="Calibri" w:hAnsi="Calibri" w:cs="Calibri"/>
        </w:rPr>
      </w:pPr>
      <w:r w:rsidRPr="00D43C9E">
        <w:rPr>
          <w:rFonts w:ascii="Calibri" w:hAnsi="Calibri" w:cs="Calibri"/>
        </w:rPr>
        <w:t xml:space="preserve">Τα επιτυχημένα χρηματοδοτικά προγράμματα βελτίωσης της ενεργειακής αποδοτικότητας των </w:t>
      </w:r>
      <w:r w:rsidR="005F622D">
        <w:rPr>
          <w:rFonts w:ascii="Calibri" w:hAnsi="Calibri" w:cs="Calibri"/>
        </w:rPr>
        <w:t>κτιρίων</w:t>
      </w:r>
      <w:r w:rsidRPr="00D43C9E">
        <w:rPr>
          <w:rFonts w:ascii="Calibri" w:hAnsi="Calibri" w:cs="Calibri"/>
        </w:rPr>
        <w:t xml:space="preserve"> κατοικίας θα συνεχιστούν απρόσκοπτα, ενώ θα τροποποιηθούν κατάλληλα ώστε να στοχεύσουν αποτελεσματικότερα στην υποστήριξη των οικονομικά ευπαθών και ενεργειακά ευάλωτων νοικοκυριών. Έμφαση δίνεται στην προσαρμογή και βελτίωση του υφιστάμενου χρηματοδοτικού μοντέλου αποσκοπώντας στην αύξηση των υφιστάμενων επιπέδων μόχλευσης από τους ωφελούμενους. Ταυτόχρονα θα διερευνηθεί η δυνατότητα βελτίωσης του πλαισίου των υφιστάμενων φοροαπαλλαγών στα νοικοκυριά με σκοπό την επιτάχυνση των απαιτούμενων παρεμβάσεων ενεργειακής ανακαίνισης με εναλλακτικούς τρόπους χρηματοδότησης.</w:t>
      </w:r>
    </w:p>
    <w:p w14:paraId="54E29B26" w14:textId="4EFF311A" w:rsidR="005E2F0F" w:rsidRPr="00D43C9E" w:rsidRDefault="005E2F0F" w:rsidP="00D43C9E">
      <w:pPr>
        <w:spacing w:before="60" w:after="60" w:line="276" w:lineRule="auto"/>
        <w:rPr>
          <w:rFonts w:ascii="Calibri" w:hAnsi="Calibri" w:cs="Calibri"/>
        </w:rPr>
      </w:pPr>
      <w:r w:rsidRPr="00D43C9E">
        <w:rPr>
          <w:rFonts w:ascii="Calibri" w:hAnsi="Calibri" w:cs="Calibri"/>
        </w:rPr>
        <w:t>Η υλοποίηση χρηματοδοτικών προγραμμάτων βελτίωσης της ενεργειακής αποδοτικότητας στις επιχειρήσεις θα εντατικοποιηθεί σε συνδυασμό με τα ήδη θεσμοθετημένα φορολογικά κίνητρα με σκοπό την προώθηση δράσεων για την εξοικονόμηση ενέργειας και νερού στις επιχειρήσεις. Επιπρόσθετα, στόχο αποτελεί η άρση των φραγμών στην  πρόσβαση των επιχειρήσεων στην απαιτούμενη χρηματοδότηση μέσω της παροχής τόσο δανείων με ευνοϊκούς όρους, όσο και εγγυοδοσίας, ενώ θα προωθηθούν και εναλλακτικοί μηχανισμοί χρηματοδότησης, όπως ενδεικτικά είναι οι Συμβάσεις Ενεργειακής Απόδοσης. Καταλυτικός αναμένεται να είναι ο ρόλος των ενεργειακών ελέγχων και η ανάπτυξη συστημάτων ενεργειακής διαχείρισης στα</w:t>
      </w:r>
      <w:r w:rsidR="005F622D">
        <w:rPr>
          <w:rFonts w:ascii="Calibri" w:hAnsi="Calibri" w:cs="Calibri"/>
        </w:rPr>
        <w:t xml:space="preserve"> κτίρια</w:t>
      </w:r>
      <w:r w:rsidRPr="00D43C9E">
        <w:rPr>
          <w:rFonts w:ascii="Calibri" w:hAnsi="Calibri" w:cs="Calibri"/>
        </w:rPr>
        <w:t xml:space="preserve"> του τριτογενή τομέα μέσω κατάλληλων δράσεων για την προώθηση τους.</w:t>
      </w:r>
    </w:p>
    <w:p w14:paraId="1466D268" w14:textId="77777777" w:rsidR="005E2F0F" w:rsidRPr="00D43C9E" w:rsidRDefault="005E2F0F" w:rsidP="00D43C9E">
      <w:pPr>
        <w:spacing w:before="60" w:after="60" w:line="276" w:lineRule="auto"/>
        <w:rPr>
          <w:rFonts w:ascii="Calibri" w:hAnsi="Calibri" w:cs="Calibri"/>
        </w:rPr>
      </w:pPr>
      <w:r w:rsidRPr="00D43C9E">
        <w:rPr>
          <w:rFonts w:ascii="Calibri" w:hAnsi="Calibri" w:cs="Calibri"/>
        </w:rPr>
        <w:t>Συνοψίζοντας, στο πλαίσιο του αναθεωρημένου ΕΣΕΚ προβλέπεται η υλοποίηση των ακόλουθων οικονομικών μέτρων:</w:t>
      </w:r>
    </w:p>
    <w:p w14:paraId="47A28BD7" w14:textId="4F8FE98A" w:rsidR="005E2F0F" w:rsidRPr="00D43C9E" w:rsidRDefault="005E2F0F" w:rsidP="00FF6F1B">
      <w:pPr>
        <w:pStyle w:val="a6"/>
        <w:numPr>
          <w:ilvl w:val="0"/>
          <w:numId w:val="2"/>
        </w:numPr>
        <w:spacing w:before="60" w:after="60" w:line="276" w:lineRule="auto"/>
        <w:rPr>
          <w:rFonts w:ascii="Calibri" w:hAnsi="Calibri" w:cs="Calibri"/>
        </w:rPr>
      </w:pPr>
      <w:r w:rsidRPr="00D43C9E">
        <w:rPr>
          <w:rFonts w:ascii="Calibri" w:hAnsi="Calibri" w:cs="Calibri"/>
        </w:rPr>
        <w:t xml:space="preserve">Χρηματοδοτικά προγράμματα ανακαίνισης </w:t>
      </w:r>
      <w:r w:rsidR="005F622D">
        <w:rPr>
          <w:rFonts w:ascii="Calibri" w:hAnsi="Calibri" w:cs="Calibri"/>
        </w:rPr>
        <w:t>κτιρίων</w:t>
      </w:r>
      <w:r w:rsidRPr="00D43C9E">
        <w:rPr>
          <w:rFonts w:ascii="Calibri" w:hAnsi="Calibri" w:cs="Calibri"/>
        </w:rPr>
        <w:t xml:space="preserve"> κατοικίας (Μέτρο ΕΣΕΚ Μ4)</w:t>
      </w:r>
    </w:p>
    <w:p w14:paraId="41DB8974" w14:textId="7E789D9C" w:rsidR="005E2F0F" w:rsidRPr="00D43C9E" w:rsidRDefault="005E2F0F" w:rsidP="00FF6F1B">
      <w:pPr>
        <w:pStyle w:val="a6"/>
        <w:numPr>
          <w:ilvl w:val="0"/>
          <w:numId w:val="2"/>
        </w:numPr>
        <w:spacing w:before="60" w:after="60" w:line="276" w:lineRule="auto"/>
        <w:rPr>
          <w:rFonts w:ascii="Calibri" w:hAnsi="Calibri" w:cs="Calibri"/>
        </w:rPr>
      </w:pPr>
      <w:r w:rsidRPr="00D43C9E">
        <w:rPr>
          <w:rFonts w:ascii="Calibri" w:hAnsi="Calibri" w:cs="Calibri"/>
        </w:rPr>
        <w:t xml:space="preserve">Χρηματοδοτικά προγράμματα ανακαίνισης </w:t>
      </w:r>
      <w:r w:rsidR="005F622D">
        <w:rPr>
          <w:rFonts w:ascii="Calibri" w:hAnsi="Calibri" w:cs="Calibri"/>
        </w:rPr>
        <w:t>κτιρίων</w:t>
      </w:r>
      <w:r w:rsidRPr="00D43C9E">
        <w:rPr>
          <w:rFonts w:ascii="Calibri" w:hAnsi="Calibri" w:cs="Calibri"/>
        </w:rPr>
        <w:t xml:space="preserve"> του τριτογενή τομέα (εκτός δημοσίου) (Μέτρο ΕΣΕΚ Μ5)</w:t>
      </w:r>
    </w:p>
    <w:p w14:paraId="1E34F285" w14:textId="6A7BCDE5" w:rsidR="005E2F0F" w:rsidRPr="00D43C9E" w:rsidRDefault="005E2F0F" w:rsidP="00FF6F1B">
      <w:pPr>
        <w:pStyle w:val="a6"/>
        <w:numPr>
          <w:ilvl w:val="0"/>
          <w:numId w:val="2"/>
        </w:numPr>
        <w:spacing w:before="60" w:after="60" w:line="276" w:lineRule="auto"/>
        <w:rPr>
          <w:rFonts w:ascii="Calibri" w:hAnsi="Calibri" w:cs="Calibri"/>
        </w:rPr>
      </w:pPr>
      <w:r w:rsidRPr="00D43C9E">
        <w:rPr>
          <w:rFonts w:ascii="Calibri" w:hAnsi="Calibri" w:cs="Calibri"/>
        </w:rPr>
        <w:t>Χρήση φορολογικών και πολεοδομικών κινήτρων για την υλοποίηση παρεμβάσεων εξοικονόμησης ενέργειας σε</w:t>
      </w:r>
      <w:r w:rsidR="005F622D">
        <w:rPr>
          <w:rFonts w:ascii="Calibri" w:hAnsi="Calibri" w:cs="Calibri"/>
        </w:rPr>
        <w:t xml:space="preserve"> κτίρια</w:t>
      </w:r>
      <w:r w:rsidRPr="00D43C9E">
        <w:rPr>
          <w:rFonts w:ascii="Calibri" w:hAnsi="Calibri" w:cs="Calibri"/>
        </w:rPr>
        <w:t xml:space="preserve"> κατοικίας και του τριτογενή τομέα (εκτός δημοσίου) (Μέτρο ΕΣΕΚ Μ6)</w:t>
      </w:r>
    </w:p>
    <w:p w14:paraId="7048A7D0" w14:textId="098D4C40" w:rsidR="005E2F0F" w:rsidRPr="00D43C9E" w:rsidRDefault="005E2F0F" w:rsidP="00FF6F1B">
      <w:pPr>
        <w:pStyle w:val="a6"/>
        <w:numPr>
          <w:ilvl w:val="0"/>
          <w:numId w:val="2"/>
        </w:numPr>
        <w:spacing w:before="60" w:after="60" w:line="276" w:lineRule="auto"/>
        <w:rPr>
          <w:rFonts w:ascii="Calibri" w:hAnsi="Calibri" w:cs="Calibri"/>
        </w:rPr>
      </w:pPr>
      <w:r w:rsidRPr="00D43C9E">
        <w:rPr>
          <w:rFonts w:ascii="Calibri" w:hAnsi="Calibri" w:cs="Calibri"/>
        </w:rPr>
        <w:t xml:space="preserve">Προώθηση συστημάτων ΑΠΕ για την κάλυψη των θερμικών και ψυκτικών αναγκών στον </w:t>
      </w:r>
      <w:r w:rsidR="00DE519B">
        <w:rPr>
          <w:rFonts w:ascii="Calibri" w:hAnsi="Calibri" w:cs="Calibri"/>
        </w:rPr>
        <w:t>κτη</w:t>
      </w:r>
      <w:r w:rsidRPr="00D43C9E">
        <w:rPr>
          <w:rFonts w:ascii="Calibri" w:hAnsi="Calibri" w:cs="Calibri"/>
        </w:rPr>
        <w:t>ριακό τομέα (Μέτρο ΕΣΕΚ Μ7)</w:t>
      </w:r>
    </w:p>
    <w:p w14:paraId="2E5ACC0D" w14:textId="649D0F3A" w:rsidR="005E2F0F" w:rsidRPr="00D43C9E" w:rsidRDefault="005E2F0F" w:rsidP="00FF6F1B">
      <w:pPr>
        <w:pStyle w:val="a6"/>
        <w:numPr>
          <w:ilvl w:val="0"/>
          <w:numId w:val="2"/>
        </w:numPr>
        <w:spacing w:before="60" w:after="60" w:line="276" w:lineRule="auto"/>
        <w:rPr>
          <w:rFonts w:ascii="Calibri" w:hAnsi="Calibri" w:cs="Calibri"/>
        </w:rPr>
      </w:pPr>
      <w:r w:rsidRPr="00D43C9E">
        <w:rPr>
          <w:rFonts w:ascii="Calibri" w:hAnsi="Calibri" w:cs="Calibri"/>
        </w:rPr>
        <w:lastRenderedPageBreak/>
        <w:t xml:space="preserve">Προώθηση ΣΕΑ μέσω στοχευμένων χρηματοδοτικών προγραμμάτων για την ενεργειακή αναβάθμιση του </w:t>
      </w:r>
      <w:r w:rsidR="00DE519B">
        <w:rPr>
          <w:rFonts w:ascii="Calibri" w:hAnsi="Calibri" w:cs="Calibri"/>
        </w:rPr>
        <w:t>κτη</w:t>
      </w:r>
      <w:r w:rsidRPr="00D43C9E">
        <w:rPr>
          <w:rFonts w:ascii="Calibri" w:hAnsi="Calibri" w:cs="Calibri"/>
        </w:rPr>
        <w:t>ριακού αποθέματος (Μέτρο ΕΣΕΚ Μ11)</w:t>
      </w:r>
    </w:p>
    <w:p w14:paraId="6C52E15E" w14:textId="4A2A5693" w:rsidR="005E2F0F" w:rsidRPr="00D43C9E" w:rsidRDefault="005E2F0F" w:rsidP="00D43C9E">
      <w:pPr>
        <w:spacing w:before="60" w:after="60" w:line="276" w:lineRule="auto"/>
        <w:rPr>
          <w:rFonts w:ascii="Calibri" w:hAnsi="Calibri" w:cs="Calibri"/>
        </w:rPr>
      </w:pPr>
      <w:r w:rsidRPr="00D43C9E">
        <w:rPr>
          <w:rFonts w:ascii="Calibri" w:hAnsi="Calibri" w:cs="Calibri"/>
        </w:rPr>
        <w:t xml:space="preserve">Η προώθηση παρεμβάσεων βελτίωσης της ενεργειακής απόδοσης στον </w:t>
      </w:r>
      <w:r w:rsidR="00DE519B">
        <w:rPr>
          <w:rFonts w:ascii="Calibri" w:hAnsi="Calibri" w:cs="Calibri"/>
        </w:rPr>
        <w:t>κτη</w:t>
      </w:r>
      <w:r w:rsidRPr="00D43C9E">
        <w:rPr>
          <w:rFonts w:ascii="Calibri" w:hAnsi="Calibri" w:cs="Calibri"/>
        </w:rPr>
        <w:t>ριακό τομέα θα διευκολυνθεί σημαντικά από την εφαρμογή ανταγωνιστικών διαδικασιών επίτευξης εξοικονόμησης ενέργειας σύμφωνα με τις προβλέψεις του αναθεωρημένου ΕΣΕΚ (Μέτρο ΕΣΕΚ Μ14). Οι ανταγωνιστικές διαδικασίες επίτευξης εξοικονόμησης ενέργειας αποτελούν έναν αρκετά ελπιδοφόρο μηχανισμό της αγοράς, ο οποίος αποσκοπεί στη συντεταγμένη και αποδοτική προώθηση δράσεων βελτίωσης της ενεργειακής απόδοσης σε συγκεκριμένους κλάδους, όπως ενδεικτικά είναι ο τριτογενής και ο βιομηχανικός τομέας. Οι ανταγωνιστικές διαδικασίες θα διασφαλίσουν την υλοποίηση παρεμβάσεων βελτίωσης της ενεργειακής απόδοσης με τον αποδοτικότερο τρόπο από πλευράς κόστους και αποτελέσματος, καθώς και στη μείωση του ρίσκου υλοποίησης παρεμβάσεων από τρίτα μέρη μέσω της ομαδοποίησης μικρών επιμέρους έργων.</w:t>
      </w:r>
    </w:p>
    <w:p w14:paraId="429CBA66" w14:textId="77777777" w:rsidR="005E2F0F" w:rsidRPr="00D43C9E" w:rsidRDefault="005E2F0F" w:rsidP="00D43C9E">
      <w:pPr>
        <w:spacing w:before="60" w:after="60" w:line="276" w:lineRule="auto"/>
        <w:rPr>
          <w:rFonts w:ascii="Calibri" w:hAnsi="Calibri" w:cs="Calibri"/>
        </w:rPr>
      </w:pPr>
      <w:r w:rsidRPr="00D43C9E">
        <w:rPr>
          <w:rFonts w:ascii="Calibri" w:hAnsi="Calibri" w:cs="Calibri"/>
        </w:rPr>
        <w:t>Παράλληλα, θα ολοκληρωθεί το θεσμικό πλαίσιο για την αποπληρωμή των επενδύσεων εξοικονόμησης ενέργειας μέσω των λογαριασμών ενέργειας (on-bill financing) σύμφωνα με τις προβλέψεις του Μέτρου Μ15 του αναθεωρημένου ΕΣΕΚ.</w:t>
      </w:r>
    </w:p>
    <w:p w14:paraId="11A7C096" w14:textId="4967F044" w:rsidR="005E2F0F" w:rsidRPr="00D43C9E" w:rsidRDefault="005E2F0F" w:rsidP="00D43C9E">
      <w:pPr>
        <w:spacing w:before="60" w:after="60" w:line="276" w:lineRule="auto"/>
        <w:rPr>
          <w:rFonts w:ascii="Calibri" w:hAnsi="Calibri" w:cs="Calibri"/>
        </w:rPr>
      </w:pPr>
      <w:r w:rsidRPr="00D43C9E">
        <w:rPr>
          <w:rFonts w:ascii="Calibri" w:hAnsi="Calibri" w:cs="Calibri"/>
        </w:rPr>
        <w:t xml:space="preserve">Παρακάτω περιγράφονται τα οικονομικά μέτρα,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D43C9E">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0B068BC8" w14:textId="77777777" w:rsidTr="001010B9">
        <w:trPr>
          <w:tblHeader/>
          <w:jc w:val="center"/>
        </w:trPr>
        <w:tc>
          <w:tcPr>
            <w:tcW w:w="2830" w:type="dxa"/>
            <w:shd w:val="clear" w:color="auto" w:fill="D9D9D9" w:themeFill="background1" w:themeFillShade="D9"/>
            <w:vAlign w:val="center"/>
          </w:tcPr>
          <w:p w14:paraId="6B93F2B0"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25D22C9F" w14:textId="56B7E559"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 xml:space="preserve">O1. Χρηματοδοτικά προγράμματα ανακαίνισης </w:t>
            </w:r>
            <w:r w:rsidR="005F622D">
              <w:rPr>
                <w:rFonts w:ascii="Calibri" w:hAnsi="Calibri" w:cs="Calibri"/>
                <w:b/>
                <w:bCs/>
                <w:lang w:eastAsia="el-GR"/>
              </w:rPr>
              <w:t>κτιρίων</w:t>
            </w:r>
            <w:r w:rsidRPr="00232E60">
              <w:rPr>
                <w:rFonts w:ascii="Calibri" w:hAnsi="Calibri" w:cs="Calibri"/>
                <w:b/>
                <w:bCs/>
                <w:lang w:eastAsia="el-GR"/>
              </w:rPr>
              <w:t xml:space="preserve"> του οικιακού τομέα</w:t>
            </w:r>
          </w:p>
        </w:tc>
      </w:tr>
      <w:tr w:rsidR="005E2F0F" w:rsidRPr="00232E60" w14:paraId="23182AE9" w14:textId="77777777" w:rsidTr="001010B9">
        <w:trPr>
          <w:jc w:val="center"/>
        </w:trPr>
        <w:tc>
          <w:tcPr>
            <w:tcW w:w="2830" w:type="dxa"/>
            <w:vAlign w:val="center"/>
          </w:tcPr>
          <w:p w14:paraId="152D3E17"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03B3C84F"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rPr>
              <w:t>Οικονομικό μέτρο</w:t>
            </w:r>
            <w:r w:rsidRPr="00232E60" w:rsidDel="00330E0B">
              <w:rPr>
                <w:rFonts w:ascii="Calibri" w:hAnsi="Calibri" w:cs="Calibri"/>
              </w:rPr>
              <w:t xml:space="preserve"> </w:t>
            </w:r>
          </w:p>
        </w:tc>
      </w:tr>
      <w:tr w:rsidR="005E2F0F" w:rsidRPr="00232E60" w14:paraId="7DC45D71" w14:textId="77777777" w:rsidTr="001010B9">
        <w:trPr>
          <w:jc w:val="center"/>
        </w:trPr>
        <w:tc>
          <w:tcPr>
            <w:tcW w:w="2830" w:type="dxa"/>
            <w:vAlign w:val="center"/>
          </w:tcPr>
          <w:p w14:paraId="7132E690"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48C40BD0" w14:textId="0EBFC8EA"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Το μέτρο Ο1 αποσκοπεί στην ενεργειακή αναβάθμιση των </w:t>
            </w:r>
            <w:r w:rsidR="005F622D">
              <w:rPr>
                <w:rFonts w:ascii="Calibri" w:hAnsi="Calibri" w:cs="Calibri"/>
                <w:lang w:eastAsia="el-GR"/>
              </w:rPr>
              <w:t>κτιρίων</w:t>
            </w:r>
            <w:r w:rsidRPr="00232E60">
              <w:rPr>
                <w:rFonts w:ascii="Calibri" w:hAnsi="Calibri" w:cs="Calibri"/>
                <w:lang w:eastAsia="el-GR"/>
              </w:rPr>
              <w:t xml:space="preserve"> κατοικίας μέσω εθνικών χρηματοδοτικών προγραμμάτων ενεργειακής αναβάθμισης κατοικιών, τα οποία θα σχεδιαστούν με σκοπό τη βελτίωση της ενεργειακής τους απόδοσης.</w:t>
            </w:r>
          </w:p>
          <w:p w14:paraId="2405FAD0" w14:textId="4DBEED0C"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Η ενεργειακή αναβάθμιση θα επιτευχθεί τόσο μέσω παρεμβάσεων στο </w:t>
            </w:r>
            <w:r w:rsidR="00DE519B">
              <w:rPr>
                <w:rFonts w:ascii="Calibri" w:hAnsi="Calibri" w:cs="Calibri"/>
                <w:lang w:eastAsia="el-GR"/>
              </w:rPr>
              <w:t>κτη</w:t>
            </w:r>
            <w:r w:rsidRPr="00232E60">
              <w:rPr>
                <w:rFonts w:ascii="Calibri" w:hAnsi="Calibri" w:cs="Calibri"/>
                <w:lang w:eastAsia="el-GR"/>
              </w:rPr>
              <w:t>ριακό κέλυφος, όσο με την αντικατάσταση των υφιστάμενων συστημάτων θέρμανσης, ψύξης και ζεστού νερού χρήσης με νέα ενεργειακά αποδοτικότερα. Για την αποτελεσματικότερη υλοποίηση των παρεμβάσεων θα δρομολογηθεί η άρτια ενημέρωση και υποστήριξη των ενδιαφερόμενων μερών με σκοπό τη συμμετοχή τους στα σχεδιαζόμενα προγράμματα.</w:t>
            </w:r>
          </w:p>
          <w:p w14:paraId="1473C5A6"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αρχή θα γίνει με τα χρηματοδοτικά προγράμματα που θα σχεδιαστούν σε συνέχεια του υφιστάμενου προγράμματος “Εξοικονομώ 2025” δίνοντας έμφαση στα τεχνικά χαρακτηριστικά των επιλέξιμων παρεμβάσεων, στα οφέλη που θα προκύψουν από αυτές και στα βήματα που απαιτούνται για τη συμμετοχή τους στο συγκεκριμένο πρόγραμμα.</w:t>
            </w:r>
          </w:p>
          <w:p w14:paraId="38721AB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Έμφαση θα δοθεί στον προσδιορισμό της βέλτιστης οικονομικής ενίσχυσης σε συμμόρφωση με το πλαίσιο κρατικών ενισχύσεων στοχεύοντας στη μεγιστοποίηση της μόχλευσης από τους ωφελούμενους χωρίς να διακινδυνεύεται η απρόσκοπτη συμμετοχή τους στο συγκεκριμένο μέτρο.</w:t>
            </w:r>
          </w:p>
          <w:p w14:paraId="0C78AFA9" w14:textId="3098B59C"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lastRenderedPageBreak/>
              <w:t>Το συγκεκριμένο μέτρο αναμένεται ότι θα συμβάλει καθοριστικά στην αύξηση του αριθμού των νοικοκυριών που θα επιλέξουν την υλοποίηση των ακόλουθων παρεμβάσεων:</w:t>
            </w:r>
          </w:p>
          <w:p w14:paraId="0CF7A88F"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α) Αντικατάσταση κουφωμάτων (πλαίσια/υαλοπίνακες) και τοποθέτηση συστημάτων σκίασης.</w:t>
            </w:r>
          </w:p>
          <w:p w14:paraId="140A3857" w14:textId="45C360E9"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β) Τοποθέτηση θερμομόνωσης στο </w:t>
            </w:r>
            <w:r w:rsidR="00DE519B">
              <w:rPr>
                <w:rFonts w:ascii="Calibri" w:hAnsi="Calibri" w:cs="Calibri"/>
                <w:lang w:eastAsia="el-GR"/>
              </w:rPr>
              <w:t>κτη</w:t>
            </w:r>
            <w:r w:rsidRPr="00232E60">
              <w:rPr>
                <w:rFonts w:ascii="Calibri" w:hAnsi="Calibri" w:cs="Calibri"/>
                <w:lang w:eastAsia="el-GR"/>
              </w:rPr>
              <w:t>ριακό κέλυφος συμπεριλαμβανομένου του δώματος/στέγης και της πιλοτής.</w:t>
            </w:r>
          </w:p>
          <w:p w14:paraId="67201288"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γ) Αναβάθμιση συστήματος θέρμανσης, ψύξης και συστήματος παροχής ζεστού νερού χρήσης συμπεριλαμβανομένων συστημάτων ΑΠΕ.</w:t>
            </w:r>
          </w:p>
          <w:p w14:paraId="5473DCB2" w14:textId="72BA7A92"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Επιπρόσθετα, το μέτρο δύναται να περιλαμβάνει και την εγκατάσταση φωτοβολταϊκών συστημάτων σε</w:t>
            </w:r>
            <w:r w:rsidR="005F622D">
              <w:rPr>
                <w:rFonts w:ascii="Calibri" w:hAnsi="Calibri" w:cs="Calibri"/>
                <w:lang w:eastAsia="el-GR"/>
              </w:rPr>
              <w:t xml:space="preserve"> κτίρια</w:t>
            </w:r>
            <w:r w:rsidRPr="00232E60">
              <w:rPr>
                <w:rFonts w:ascii="Calibri" w:hAnsi="Calibri" w:cs="Calibri"/>
                <w:lang w:eastAsia="el-GR"/>
              </w:rPr>
              <w:t xml:space="preserve"> κατοικιών με σκοπό την αυτοκατανάλωση της παραγόμενης ηλεκτρικής ενέργειας βάσει των προβλέψεων του ν. 5037/2023 (ΦΕΚ Α΄, 78/29.03.2023).</w:t>
            </w:r>
          </w:p>
          <w:p w14:paraId="7BE68B14"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Προτεραιότητα θα δοθεί στην υλοποίηση πακέτων παρεμβάσεων με σκοπό τη μεγιστοποίηση του οφέλους από την εξοικονόμηση ενέργειας, χωρίς ωστόσο να μην προκρίνεται η μεμονωμένη υλοποίηση παρεμβάσεων.</w:t>
            </w:r>
          </w:p>
          <w:p w14:paraId="5672661D" w14:textId="776B9018"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Τέλος, θα επιδιωχθεί η αξιοποίηση ανακυκλώσιμων προϊόντων και υλικών κατά την υλοποίηση παρεμβάσεων ενεργειακής αναβάθμισης των </w:t>
            </w:r>
            <w:r w:rsidR="005F622D">
              <w:rPr>
                <w:rFonts w:ascii="Calibri" w:hAnsi="Calibri" w:cs="Calibri"/>
                <w:lang w:eastAsia="el-GR"/>
              </w:rPr>
              <w:t>κτιρίων</w:t>
            </w:r>
            <w:r w:rsidRPr="00232E60">
              <w:rPr>
                <w:rFonts w:ascii="Calibri" w:hAnsi="Calibri" w:cs="Calibri"/>
                <w:lang w:eastAsia="el-GR"/>
              </w:rPr>
              <w:t xml:space="preserve"> κατοικίας.</w:t>
            </w:r>
          </w:p>
        </w:tc>
      </w:tr>
      <w:tr w:rsidR="005E2F0F" w:rsidRPr="00232E60" w14:paraId="70412EA3" w14:textId="77777777" w:rsidTr="001010B9">
        <w:trPr>
          <w:jc w:val="center"/>
        </w:trPr>
        <w:tc>
          <w:tcPr>
            <w:tcW w:w="2830" w:type="dxa"/>
            <w:vAlign w:val="center"/>
          </w:tcPr>
          <w:p w14:paraId="6A61E540"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48A4AB01" w14:textId="396D1CF9"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οικιακού τομέα</w:t>
            </w:r>
          </w:p>
        </w:tc>
      </w:tr>
      <w:tr w:rsidR="005E2F0F" w:rsidRPr="00232E60" w14:paraId="37180163" w14:textId="77777777" w:rsidTr="001010B9">
        <w:trPr>
          <w:jc w:val="center"/>
        </w:trPr>
        <w:tc>
          <w:tcPr>
            <w:tcW w:w="2830" w:type="dxa"/>
            <w:vAlign w:val="center"/>
          </w:tcPr>
          <w:p w14:paraId="0FA704ED"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574A62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Φορείς διαχείρισης και υλοποίησης των σχεδιαζόμενων προγραμμάτων </w:t>
            </w:r>
          </w:p>
        </w:tc>
      </w:tr>
      <w:tr w:rsidR="005E2F0F" w:rsidRPr="00232E60" w14:paraId="3C3FF424" w14:textId="77777777" w:rsidTr="001010B9">
        <w:trPr>
          <w:jc w:val="center"/>
        </w:trPr>
        <w:tc>
          <w:tcPr>
            <w:tcW w:w="2830" w:type="dxa"/>
            <w:vAlign w:val="center"/>
          </w:tcPr>
          <w:p w14:paraId="2EFA022A"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4831DEDF"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(νοικοκυριά)</w:t>
            </w:r>
          </w:p>
        </w:tc>
      </w:tr>
    </w:tbl>
    <w:p w14:paraId="7C85EED4" w14:textId="77777777" w:rsidR="005E2F0F" w:rsidRPr="00232E60" w:rsidRDefault="005E2F0F" w:rsidP="005E2F0F">
      <w:pPr>
        <w:spacing w:line="240" w:lineRule="auto"/>
        <w:rPr>
          <w:rFonts w:ascii="Calibri" w:hAnsi="Calibri" w:cs="Calibri"/>
          <w:highlight w:val="yellow"/>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762BF24C" w14:textId="77777777" w:rsidTr="001010B9">
        <w:trPr>
          <w:tblHeader/>
          <w:jc w:val="center"/>
        </w:trPr>
        <w:tc>
          <w:tcPr>
            <w:tcW w:w="2830" w:type="dxa"/>
            <w:shd w:val="clear" w:color="auto" w:fill="D9D9D9" w:themeFill="background1" w:themeFillShade="D9"/>
            <w:vAlign w:val="center"/>
          </w:tcPr>
          <w:p w14:paraId="39282E7B"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558BFB13" w14:textId="00CE170A"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 xml:space="preserve">Ο2. Χρηματοδοτικά προγράμματα ανακαίνισης </w:t>
            </w:r>
            <w:r w:rsidR="005F622D">
              <w:rPr>
                <w:rFonts w:ascii="Calibri" w:hAnsi="Calibri" w:cs="Calibri"/>
                <w:b/>
                <w:bCs/>
                <w:lang w:eastAsia="el-GR"/>
              </w:rPr>
              <w:t>κτιρίων</w:t>
            </w:r>
            <w:r w:rsidRPr="00232E60">
              <w:rPr>
                <w:rFonts w:ascii="Calibri" w:hAnsi="Calibri" w:cs="Calibri"/>
                <w:b/>
                <w:bCs/>
                <w:lang w:eastAsia="el-GR"/>
              </w:rPr>
              <w:t xml:space="preserve"> του μη-οικιακού τομέα (εκτός δημοσίου)</w:t>
            </w:r>
          </w:p>
        </w:tc>
      </w:tr>
      <w:tr w:rsidR="005E2F0F" w:rsidRPr="00232E60" w14:paraId="3DE330FE" w14:textId="77777777" w:rsidTr="001010B9">
        <w:trPr>
          <w:jc w:val="center"/>
        </w:trPr>
        <w:tc>
          <w:tcPr>
            <w:tcW w:w="2830" w:type="dxa"/>
            <w:vAlign w:val="center"/>
          </w:tcPr>
          <w:p w14:paraId="0EFB4B1E"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597D7AF7"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0D63A688" w14:textId="77777777" w:rsidTr="001010B9">
        <w:trPr>
          <w:jc w:val="center"/>
        </w:trPr>
        <w:tc>
          <w:tcPr>
            <w:tcW w:w="2830" w:type="dxa"/>
            <w:vAlign w:val="center"/>
          </w:tcPr>
          <w:p w14:paraId="4FDB6341"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2E7B8C6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Το μέτρο </w:t>
            </w:r>
            <w:r w:rsidRPr="00232E60">
              <w:rPr>
                <w:rFonts w:ascii="Calibri" w:hAnsi="Calibri" w:cs="Calibri"/>
                <w:lang w:val="en-US" w:eastAsia="el-GR"/>
              </w:rPr>
              <w:t>O</w:t>
            </w:r>
            <w:r w:rsidRPr="00232E60">
              <w:rPr>
                <w:rFonts w:ascii="Calibri" w:hAnsi="Calibri" w:cs="Calibri"/>
                <w:lang w:eastAsia="el-GR"/>
              </w:rPr>
              <w:t>2 στοχεύει στην υλοποίηση παρεμβάσεων σε επιχειρήσεις του τριτογενή τομέα με σκοπό την αξιοποίηση τεχνολογιών ΑΠΕ και την προώθηση παρεμβάσεων εξοικονόμησης ενέργειας μέσω εθνικών και περιφερειακών χρηματοδοτικών προγραμμάτων που θα σχεδιαστούν.</w:t>
            </w:r>
          </w:p>
          <w:p w14:paraId="54C72D4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Έμφαση θα δοθεί στον προσδιορισμό της βέλτιστης οικονομικής ενίσχυσης σε συμμόρφωση με το πλαίσιο κρατικών ενισχύσεων στοχεύοντας στη μεγιστοποίηση της μόχλευσης από τους ωφελούμενους χωρίς να διακινδυνεύεται η απρόσκοπτη συμμετοχή τους στο συγκεκριμένο μέτρο.</w:t>
            </w:r>
          </w:p>
          <w:p w14:paraId="7821DEE7"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Το συγκεκριμένο μέτρο δύναται να οδηγήσει τις επιχειρήσεις του τριτογενή τομέα στην υλοποίηση δράσεων, όπως ενδεικτικά είναι οι ακόλουθες:</w:t>
            </w:r>
          </w:p>
          <w:p w14:paraId="46712E64" w14:textId="788260A8"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lastRenderedPageBreak/>
              <w:t xml:space="preserve">α) Παρεμβάσεις στο </w:t>
            </w:r>
            <w:r w:rsidR="00DE519B">
              <w:rPr>
                <w:rFonts w:ascii="Calibri" w:hAnsi="Calibri" w:cs="Calibri"/>
                <w:lang w:eastAsia="el-GR"/>
              </w:rPr>
              <w:t>κτη</w:t>
            </w:r>
            <w:r w:rsidRPr="00232E60">
              <w:rPr>
                <w:rFonts w:ascii="Calibri" w:hAnsi="Calibri" w:cs="Calibri"/>
                <w:lang w:eastAsia="el-GR"/>
              </w:rPr>
              <w:t>ριακό κέλυφος (θερμομόνωση, κουφώματα/υαλοπίνακες, συστήματα σκίασης).</w:t>
            </w:r>
          </w:p>
          <w:p w14:paraId="7F0D9082"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β) Αναβάθμιση εσωτερικών ηλεκτρικών εγκαταστάσεων και συστημάτων διανομής ηλεκτρικής ενέργειας.</w:t>
            </w:r>
          </w:p>
          <w:p w14:paraId="466DD7CB"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γ) Αναβάθμιση συστημάτων παραγωγής και διανομής θερμικής ενέργειας τόσο για χρήση ψύξης/θέρμανσης χώρων όσο και στη παραγωγική διαδικασία. (π.χ. αντλίες θερμότητας, συστήματα ΑΠΕ για παραγωγή ηλεκτρικής και θερμικής και ψυκτικής ενέργειας, εξοπλισμός και συστήματα παραγωγής ζεστού νερού/ατμού, εξοπλισμός ανάκτησης απορριπτόμενης θερμότητας κ.α.).</w:t>
            </w:r>
          </w:p>
          <w:p w14:paraId="7EFC574A"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δ) Αναβάθμιση ή και ένταξη νέων υλικών και εξοπλισμού για τη μείωση των απωλειών ενέργειας.</w:t>
            </w:r>
          </w:p>
          <w:p w14:paraId="31ADBC34"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ε) Μηχανικός αερισµός</w:t>
            </w:r>
          </w:p>
          <w:p w14:paraId="7119D65A"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στ) Αναβάθμιση εξοπλισμού φωτισμού</w:t>
            </w:r>
          </w:p>
          <w:p w14:paraId="07413522"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ζ) Αντικατάσταση υφιστάμενων ηλεκτρικών συσκευών και εξοπλισμού γραφείου με νέες υψηλής ενεργειακής απόδοσης.</w:t>
            </w:r>
          </w:p>
          <w:p w14:paraId="6BA00555"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Εγκατάσταση συστημάτων διαχείρισης ενέργειας</w:t>
            </w:r>
          </w:p>
          <w:p w14:paraId="74F97F9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θ) Πιστοποίηση συστήματος ενεργειακής διαχείρισης σύμφωνα με το πρότυπο ISO 50001.</w:t>
            </w:r>
          </w:p>
          <w:p w14:paraId="22A1C66A" w14:textId="6B055EDF"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Οι δράσεις δύνανται να περιλαμβάνουν και την ενεργειακή αναβάθμιση παραγωγικού εξοπλισμού για την περίπτωση βιοτεχνικών επιχειρήσεων. Ταυτόχρονα, η εγκατάσταση φωτοβολταϊκών συστημάτων σε</w:t>
            </w:r>
            <w:r w:rsidR="005F622D">
              <w:rPr>
                <w:rFonts w:ascii="Calibri" w:hAnsi="Calibri" w:cs="Calibri"/>
                <w:lang w:eastAsia="el-GR"/>
              </w:rPr>
              <w:t xml:space="preserve"> κτίρια</w:t>
            </w:r>
            <w:r w:rsidRPr="00232E60">
              <w:rPr>
                <w:rFonts w:ascii="Calibri" w:hAnsi="Calibri" w:cs="Calibri"/>
                <w:lang w:eastAsia="el-GR"/>
              </w:rPr>
              <w:t xml:space="preserve"> θα επιδιωχθεί με σκοπό την αυτοκατανάλωση της παραγόμενης ηλεκτρικής ενέργειας βάσει των προβλέψεων του ν. 5037/2023 (ΦΕΚ Α΄, 78/29.03.2023).</w:t>
            </w:r>
          </w:p>
          <w:p w14:paraId="33458748" w14:textId="7ECA007E"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Επιπρόσθετα, θα επιδιωχθεί η αξιοποίηση ανακυκλώσιμων προϊόντων και υλικών κατά την υλοποίηση παρεμβάσεων ενεργειακής αναβάθμισης των </w:t>
            </w:r>
            <w:r w:rsidR="005F622D">
              <w:rPr>
                <w:rFonts w:ascii="Calibri" w:hAnsi="Calibri" w:cs="Calibri"/>
                <w:lang w:eastAsia="el-GR"/>
              </w:rPr>
              <w:t>κτιρίων</w:t>
            </w:r>
            <w:r w:rsidRPr="00232E60">
              <w:rPr>
                <w:rFonts w:ascii="Calibri" w:hAnsi="Calibri" w:cs="Calibri"/>
                <w:lang w:eastAsia="el-GR"/>
              </w:rPr>
              <w:t xml:space="preserve"> του μη οικιακού τομέα.</w:t>
            </w:r>
          </w:p>
        </w:tc>
      </w:tr>
      <w:tr w:rsidR="005E2F0F" w:rsidRPr="00232E60" w14:paraId="4E4B101D" w14:textId="77777777" w:rsidTr="001010B9">
        <w:trPr>
          <w:jc w:val="center"/>
        </w:trPr>
        <w:tc>
          <w:tcPr>
            <w:tcW w:w="2830" w:type="dxa"/>
            <w:vAlign w:val="center"/>
          </w:tcPr>
          <w:p w14:paraId="656AA00A"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468A9A37" w14:textId="4ECBA42E"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μη-οικιακού τομέα</w:t>
            </w:r>
          </w:p>
        </w:tc>
      </w:tr>
      <w:tr w:rsidR="005E2F0F" w:rsidRPr="00232E60" w14:paraId="0270CDBD" w14:textId="77777777" w:rsidTr="001010B9">
        <w:trPr>
          <w:jc w:val="center"/>
        </w:trPr>
        <w:tc>
          <w:tcPr>
            <w:tcW w:w="2830" w:type="dxa"/>
            <w:vAlign w:val="center"/>
          </w:tcPr>
          <w:p w14:paraId="30B60419"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51C80B92"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Φορείς διαχείρισης και υλοποίησης των σχεδιαζόμενων προγραμμάτων </w:t>
            </w:r>
          </w:p>
        </w:tc>
      </w:tr>
      <w:tr w:rsidR="005E2F0F" w:rsidRPr="00232E60" w14:paraId="1E0AC1BC" w14:textId="77777777" w:rsidTr="001010B9">
        <w:trPr>
          <w:jc w:val="center"/>
        </w:trPr>
        <w:tc>
          <w:tcPr>
            <w:tcW w:w="2830" w:type="dxa"/>
            <w:vAlign w:val="center"/>
          </w:tcPr>
          <w:p w14:paraId="3C917C24"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34543890"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(επιχειρήσεις)</w:t>
            </w:r>
          </w:p>
        </w:tc>
      </w:tr>
    </w:tbl>
    <w:p w14:paraId="1DB6FF79" w14:textId="77777777" w:rsidR="005E2F0F" w:rsidRPr="00232E60" w:rsidRDefault="005E2F0F" w:rsidP="005E2F0F">
      <w:pPr>
        <w:spacing w:line="240" w:lineRule="auto"/>
        <w:rPr>
          <w:rFonts w:ascii="Calibri" w:hAnsi="Calibri" w:cs="Calibri"/>
          <w:highlight w:val="yellow"/>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762822C4" w14:textId="77777777" w:rsidTr="001010B9">
        <w:trPr>
          <w:tblHeader/>
          <w:jc w:val="center"/>
        </w:trPr>
        <w:tc>
          <w:tcPr>
            <w:tcW w:w="2830" w:type="dxa"/>
            <w:shd w:val="clear" w:color="auto" w:fill="D9D9D9" w:themeFill="background1" w:themeFillShade="D9"/>
            <w:vAlign w:val="center"/>
          </w:tcPr>
          <w:p w14:paraId="107384F3"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3AC01666" w14:textId="717C9CC3"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 xml:space="preserve">Ο3. Προώθηση ΣΕΑ μέσω στοχευμένων χρηματοδοτικών προγραμμάτων για την ενεργειακή αναβάθμιση του </w:t>
            </w:r>
            <w:r w:rsidR="00DE519B">
              <w:rPr>
                <w:rFonts w:ascii="Calibri" w:hAnsi="Calibri" w:cs="Calibri"/>
                <w:b/>
                <w:bCs/>
                <w:lang w:eastAsia="el-GR"/>
              </w:rPr>
              <w:t>κτη</w:t>
            </w:r>
            <w:r w:rsidRPr="00232E60">
              <w:rPr>
                <w:rFonts w:ascii="Calibri" w:hAnsi="Calibri" w:cs="Calibri"/>
                <w:b/>
                <w:bCs/>
                <w:lang w:eastAsia="el-GR"/>
              </w:rPr>
              <w:t>ριακού αποθέματος</w:t>
            </w:r>
          </w:p>
        </w:tc>
      </w:tr>
      <w:tr w:rsidR="005E2F0F" w:rsidRPr="00232E60" w14:paraId="29DE7D17" w14:textId="77777777" w:rsidTr="001010B9">
        <w:trPr>
          <w:jc w:val="center"/>
        </w:trPr>
        <w:tc>
          <w:tcPr>
            <w:tcW w:w="2830" w:type="dxa"/>
            <w:vAlign w:val="center"/>
          </w:tcPr>
          <w:p w14:paraId="7CCA9FA0"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045AC905"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4B00D587" w14:textId="77777777" w:rsidTr="001010B9">
        <w:trPr>
          <w:jc w:val="center"/>
        </w:trPr>
        <w:tc>
          <w:tcPr>
            <w:tcW w:w="2830" w:type="dxa"/>
            <w:vAlign w:val="center"/>
          </w:tcPr>
          <w:p w14:paraId="57719EA4"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CDFD7C3" w14:textId="7BAD9C8A"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Το μέτρο Ο3 προβλέπει την υλοποίηση στοχευμένων χρηματοδοτικών προγραμμάτων με σκοπό τη σύναψη Συμβάσεων Ενεργειακής Απόδοσης (ΣΕΑ) με Επιχειρήσεις Ενεργειακών Υπηρεσιών για την </w:t>
            </w:r>
            <w:r w:rsidRPr="00232E60">
              <w:rPr>
                <w:rFonts w:ascii="Calibri" w:hAnsi="Calibri" w:cs="Calibri"/>
                <w:lang w:eastAsia="el-GR"/>
              </w:rPr>
              <w:lastRenderedPageBreak/>
              <w:t>υλοποίηση παρεμβάσεων εξοικονόμησης ενέργειας και την εγκατάσταση συστημάτων ΑΠΕ σε</w:t>
            </w:r>
            <w:r w:rsidR="005F622D">
              <w:rPr>
                <w:rFonts w:ascii="Calibri" w:hAnsi="Calibri" w:cs="Calibri"/>
                <w:lang w:eastAsia="el-GR"/>
              </w:rPr>
              <w:t xml:space="preserve"> κτίρια</w:t>
            </w:r>
            <w:r w:rsidRPr="00232E60">
              <w:rPr>
                <w:rFonts w:ascii="Calibri" w:hAnsi="Calibri" w:cs="Calibri"/>
                <w:lang w:eastAsia="el-GR"/>
              </w:rPr>
              <w:t>.</w:t>
            </w:r>
          </w:p>
          <w:p w14:paraId="72653A0A"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Το συγκεκριμένο μέτρο αναμένεται να διευκολύνει τη χρηματοδότηση δράσεων από τις Επιχειρήσεις Ενεργειακών Υπηρεσιών με μικρή περίοδο αποπληρωμής, οι οποίες θα αποπληρωθούν από τους ωφελούμενους μέσα στη χρονική διάρκεια της συναφθείσας ΣΕΑ.</w:t>
            </w:r>
          </w:p>
          <w:p w14:paraId="3070888C"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Ιδιαίτερη έμφαση θα δοθεί στην εγκατάσταση συστημάτων θέρμανσης, ψύξης και παραγωγής ζεστού νερού χρήσης υψηλής ενεργειακής απόδοσης συμπεριλαμβανομένων των τεχνολογιών ΑΠΕ.</w:t>
            </w:r>
          </w:p>
          <w:p w14:paraId="68332086" w14:textId="611FF60C"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Επιπρόσθετα, θα αναπτυχθούν εξειδικευμένα χρηματοδοτικά εργαλεία με σκοπό την ενίσχυση των επιχειρήσεων ενεργειακών υπηρεσιών, οι </w:t>
            </w:r>
            <w:r w:rsidRPr="00E70F94">
              <w:rPr>
                <w:rFonts w:ascii="Calibri" w:hAnsi="Calibri" w:cs="Calibri"/>
                <w:lang w:eastAsia="el-GR"/>
              </w:rPr>
              <w:t xml:space="preserve">οποίες θα αναλάβουν την ενεργειακή αναβάθμιση των </w:t>
            </w:r>
            <w:r w:rsidR="005F622D">
              <w:rPr>
                <w:rFonts w:ascii="Calibri" w:hAnsi="Calibri" w:cs="Calibri"/>
                <w:lang w:eastAsia="el-GR"/>
              </w:rPr>
              <w:t>κτιρίων</w:t>
            </w:r>
            <w:r w:rsidRPr="00E70F94">
              <w:rPr>
                <w:rFonts w:ascii="Calibri" w:hAnsi="Calibri" w:cs="Calibri"/>
                <w:lang w:eastAsia="el-GR"/>
              </w:rPr>
              <w:t xml:space="preserve"> στο πλαίσιο του σχεδιαζόμενου μέτρου, όπως είναι η παροχή χαμηλότοκων δανείων και εγγυοδοσίας σύμφωνα με τις προβλέψεις του πλαισίου κρατικών ενισχύσεων.</w:t>
            </w:r>
          </w:p>
          <w:p w14:paraId="0C73A154"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Επισημαίνεται ότι το μέτρο Ο3 δύναται να συνδυαστεί με τα μέτρα Ο1 και Ο2 καλύπτοντας μέρος της ίδιας συμμετοχής των ωφελούμενων (νοικοκυριά και επιχειρήσεις) σε πλήρη συμμόρφωση με το πλαίσιο των κρατικών ενισχύσεων.</w:t>
            </w:r>
          </w:p>
        </w:tc>
      </w:tr>
      <w:tr w:rsidR="005E2F0F" w:rsidRPr="00232E60" w14:paraId="7C041B3A" w14:textId="77777777" w:rsidTr="001010B9">
        <w:trPr>
          <w:jc w:val="center"/>
        </w:trPr>
        <w:tc>
          <w:tcPr>
            <w:tcW w:w="2830" w:type="dxa"/>
            <w:vAlign w:val="center"/>
          </w:tcPr>
          <w:p w14:paraId="32F23418"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10C54C12" w14:textId="3B313081"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οικιακού και του μη-οικιακού τομέα</w:t>
            </w:r>
          </w:p>
        </w:tc>
      </w:tr>
      <w:tr w:rsidR="005E2F0F" w:rsidRPr="00232E60" w14:paraId="7ABE4677" w14:textId="77777777" w:rsidTr="001010B9">
        <w:trPr>
          <w:jc w:val="center"/>
        </w:trPr>
        <w:tc>
          <w:tcPr>
            <w:tcW w:w="2830" w:type="dxa"/>
            <w:vAlign w:val="center"/>
          </w:tcPr>
          <w:p w14:paraId="4495699B"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33014656"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p w14:paraId="52F421B7"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Επιχειρήσεις Ενεργειακών Υπηρεσιών</w:t>
            </w:r>
          </w:p>
        </w:tc>
      </w:tr>
      <w:tr w:rsidR="005E2F0F" w:rsidRPr="00232E60" w14:paraId="3F97C4CB" w14:textId="77777777" w:rsidTr="001010B9">
        <w:trPr>
          <w:jc w:val="center"/>
        </w:trPr>
        <w:tc>
          <w:tcPr>
            <w:tcW w:w="2830" w:type="dxa"/>
            <w:vAlign w:val="center"/>
          </w:tcPr>
          <w:p w14:paraId="70A22D07"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18A651AB"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επιχειρήσεων ενεργειακών υπηρεσιών, δημόσιων πόρων και χρηματοδότησης από τρίτους (νοικοκυριά και επιχειρήσεις)</w:t>
            </w:r>
          </w:p>
        </w:tc>
      </w:tr>
    </w:tbl>
    <w:p w14:paraId="3C657803" w14:textId="77777777" w:rsidR="005E2F0F" w:rsidRPr="00232E60" w:rsidRDefault="005E2F0F" w:rsidP="005E2F0F">
      <w:pPr>
        <w:spacing w:line="240" w:lineRule="auto"/>
        <w:rPr>
          <w:rFonts w:ascii="Calibri" w:hAnsi="Calibri" w:cs="Calibri"/>
          <w:highlight w:val="yellow"/>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44853746" w14:textId="77777777" w:rsidTr="001010B9">
        <w:trPr>
          <w:tblHeader/>
          <w:jc w:val="center"/>
        </w:trPr>
        <w:tc>
          <w:tcPr>
            <w:tcW w:w="2830" w:type="dxa"/>
            <w:shd w:val="clear" w:color="auto" w:fill="D9D9D9" w:themeFill="background1" w:themeFillShade="D9"/>
            <w:vAlign w:val="center"/>
          </w:tcPr>
          <w:p w14:paraId="1BB9E3E2"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456811F1" w14:textId="1F5261B0"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Ο4. Χρήση φορολογικών και πολεοδομικών κινήτρων για την υλοποίηση παρεμβάσεων εξοικονόμησης ενέργειας σε</w:t>
            </w:r>
            <w:r w:rsidR="005F622D">
              <w:rPr>
                <w:rFonts w:ascii="Calibri" w:hAnsi="Calibri" w:cs="Calibri"/>
                <w:b/>
                <w:bCs/>
                <w:lang w:eastAsia="el-GR"/>
              </w:rPr>
              <w:t xml:space="preserve"> κτίρια</w:t>
            </w:r>
            <w:r w:rsidRPr="00232E60">
              <w:rPr>
                <w:rFonts w:ascii="Calibri" w:hAnsi="Calibri" w:cs="Calibri"/>
                <w:b/>
                <w:bCs/>
                <w:lang w:eastAsia="el-GR"/>
              </w:rPr>
              <w:t xml:space="preserve"> του οικιακού και του μη-οικιακού τομέα (εκτός δημοσίου)</w:t>
            </w:r>
          </w:p>
        </w:tc>
      </w:tr>
      <w:tr w:rsidR="005E2F0F" w:rsidRPr="00232E60" w14:paraId="1EC004A7" w14:textId="77777777" w:rsidTr="001010B9">
        <w:trPr>
          <w:jc w:val="center"/>
        </w:trPr>
        <w:tc>
          <w:tcPr>
            <w:tcW w:w="2830" w:type="dxa"/>
            <w:vAlign w:val="center"/>
          </w:tcPr>
          <w:p w14:paraId="45A64169"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16282FD7"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078F8B31" w14:textId="77777777" w:rsidTr="001010B9">
        <w:trPr>
          <w:jc w:val="center"/>
        </w:trPr>
        <w:tc>
          <w:tcPr>
            <w:tcW w:w="2830" w:type="dxa"/>
            <w:vAlign w:val="center"/>
          </w:tcPr>
          <w:p w14:paraId="477F4153"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77F9F201" w14:textId="0EB6554F"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Το μέτρο Ο4 αποσκοπεί στην αναθεώρηση των υφιστάμενων φορολογικών και πολεοδομικών κινήτρων που παρέχονται από την κείμενη νομοθεσία με σκοπό την αποτελεσματικότερη υλοποίηση παρεμβάσεων εξοικονόμησης ενέργειας σε</w:t>
            </w:r>
            <w:r w:rsidR="005F622D">
              <w:rPr>
                <w:rFonts w:ascii="Calibri" w:hAnsi="Calibri" w:cs="Calibri"/>
                <w:lang w:eastAsia="el-GR"/>
              </w:rPr>
              <w:t xml:space="preserve"> κτίρια</w:t>
            </w:r>
            <w:r w:rsidRPr="00232E60">
              <w:rPr>
                <w:rFonts w:ascii="Calibri" w:hAnsi="Calibri" w:cs="Calibri"/>
                <w:lang w:eastAsia="el-GR"/>
              </w:rPr>
              <w:t xml:space="preserve"> του οικιακού και του μη-οικιακού τομέα.</w:t>
            </w:r>
          </w:p>
          <w:p w14:paraId="4AC5FCEF"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Αρχικά, το υφιστάμενο θεσμικό πλαίσιο φοροαπαλλαγών θα αξιολογηθεί και θα αναθεωρηθεί στην περίπτωση που διαπιστωθεί ότι δεν πραγματοποιείται συστηματική χρήση της φορολογικής ελάφρυνσης τόσο από φυσικά πρόσωπα όσο και από επιχειρήσεις. </w:t>
            </w:r>
          </w:p>
          <w:p w14:paraId="28853E4F" w14:textId="025BF7B6"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Πιο συγκεκριμένα θα εξεταστεί η αποτελεσματικότητα τόσο της έκπτωσης φόρου για δαπάνες που αφορούν λήψη υπηρεσιών για ενεργειακή, λειτουργική και αισθητική αναβάθμιση </w:t>
            </w:r>
            <w:r w:rsidR="005F622D">
              <w:rPr>
                <w:rFonts w:ascii="Calibri" w:hAnsi="Calibri" w:cs="Calibri"/>
                <w:lang w:eastAsia="el-GR"/>
              </w:rPr>
              <w:t>κτιρίων</w:t>
            </w:r>
            <w:r w:rsidRPr="00232E60">
              <w:rPr>
                <w:rFonts w:ascii="Calibri" w:hAnsi="Calibri" w:cs="Calibri"/>
                <w:lang w:eastAsia="el-GR"/>
              </w:rPr>
              <w:t xml:space="preserve"> (άρθρο 39Β </w:t>
            </w:r>
            <w:r w:rsidRPr="00232E60">
              <w:rPr>
                <w:rFonts w:ascii="Calibri" w:hAnsi="Calibri" w:cs="Calibri"/>
                <w:lang w:eastAsia="el-GR"/>
              </w:rPr>
              <w:lastRenderedPageBreak/>
              <w:t>του ν. 4172/2013 (ΦΕΚ Α', 167/23.07.2013)), όσο και τις φορολογικές αποσβέσεις των επιχειρήσεων (άρθρο 24 του ν. 4172/2013 (ΦΕΚ Α', 167/23.07.2013)).</w:t>
            </w:r>
          </w:p>
          <w:p w14:paraId="1AB41C3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Ενδεικτικά θα εξεταστούν οι ακόλουθες εναλλακτικές αναθεώρησης του υφιστάμενου φορολογικού πλαισίου:</w:t>
            </w:r>
          </w:p>
          <w:p w14:paraId="0AAC2B34"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α) Παροχή αποδοτικότερων φορολογικών κινήτρων σε δικαιούχους προκειμένου να υλοποιούν παρεμβάσεις βελτίωσης της ενεργειακής απόδοσης σε κατοικίες αλλά και σε επαγγελματικούς χώρους.</w:t>
            </w:r>
          </w:p>
          <w:p w14:paraId="0A02119B" w14:textId="11BD465B"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β) Σύνδεση του φορολογικού κινήτρου με διάφορα χαρακτηριστικά του δικαιούχου (κατάσταση</w:t>
            </w:r>
            <w:r w:rsidR="005F622D">
              <w:rPr>
                <w:rFonts w:ascii="Calibri" w:hAnsi="Calibri" w:cs="Calibri"/>
                <w:lang w:eastAsia="el-GR"/>
              </w:rPr>
              <w:t xml:space="preserve"> κτιρίου</w:t>
            </w:r>
            <w:r w:rsidRPr="00232E60">
              <w:rPr>
                <w:rFonts w:ascii="Calibri" w:hAnsi="Calibri" w:cs="Calibri"/>
                <w:lang w:eastAsia="el-GR"/>
              </w:rPr>
              <w:t>, αριθμός μελών νοικοκυριού, οικονομική κατάσταση κ.α.).</w:t>
            </w:r>
          </w:p>
          <w:p w14:paraId="0C6A2521"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γ) Αύξηση της έκπτωσης φόρου ανάλογα με την οικονομική κλίμακα φορολόγησης, το οποίο συνδέεται άμεσα με τα έσοδα ενός νοικοκυριού.</w:t>
            </w:r>
          </w:p>
          <w:p w14:paraId="5F1F10D8" w14:textId="6E09F59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δ) Εφαρμογή μειωμένου συντελεστή ΦΠΑ για υλικά και προϊόντα που αφορούν την ενεργειακή αναβάθμιση των </w:t>
            </w:r>
            <w:r w:rsidR="005F622D">
              <w:rPr>
                <w:rFonts w:ascii="Calibri" w:hAnsi="Calibri" w:cs="Calibri"/>
                <w:lang w:eastAsia="el-GR"/>
              </w:rPr>
              <w:t>κτιρίων</w:t>
            </w:r>
            <w:r w:rsidRPr="00232E60">
              <w:rPr>
                <w:rFonts w:ascii="Calibri" w:hAnsi="Calibri" w:cs="Calibri"/>
                <w:lang w:eastAsia="el-GR"/>
              </w:rPr>
              <w:t>.</w:t>
            </w:r>
          </w:p>
          <w:p w14:paraId="45D60E9A"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ε) Διόρθωση του θεσμικού πλαισίου έκπτωσης φόρου όσον αφορά την δυνατότητα συνδυασμού του με χρήση και άλλου χρηματοδοτικού εργαλείου για την ενεργειακή αναβάθμιση των κατοικιών.</w:t>
            </w:r>
          </w:p>
          <w:p w14:paraId="1C0F24B8" w14:textId="3009A4FD"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διαδικασία αναθεώρησης των φορολογικών και πολεοδομικών κινήτρων θα συνοδευτεί από την εκπόνηση εμπεριστατωμένης ανάλυσης κόστους-οφέλους όπου θα τεκμηριώνονται μεταξύ άλλων τόσο τα ενεργειακά οφέλη που προκύπτουν από την υλοποίηση παρεμβάσεων εξοικονόμησης ενέργειας και ΑΠΕ στα</w:t>
            </w:r>
            <w:r w:rsidR="005F622D">
              <w:rPr>
                <w:rFonts w:ascii="Calibri" w:hAnsi="Calibri" w:cs="Calibri"/>
                <w:lang w:eastAsia="el-GR"/>
              </w:rPr>
              <w:t xml:space="preserve"> κτίρια</w:t>
            </w:r>
            <w:r w:rsidRPr="00232E60">
              <w:rPr>
                <w:rFonts w:ascii="Calibri" w:hAnsi="Calibri" w:cs="Calibri"/>
                <w:lang w:eastAsia="el-GR"/>
              </w:rPr>
              <w:t>, όσο και μη ενεργειακά οφέλη συμπεριλαμβανομένης της πιθανής αύξησης των δημόσιων εσόδων μέσω του ΦΠΑ και του φόρου από επαγγελματίες που απασχολούνται στον κλάδο καθώς θα αυξάνεται ο όγκος εργασιών και άρα ο κύκλος εργασιών της όμορης αγοράς.</w:t>
            </w:r>
          </w:p>
          <w:p w14:paraId="0C006E2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Σε κάθε περίπτωση οποιαδήποτε άμεση μείωση των δημόσιων εσόδων πρέπει να συνοδεύεται από έμμεση και τεκμηριωμένη αύξηση αυτών, προκειμένου η εφαρμογή του μέτρου να έχει θετικό ισοζύγιο στα δημόσια οικονομικά.</w:t>
            </w:r>
          </w:p>
        </w:tc>
      </w:tr>
      <w:tr w:rsidR="005E2F0F" w:rsidRPr="00232E60" w14:paraId="7E17C163" w14:textId="77777777" w:rsidTr="001010B9">
        <w:trPr>
          <w:jc w:val="center"/>
        </w:trPr>
        <w:tc>
          <w:tcPr>
            <w:tcW w:w="2830" w:type="dxa"/>
            <w:vAlign w:val="center"/>
          </w:tcPr>
          <w:p w14:paraId="074DE573"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526815C3" w14:textId="194B9D88"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οικιακού και μη-οικιακού τομέα</w:t>
            </w:r>
          </w:p>
        </w:tc>
      </w:tr>
      <w:tr w:rsidR="005E2F0F" w:rsidRPr="00232E60" w14:paraId="62FC400A" w14:textId="77777777" w:rsidTr="001010B9">
        <w:trPr>
          <w:jc w:val="center"/>
        </w:trPr>
        <w:tc>
          <w:tcPr>
            <w:tcW w:w="2830" w:type="dxa"/>
            <w:vAlign w:val="center"/>
          </w:tcPr>
          <w:p w14:paraId="7062F437"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F3FC88F"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6CFDE30C"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Υπουργείο Εθνικής Οικονομίας και Οικονομικών</w:t>
            </w:r>
          </w:p>
        </w:tc>
      </w:tr>
      <w:tr w:rsidR="005E2F0F" w:rsidRPr="00232E60" w14:paraId="2E9053E3" w14:textId="77777777" w:rsidTr="001010B9">
        <w:trPr>
          <w:jc w:val="center"/>
        </w:trPr>
        <w:tc>
          <w:tcPr>
            <w:tcW w:w="2830" w:type="dxa"/>
            <w:vAlign w:val="center"/>
          </w:tcPr>
          <w:p w14:paraId="0231A311"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45497813"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χρηματοδότησης από τρίτους (νοικοκυριά και επιχειρήσεις)</w:t>
            </w:r>
          </w:p>
        </w:tc>
      </w:tr>
    </w:tbl>
    <w:p w14:paraId="71EEF3EB" w14:textId="77777777" w:rsidR="005E2F0F" w:rsidRPr="00232E60" w:rsidRDefault="005E2F0F" w:rsidP="005E2F0F">
      <w:pPr>
        <w:spacing w:line="240" w:lineRule="auto"/>
        <w:rPr>
          <w:rFonts w:ascii="Calibri" w:hAnsi="Calibri" w:cs="Calibri"/>
          <w:highlight w:val="yellow"/>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562456E6" w14:textId="77777777" w:rsidTr="001010B9">
        <w:trPr>
          <w:tblHeader/>
          <w:jc w:val="center"/>
        </w:trPr>
        <w:tc>
          <w:tcPr>
            <w:tcW w:w="2830" w:type="dxa"/>
            <w:shd w:val="clear" w:color="auto" w:fill="D9D9D9" w:themeFill="background1" w:themeFillShade="D9"/>
            <w:vAlign w:val="center"/>
          </w:tcPr>
          <w:p w14:paraId="77107102"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4CCC56A2" w14:textId="357A2A59"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 xml:space="preserve">Ο5. Εφαρμογή ανταγωνιστικών διαδικασιών επίτευξης εξοικονόμησης ενέργειας στον </w:t>
            </w:r>
            <w:r w:rsidR="00DE519B">
              <w:rPr>
                <w:rFonts w:ascii="Calibri" w:hAnsi="Calibri" w:cs="Calibri"/>
                <w:b/>
                <w:bCs/>
                <w:lang w:eastAsia="el-GR"/>
              </w:rPr>
              <w:t>κτη</w:t>
            </w:r>
            <w:r w:rsidRPr="00232E60">
              <w:rPr>
                <w:rFonts w:ascii="Calibri" w:hAnsi="Calibri" w:cs="Calibri"/>
                <w:b/>
                <w:bCs/>
                <w:lang w:eastAsia="el-GR"/>
              </w:rPr>
              <w:t>ριακό τομέα</w:t>
            </w:r>
          </w:p>
        </w:tc>
      </w:tr>
      <w:tr w:rsidR="005E2F0F" w:rsidRPr="00232E60" w14:paraId="6FBFC7F8" w14:textId="77777777" w:rsidTr="001010B9">
        <w:trPr>
          <w:jc w:val="center"/>
        </w:trPr>
        <w:tc>
          <w:tcPr>
            <w:tcW w:w="2830" w:type="dxa"/>
            <w:vAlign w:val="center"/>
          </w:tcPr>
          <w:p w14:paraId="4B268B6C"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20BF8E38"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5490B1B6" w14:textId="77777777" w:rsidTr="001010B9">
        <w:trPr>
          <w:jc w:val="center"/>
        </w:trPr>
        <w:tc>
          <w:tcPr>
            <w:tcW w:w="2830" w:type="dxa"/>
            <w:vAlign w:val="center"/>
          </w:tcPr>
          <w:p w14:paraId="2B6755D4"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Περιγραφή μέτρου</w:t>
            </w:r>
          </w:p>
        </w:tc>
        <w:tc>
          <w:tcPr>
            <w:tcW w:w="6663" w:type="dxa"/>
            <w:vAlign w:val="center"/>
          </w:tcPr>
          <w:p w14:paraId="36546CAD" w14:textId="5753D9CE"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Το μέτρο Ο5 στοχεύει στην οικονομική ενίσχυση των αποδοτικότερων από πλευρά κόστους και αποτελέσματος παρεμβάσεων βελτίωσης της ενεργειακής απόδοσης και ΑΠΕ στον </w:t>
            </w:r>
            <w:r w:rsidR="00DE519B">
              <w:rPr>
                <w:rFonts w:ascii="Calibri" w:hAnsi="Calibri" w:cs="Calibri"/>
                <w:lang w:eastAsia="el-GR"/>
              </w:rPr>
              <w:t>κτη</w:t>
            </w:r>
            <w:r w:rsidRPr="00232E60">
              <w:rPr>
                <w:rFonts w:ascii="Calibri" w:hAnsi="Calibri" w:cs="Calibri"/>
                <w:lang w:eastAsia="el-GR"/>
              </w:rPr>
              <w:t>ριακό τομέα μέσω του εργαλείου των ανταγωνιστικών διαδικασιών επίτευξης εξοικονόμησης ενέργειας.</w:t>
            </w:r>
          </w:p>
          <w:p w14:paraId="5FD9E756" w14:textId="46D7A7AD"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Οι ανταγωνιστικές διαδικασίες επίτευξης εξοικονόμησης ενέργειας θεσπίστηκαν μέσω του άρθρου 20</w:t>
            </w:r>
            <w:r w:rsidR="00447CFC">
              <w:rPr>
                <w:rFonts w:ascii="Calibri" w:hAnsi="Calibri" w:cs="Calibri"/>
                <w:lang w:eastAsia="el-GR"/>
              </w:rPr>
              <w:t>Α</w:t>
            </w:r>
            <w:r w:rsidRPr="00232E60">
              <w:rPr>
                <w:rFonts w:ascii="Calibri" w:hAnsi="Calibri" w:cs="Calibri"/>
                <w:lang w:eastAsia="el-GR"/>
              </w:rPr>
              <w:t xml:space="preserve"> του ν. </w:t>
            </w:r>
            <w:r w:rsidR="00447CFC">
              <w:rPr>
                <w:rFonts w:ascii="Calibri" w:hAnsi="Calibri" w:cs="Calibri"/>
                <w:lang w:eastAsia="el-GR"/>
              </w:rPr>
              <w:t>4342/2015 (Α’ 143)</w:t>
            </w:r>
            <w:r w:rsidRPr="00232E60">
              <w:rPr>
                <w:rFonts w:ascii="Calibri" w:hAnsi="Calibri" w:cs="Calibri"/>
                <w:lang w:eastAsia="el-GR"/>
              </w:rPr>
              <w:t xml:space="preserve">. </w:t>
            </w:r>
          </w:p>
          <w:p w14:paraId="458CBAD0"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Βασικό χαρακτηριστικό της συγκεκριμένης διαδικασίας είναι η χρήση του ζητούμενου προϋπολογισμού προσφοράς ανά εξοικονομούμενη μονάδα τελικής ενέργειας εκφρασμένο σε ευρώ ανά Χιλιότονο Ισοδυνάμου Πετρελαίου εξοικονόμησης ενέργειας ως μοναδικό κριτήριο αξιολόγησης των υποβληθέντων προσφορών. Η επιλογή των συμμετεχόντων πραγματοποιείται βάσει των χαμηλότερων προσφορών μέχρι εξαντλήσεως του δημόσιου προϋπολογισμού ενίσχυσης της κάθε προκήρυξης.</w:t>
            </w:r>
          </w:p>
          <w:p w14:paraId="42E79EF8"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ανταγωνιστική διαδικασία υποβολής προσφορών δύναται ενδεικτικά να περιλαμβάνει τα ακόλουθα στάδια:</w:t>
            </w:r>
          </w:p>
          <w:p w14:paraId="4ACA6F07"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1) Προετοιμασία διαδικασίας και υποβολή αίτησης συμμετοχής από ενδιαφερόμενα μέρη</w:t>
            </w:r>
          </w:p>
          <w:p w14:paraId="53123EB3"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2) Αξιολόγηση αιτήσεων συμμετοχής</w:t>
            </w:r>
          </w:p>
          <w:p w14:paraId="7DFC4D16"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3) Διενέργεια ανταγωνιστικής διαδικασίας</w:t>
            </w:r>
          </w:p>
          <w:p w14:paraId="5326530E"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4) Υπογραφή συμβολαίου για υλοποίηση παρεμβάσεων εξοικονόμησης ενέργειας και ΑΠΕ</w:t>
            </w:r>
          </w:p>
          <w:p w14:paraId="004D28EA"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5) Υλοποίηση παρεμβάσεων εξοικονόμησης ενέργειας και ΑΠΕ</w:t>
            </w:r>
          </w:p>
          <w:p w14:paraId="2B2750E8"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6) Έλεγχος και επαλήθευση παρεμβάσεων εξοικονόμησης ενέργειας και ΑΠΕ</w:t>
            </w:r>
          </w:p>
          <w:p w14:paraId="1E579B18"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7) Αποπληρωμή παρεμβάσεων εξοικονόμησης ενέργειας και ΑΠΕ</w:t>
            </w:r>
          </w:p>
          <w:p w14:paraId="21E59C2C" w14:textId="3F2372BC"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 xml:space="preserve">Επισημαίνεται ότι οι προκηρύξεις που θα καταρτιστούν δύνανται να στοχεύσουν τόσο σε συγκεκριμένες κατηγορίες </w:t>
            </w:r>
            <w:r w:rsidR="005F622D">
              <w:rPr>
                <w:rFonts w:ascii="Calibri" w:hAnsi="Calibri" w:cs="Calibri"/>
                <w:lang w:eastAsia="el-GR"/>
              </w:rPr>
              <w:t>κτιρίων</w:t>
            </w:r>
            <w:r w:rsidRPr="00232E60">
              <w:rPr>
                <w:rFonts w:ascii="Calibri" w:hAnsi="Calibri" w:cs="Calibri"/>
                <w:lang w:eastAsia="el-GR"/>
              </w:rPr>
              <w:t xml:space="preserve">, όσο και σε συγκεκριμένες παρεμβάσεις εξοικονόμησης ενέργειας και ΑΠΕ. Ωστόσο, θα εξεταστεί και η κατάρτιση προκηρύξεων χωρίς κανέναν περιορισμό αναφορικά με τις επιλεξιμότητες των </w:t>
            </w:r>
            <w:r w:rsidR="005F622D">
              <w:rPr>
                <w:rFonts w:ascii="Calibri" w:hAnsi="Calibri" w:cs="Calibri"/>
                <w:lang w:eastAsia="el-GR"/>
              </w:rPr>
              <w:t>κτιρίων</w:t>
            </w:r>
            <w:r w:rsidRPr="00232E60">
              <w:rPr>
                <w:rFonts w:ascii="Calibri" w:hAnsi="Calibri" w:cs="Calibri"/>
                <w:lang w:eastAsia="el-GR"/>
              </w:rPr>
              <w:t xml:space="preserve"> και των στοχευόμενων παρεμβάσεων εξοικονόμησης ενέργειας και ΑΠΕ.</w:t>
            </w:r>
          </w:p>
          <w:p w14:paraId="00A4FD29"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Το Υπουργείο Περιβάλλοντος και Ενέργειας θα δημοσιεύει τακτικά το σχεδιαζόμενο πλάνο διεξαγωγής των ανταγωνιστικών διαδικασιών επίτευξης εξοικονόμησης ενέργειας για τα επόμενα έτη με σκοπό την έγκαιρη προετοιμασία των ενδιαφερόμενων μερών.</w:t>
            </w:r>
          </w:p>
        </w:tc>
      </w:tr>
      <w:tr w:rsidR="005E2F0F" w:rsidRPr="00232E60" w14:paraId="0BECEB1E" w14:textId="77777777" w:rsidTr="001010B9">
        <w:trPr>
          <w:jc w:val="center"/>
        </w:trPr>
        <w:tc>
          <w:tcPr>
            <w:tcW w:w="2830" w:type="dxa"/>
            <w:vAlign w:val="center"/>
          </w:tcPr>
          <w:p w14:paraId="7540B672"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4EA430B2" w14:textId="27300AC5"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οικιακού και μη-οικιακού τομέα</w:t>
            </w:r>
          </w:p>
        </w:tc>
      </w:tr>
      <w:tr w:rsidR="005E2F0F" w:rsidRPr="00232E60" w14:paraId="6D1794ED" w14:textId="77777777" w:rsidTr="001010B9">
        <w:trPr>
          <w:jc w:val="center"/>
        </w:trPr>
        <w:tc>
          <w:tcPr>
            <w:tcW w:w="2830" w:type="dxa"/>
            <w:vAlign w:val="center"/>
          </w:tcPr>
          <w:p w14:paraId="1B049832"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A4F75C8"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7566354C"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προκηρύξεων</w:t>
            </w:r>
          </w:p>
        </w:tc>
      </w:tr>
      <w:tr w:rsidR="005E2F0F" w:rsidRPr="00232E60" w14:paraId="3AECD270" w14:textId="77777777" w:rsidTr="001010B9">
        <w:trPr>
          <w:jc w:val="center"/>
        </w:trPr>
        <w:tc>
          <w:tcPr>
            <w:tcW w:w="2830" w:type="dxa"/>
            <w:vAlign w:val="center"/>
          </w:tcPr>
          <w:p w14:paraId="3CB92CBA"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26F5B350"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και χρηματοδότησης από τρίτους (νοικοκυριά και επιχειρήσεις)</w:t>
            </w:r>
          </w:p>
        </w:tc>
      </w:tr>
    </w:tbl>
    <w:p w14:paraId="2A51EC61" w14:textId="77777777" w:rsidR="005E2F0F" w:rsidRPr="00232E60" w:rsidRDefault="005E2F0F" w:rsidP="005E2F0F">
      <w:pPr>
        <w:spacing w:line="240" w:lineRule="auto"/>
        <w:rPr>
          <w:rFonts w:ascii="Calibri" w:hAnsi="Calibri" w:cs="Calibri"/>
          <w:highlight w:val="yellow"/>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6B3CB1D4" w14:textId="77777777" w:rsidTr="001010B9">
        <w:trPr>
          <w:tblHeader/>
          <w:jc w:val="center"/>
        </w:trPr>
        <w:tc>
          <w:tcPr>
            <w:tcW w:w="2830" w:type="dxa"/>
            <w:shd w:val="clear" w:color="auto" w:fill="D9D9D9" w:themeFill="background1" w:themeFillShade="D9"/>
            <w:vAlign w:val="center"/>
          </w:tcPr>
          <w:p w14:paraId="23E608FA" w14:textId="77777777"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lastRenderedPageBreak/>
              <w:t>Ονομασία μέτρου</w:t>
            </w:r>
          </w:p>
        </w:tc>
        <w:tc>
          <w:tcPr>
            <w:tcW w:w="6663" w:type="dxa"/>
            <w:shd w:val="clear" w:color="auto" w:fill="D9D9D9" w:themeFill="background1" w:themeFillShade="D9"/>
            <w:vAlign w:val="center"/>
          </w:tcPr>
          <w:p w14:paraId="4AF31A17" w14:textId="37A24D61" w:rsidR="005E2F0F" w:rsidRPr="00232E60" w:rsidRDefault="005E2F0F" w:rsidP="00D43C9E">
            <w:pPr>
              <w:spacing w:before="0" w:after="0" w:line="240" w:lineRule="auto"/>
              <w:rPr>
                <w:rFonts w:ascii="Calibri" w:hAnsi="Calibri" w:cs="Calibri"/>
                <w:b/>
                <w:bCs/>
                <w:lang w:eastAsia="el-GR"/>
              </w:rPr>
            </w:pPr>
            <w:r w:rsidRPr="00232E60">
              <w:rPr>
                <w:rFonts w:ascii="Calibri" w:hAnsi="Calibri" w:cs="Calibri"/>
                <w:b/>
                <w:bCs/>
                <w:lang w:eastAsia="el-GR"/>
              </w:rPr>
              <w:t>Ο6. Αποπληρωμή των παρεμβάσεων εξοικονόμησης ενέργειας και ΑΠΕ στα</w:t>
            </w:r>
            <w:r w:rsidR="005F622D">
              <w:rPr>
                <w:rFonts w:ascii="Calibri" w:hAnsi="Calibri" w:cs="Calibri"/>
                <w:b/>
                <w:bCs/>
                <w:lang w:eastAsia="el-GR"/>
              </w:rPr>
              <w:t xml:space="preserve"> κτίρια</w:t>
            </w:r>
            <w:r w:rsidRPr="00232E60">
              <w:rPr>
                <w:rFonts w:ascii="Calibri" w:hAnsi="Calibri" w:cs="Calibri"/>
                <w:b/>
                <w:bCs/>
                <w:lang w:eastAsia="el-GR"/>
              </w:rPr>
              <w:t xml:space="preserve"> μέσω των λογαριασμών ενέργειας (on-bill financing)</w:t>
            </w:r>
          </w:p>
        </w:tc>
      </w:tr>
      <w:tr w:rsidR="005E2F0F" w:rsidRPr="00232E60" w14:paraId="5DFD30FD" w14:textId="77777777" w:rsidTr="001010B9">
        <w:trPr>
          <w:jc w:val="center"/>
        </w:trPr>
        <w:tc>
          <w:tcPr>
            <w:tcW w:w="2830" w:type="dxa"/>
            <w:vAlign w:val="center"/>
          </w:tcPr>
          <w:p w14:paraId="127F0B2E"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2EDC8C40"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709AC7D6" w14:textId="77777777" w:rsidTr="001010B9">
        <w:trPr>
          <w:jc w:val="center"/>
        </w:trPr>
        <w:tc>
          <w:tcPr>
            <w:tcW w:w="2830" w:type="dxa"/>
            <w:vAlign w:val="center"/>
          </w:tcPr>
          <w:p w14:paraId="554D4D86"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11A3F1F0" w14:textId="77D70A20"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Το μέτρο Ο6 αποσκοπεί στην υλοποίηση παρεμβάσεων βελτίωσης της ενεργειακής απόδοσης και ΑΠΕ στα</w:t>
            </w:r>
            <w:r w:rsidR="005F622D">
              <w:rPr>
                <w:rFonts w:ascii="Calibri" w:hAnsi="Calibri" w:cs="Calibri"/>
                <w:lang w:eastAsia="el-GR"/>
              </w:rPr>
              <w:t xml:space="preserve"> κτίρια</w:t>
            </w:r>
            <w:r w:rsidRPr="00232E60">
              <w:rPr>
                <w:rFonts w:ascii="Calibri" w:hAnsi="Calibri" w:cs="Calibri"/>
                <w:lang w:eastAsia="el-GR"/>
              </w:rPr>
              <w:t xml:space="preserve">, οι οποίες θα αποπληρωθούν μέσω των λογαριασμών ενέργειας από τους χρήστες των </w:t>
            </w:r>
            <w:r w:rsidR="005F622D">
              <w:rPr>
                <w:rFonts w:ascii="Calibri" w:hAnsi="Calibri" w:cs="Calibri"/>
                <w:lang w:eastAsia="el-GR"/>
              </w:rPr>
              <w:t>κτιρίων</w:t>
            </w:r>
            <w:r w:rsidRPr="00232E60">
              <w:rPr>
                <w:rFonts w:ascii="Calibri" w:hAnsi="Calibri" w:cs="Calibri"/>
                <w:lang w:eastAsia="el-GR"/>
              </w:rPr>
              <w:t>. Πιο συγκεκριμένα, η χρηματοδότηση και υλοποίηση των παρεμβάσεων βελτίωσης της ενεργειακής απόδοσης θα αναληφθεί από τους παρόχους ενέργειας ή τρίτα μέρη, ενώ η αποπληρωμή των παρεμβάσεων θα πραγματοποιηθεί από τους ωφελούμενους πελάτες μέσω των λογαριασμών ενέργειας.</w:t>
            </w:r>
          </w:p>
          <w:p w14:paraId="59853903"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υλοποίηση του μέτρου Ο6 απαιτεί την προσαρμογή των Κωδίκων Προμήθειας Ηλεκτρικής Ενέργειας και Φυσικού Αερίου με σκοπό την ενσωμάτωση των αναγκαίων προβλέψεων για την απρόσκοπτη εφαρμογή του μέτρου.</w:t>
            </w:r>
          </w:p>
          <w:p w14:paraId="16EBD6C3" w14:textId="64316135" w:rsidR="005E2F0F" w:rsidRPr="00232E60" w:rsidRDefault="005E2F0F" w:rsidP="00D43C9E">
            <w:pPr>
              <w:spacing w:before="0" w:after="0" w:line="240" w:lineRule="auto"/>
              <w:rPr>
                <w:rFonts w:ascii="Calibri" w:hAnsi="Calibri" w:cs="Calibri"/>
                <w:lang w:eastAsia="el-GR"/>
              </w:rPr>
            </w:pPr>
          </w:p>
        </w:tc>
      </w:tr>
      <w:tr w:rsidR="005E2F0F" w:rsidRPr="00232E60" w14:paraId="284DC2F9" w14:textId="77777777" w:rsidTr="001010B9">
        <w:trPr>
          <w:jc w:val="center"/>
        </w:trPr>
        <w:tc>
          <w:tcPr>
            <w:tcW w:w="2830" w:type="dxa"/>
            <w:vAlign w:val="center"/>
          </w:tcPr>
          <w:p w14:paraId="5ACCCC32"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7DC276A0" w14:textId="060593B0"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Κτ</w:t>
            </w:r>
            <w:r w:rsidR="00823A0B">
              <w:rPr>
                <w:rFonts w:ascii="Calibri" w:hAnsi="Calibri" w:cs="Calibri"/>
              </w:rPr>
              <w:t>ή</w:t>
            </w:r>
            <w:r w:rsidRPr="00232E60">
              <w:rPr>
                <w:rFonts w:ascii="Calibri" w:hAnsi="Calibri" w:cs="Calibri"/>
                <w:lang w:eastAsia="el-GR"/>
              </w:rPr>
              <w:t>ρια του οικιακού και μη-οικιακού τομέα</w:t>
            </w:r>
          </w:p>
        </w:tc>
      </w:tr>
      <w:tr w:rsidR="005E2F0F" w:rsidRPr="00232E60" w14:paraId="28CC1D2D" w14:textId="77777777" w:rsidTr="001010B9">
        <w:trPr>
          <w:jc w:val="center"/>
        </w:trPr>
        <w:tc>
          <w:tcPr>
            <w:tcW w:w="2830" w:type="dxa"/>
            <w:vAlign w:val="center"/>
          </w:tcPr>
          <w:p w14:paraId="4A3DA532"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39F747BB"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E879F3B"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Ρυθμιστική Αρχή Αποβλήτων, Ενέργειας και Υδάτων</w:t>
            </w:r>
          </w:p>
          <w:p w14:paraId="13F49385"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Πάροχοι ενέργειας ή τρίτα μέρη</w:t>
            </w:r>
          </w:p>
        </w:tc>
      </w:tr>
      <w:tr w:rsidR="005E2F0F" w:rsidRPr="00232E60" w14:paraId="4D6E36B8" w14:textId="77777777" w:rsidTr="001010B9">
        <w:trPr>
          <w:jc w:val="center"/>
        </w:trPr>
        <w:tc>
          <w:tcPr>
            <w:tcW w:w="2830" w:type="dxa"/>
            <w:vAlign w:val="center"/>
          </w:tcPr>
          <w:p w14:paraId="3988023E" w14:textId="77777777" w:rsidR="005E2F0F" w:rsidRPr="00232E60" w:rsidRDefault="005E2F0F" w:rsidP="00D43C9E">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31CAD586" w14:textId="77777777" w:rsidR="005E2F0F" w:rsidRPr="00232E60" w:rsidRDefault="005E2F0F" w:rsidP="00D43C9E">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παρόχων ενέργειας ή τρίτων μερών και χρηματοδότησης από τρίτους (νοικοκυριά και επιχειρήσεις)</w:t>
            </w:r>
          </w:p>
        </w:tc>
      </w:tr>
    </w:tbl>
    <w:p w14:paraId="6846CF8F" w14:textId="77777777" w:rsidR="005E2F0F" w:rsidRPr="00232E60" w:rsidRDefault="005E2F0F" w:rsidP="005E2F0F">
      <w:pPr>
        <w:rPr>
          <w:rFonts w:ascii="Calibri" w:hAnsi="Calibri" w:cs="Calibri"/>
          <w:highlight w:val="yellow"/>
        </w:rPr>
      </w:pPr>
    </w:p>
    <w:p w14:paraId="0E1CD605" w14:textId="64ADB362"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75" w:name="_Toc202800732"/>
      <w:bookmarkStart w:id="276" w:name="_Toc215486313"/>
      <w:r w:rsidRPr="00232E60">
        <w:rPr>
          <w:rFonts w:ascii="Calibri" w:hAnsi="Calibri" w:cs="Calibri"/>
          <w:b/>
          <w:bCs/>
          <w:sz w:val="24"/>
          <w:szCs w:val="24"/>
        </w:rPr>
        <w:t>Στόχοι, ορόσημα, μέτρα για τη στήριξη της σταδιακής κατάργησης της άμεσης χρήσης ορυκτών καυσίμων στα</w:t>
      </w:r>
      <w:r w:rsidR="005F622D">
        <w:rPr>
          <w:rFonts w:ascii="Calibri" w:hAnsi="Calibri" w:cs="Calibri"/>
          <w:b/>
          <w:bCs/>
          <w:sz w:val="24"/>
          <w:szCs w:val="24"/>
        </w:rPr>
        <w:t xml:space="preserve"> κτίρια</w:t>
      </w:r>
      <w:bookmarkEnd w:id="275"/>
      <w:bookmarkEnd w:id="276"/>
    </w:p>
    <w:p w14:paraId="17863BEA" w14:textId="4A64020A" w:rsidR="005E2F0F" w:rsidRPr="00D26A77" w:rsidRDefault="005E2F0F" w:rsidP="00D26A77">
      <w:pPr>
        <w:spacing w:before="60" w:after="60" w:line="276" w:lineRule="auto"/>
        <w:rPr>
          <w:rFonts w:ascii="Calibri" w:hAnsi="Calibri" w:cs="Calibri"/>
        </w:rPr>
      </w:pPr>
      <w:r w:rsidRPr="00D26A77">
        <w:rPr>
          <w:rFonts w:ascii="Calibri" w:hAnsi="Calibri" w:cs="Calibri"/>
        </w:rPr>
        <w:t>Η σταδιακή κατάργηση της άμεσης χρήσης ορυκτών καυσίμων στα</w:t>
      </w:r>
      <w:r w:rsidR="005F622D">
        <w:rPr>
          <w:rFonts w:ascii="Calibri" w:hAnsi="Calibri" w:cs="Calibri"/>
        </w:rPr>
        <w:t xml:space="preserve"> κτίρια</w:t>
      </w:r>
      <w:r w:rsidRPr="00D26A77">
        <w:rPr>
          <w:rFonts w:ascii="Calibri" w:hAnsi="Calibri" w:cs="Calibri"/>
        </w:rPr>
        <w:t xml:space="preserve"> αποτελεί βασική προτεραιότητα της μακροπρόθεσμης στρατηγική ανακαίνισης του </w:t>
      </w:r>
      <w:r w:rsidR="00DE519B">
        <w:rPr>
          <w:rFonts w:ascii="Calibri" w:hAnsi="Calibri" w:cs="Calibri"/>
        </w:rPr>
        <w:t>κτη</w:t>
      </w:r>
      <w:r w:rsidRPr="00D26A77">
        <w:rPr>
          <w:rFonts w:ascii="Calibri" w:hAnsi="Calibri" w:cs="Calibri"/>
        </w:rPr>
        <w:t>ριακού αποθέματος έως το 2050. Επισημαίνεται ότι θα επιδιωχθεί η πλήρης κατάργηση των λεβήτων ορυκτών καυσίμων έως το 2040 σύμφωνα με τις προβλέψεις της Οδηγίας 2024/1275/ΕΕ.</w:t>
      </w:r>
    </w:p>
    <w:p w14:paraId="13B54818" w14:textId="4FB57629"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Παρακάτω περιγράφονται τα κανονιστικά μέτρα, τα οποία αναμένονται να υλοποιηθούν για την επίτευξη του συγκεκριμένου στόχου στο πλαίσιο της μακροπρόθεσμης στρατηγική ανακαίνισης του </w:t>
      </w:r>
      <w:r w:rsidR="00DE519B">
        <w:rPr>
          <w:rFonts w:ascii="Calibri" w:hAnsi="Calibri" w:cs="Calibri"/>
        </w:rPr>
        <w:t>κτη</w:t>
      </w:r>
      <w:r w:rsidRPr="00D26A77">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131E44C9" w14:textId="77777777" w:rsidTr="001010B9">
        <w:trPr>
          <w:tblHeader/>
          <w:jc w:val="center"/>
        </w:trPr>
        <w:tc>
          <w:tcPr>
            <w:tcW w:w="2830" w:type="dxa"/>
            <w:shd w:val="clear" w:color="auto" w:fill="D9D9D9" w:themeFill="background1" w:themeFillShade="D9"/>
            <w:vAlign w:val="center"/>
          </w:tcPr>
          <w:p w14:paraId="2C9B6A28"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6144452A" w14:textId="5665B9ED"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O</w:t>
            </w:r>
            <w:r w:rsidRPr="00232E60">
              <w:rPr>
                <w:rFonts w:ascii="Calibri" w:hAnsi="Calibri" w:cs="Calibri"/>
                <w:b/>
                <w:bCs/>
                <w:lang w:val="en-US" w:eastAsia="el-GR"/>
              </w:rPr>
              <w:t>K</w:t>
            </w:r>
            <w:r w:rsidRPr="00232E60">
              <w:rPr>
                <w:rFonts w:ascii="Calibri" w:hAnsi="Calibri" w:cs="Calibri"/>
                <w:b/>
                <w:bCs/>
                <w:lang w:eastAsia="el-GR"/>
              </w:rPr>
              <w:t>1. Σταδιακή κατάργηση της άμεσης χρήσης ορυκτών καυσίμων στα</w:t>
            </w:r>
            <w:r w:rsidR="005F622D">
              <w:rPr>
                <w:rFonts w:ascii="Calibri" w:hAnsi="Calibri" w:cs="Calibri"/>
                <w:b/>
                <w:bCs/>
                <w:lang w:eastAsia="el-GR"/>
              </w:rPr>
              <w:t xml:space="preserve"> κτίρια</w:t>
            </w:r>
          </w:p>
        </w:tc>
      </w:tr>
      <w:tr w:rsidR="005E2F0F" w:rsidRPr="00232E60" w14:paraId="191039D5" w14:textId="77777777" w:rsidTr="001010B9">
        <w:trPr>
          <w:jc w:val="center"/>
        </w:trPr>
        <w:tc>
          <w:tcPr>
            <w:tcW w:w="2830" w:type="dxa"/>
            <w:vAlign w:val="center"/>
          </w:tcPr>
          <w:p w14:paraId="0B419569"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6E0D8E1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Κανονιστικό μέτρο</w:t>
            </w:r>
          </w:p>
        </w:tc>
      </w:tr>
      <w:tr w:rsidR="005E2F0F" w:rsidRPr="00232E60" w14:paraId="6E80D285" w14:textId="77777777" w:rsidTr="001010B9">
        <w:trPr>
          <w:jc w:val="center"/>
        </w:trPr>
        <w:tc>
          <w:tcPr>
            <w:tcW w:w="2830" w:type="dxa"/>
            <w:vAlign w:val="center"/>
          </w:tcPr>
          <w:p w14:paraId="1E876C6F"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4C579FD0" w14:textId="22D55267" w:rsidR="005E2F0F" w:rsidRPr="00232E60" w:rsidRDefault="005E2F0F" w:rsidP="00D26A77">
            <w:pPr>
              <w:spacing w:before="0" w:after="0" w:line="240" w:lineRule="auto"/>
              <w:rPr>
                <w:rFonts w:ascii="Calibri" w:hAnsi="Calibri" w:cs="Calibri"/>
              </w:rPr>
            </w:pPr>
            <w:r w:rsidRPr="00232E60">
              <w:rPr>
                <w:rFonts w:ascii="Calibri" w:hAnsi="Calibri" w:cs="Calibri"/>
              </w:rPr>
              <w:t>Το μέτρο ΟΚ1 αποσκοπεί στην σταδιακή κατάργηση της άμεσης χρήσης ορυκτών καυσίμων στα</w:t>
            </w:r>
            <w:r w:rsidR="005F622D">
              <w:rPr>
                <w:rFonts w:ascii="Calibri" w:hAnsi="Calibri" w:cs="Calibri"/>
              </w:rPr>
              <w:t xml:space="preserve"> κτίρια</w:t>
            </w:r>
            <w:r w:rsidRPr="00232E60">
              <w:rPr>
                <w:rFonts w:ascii="Calibri" w:hAnsi="Calibri" w:cs="Calibri"/>
              </w:rPr>
              <w:t xml:space="preserve"> οδηγώντας τους χρήστες στην εγκατάσταση συστημάτων θέρμανσης, ψύξης και ζεστού νερού χρήσης, τα οποία θα λειτουργούν με εναλλακτικά ενεργειακά προϊόντα, όπως είναι ενδεικτικά η ηλεκτρική ενέργεια και οι ΑΠΕ.</w:t>
            </w:r>
          </w:p>
          <w:p w14:paraId="589ABEF6" w14:textId="4CA74B62" w:rsidR="005E2F0F" w:rsidRPr="00E70F94" w:rsidRDefault="005E2F0F" w:rsidP="00D26A77">
            <w:pPr>
              <w:spacing w:before="0" w:after="0" w:line="240" w:lineRule="auto"/>
              <w:rPr>
                <w:rFonts w:ascii="Calibri" w:hAnsi="Calibri" w:cs="Calibri"/>
                <w:lang w:eastAsia="el-GR"/>
              </w:rPr>
            </w:pPr>
            <w:r w:rsidRPr="00232E60">
              <w:rPr>
                <w:rFonts w:ascii="Calibri" w:hAnsi="Calibri" w:cs="Calibri"/>
              </w:rPr>
              <w:lastRenderedPageBreak/>
              <w:t xml:space="preserve">Το </w:t>
            </w:r>
            <w:r w:rsidRPr="00232E60">
              <w:rPr>
                <w:rFonts w:ascii="Calibri" w:hAnsi="Calibri" w:cs="Calibri"/>
                <w:lang w:eastAsia="el-GR"/>
              </w:rPr>
              <w:t>Άρθρο 17 του ν. 4936/2022 (ΦΕΚ Α΄, 105/27.5.2022) προβλέπει ότι από την 1</w:t>
            </w:r>
            <w:r w:rsidRPr="00232E60">
              <w:rPr>
                <w:rFonts w:ascii="Calibri" w:hAnsi="Calibri" w:cs="Calibri"/>
                <w:vertAlign w:val="superscript"/>
                <w:lang w:eastAsia="el-GR"/>
              </w:rPr>
              <w:t>η</w:t>
            </w:r>
            <w:r w:rsidRPr="00232E60">
              <w:rPr>
                <w:rFonts w:ascii="Calibri" w:hAnsi="Calibri" w:cs="Calibri"/>
                <w:lang w:eastAsia="el-GR"/>
              </w:rPr>
              <w:t xml:space="preserve"> Ιανουαρίου 2025 απαγορεύεται η πώληση και εγκατάσταση καυστήρων πετρελαίου θέρμανσης με αποτέλεσμα σε όποιον πωλεί ή εγκαθιστά καυστήρες πετρελαίου θέρμανσης να επιβάλλεται επιβάλλονται πρόστιμο ποσού τριπλάσιου της τιμής πώλησης του καυστήρα και σφράγιση του καυστήρα. Επιπρόσθετα, από τις αρχές του 2030 επιτρέπεται αποκλειστικά η πώληση πετρελαίου θέρμανσης, το </w:t>
            </w:r>
            <w:r w:rsidRPr="00E70F94">
              <w:rPr>
                <w:rFonts w:ascii="Calibri" w:hAnsi="Calibri" w:cs="Calibri"/>
                <w:lang w:eastAsia="el-GR"/>
              </w:rPr>
              <w:t>οποίο είναι αναμεμειγμένο σε ποσοστό τουλάχιστον 30% κατ’ όγκο με ανανεώσιμα υγρά καύσιμα.</w:t>
            </w:r>
          </w:p>
          <w:p w14:paraId="439CB963" w14:textId="77777777" w:rsidR="005E2F0F" w:rsidRPr="00232E60" w:rsidRDefault="005E2F0F" w:rsidP="00D26A77">
            <w:pPr>
              <w:spacing w:before="0" w:after="0" w:line="240" w:lineRule="auto"/>
              <w:rPr>
                <w:rFonts w:ascii="Calibri" w:hAnsi="Calibri" w:cs="Calibri"/>
                <w:lang w:eastAsia="el-GR"/>
              </w:rPr>
            </w:pPr>
            <w:r w:rsidRPr="00E70F94">
              <w:rPr>
                <w:rFonts w:ascii="Calibri" w:hAnsi="Calibri" w:cs="Calibri"/>
                <w:lang w:eastAsia="el-GR"/>
              </w:rPr>
              <w:t xml:space="preserve">Θα εξεταστεί η ενδεχόμενη διεύρυνση των σχετικών προβλέψεων με σκοπό να </w:t>
            </w:r>
            <w:r w:rsidRPr="00E70F94">
              <w:rPr>
                <w:rFonts w:ascii="Calibri" w:hAnsi="Calibri" w:cs="Calibri"/>
              </w:rPr>
              <w:t xml:space="preserve">επιδιωχθεί η </w:t>
            </w:r>
            <w:r w:rsidRPr="00E70F94">
              <w:rPr>
                <w:rFonts w:ascii="Calibri" w:hAnsi="Calibri" w:cs="Calibri"/>
                <w:lang w:eastAsia="el-GR"/>
              </w:rPr>
              <w:t>πλήρης κατάργηση των λεβήτων ορυκτών καυσίμων έως το 2040 σύμφωνα με τις προβλέψεις της Οδηγίας 2024/1275/ΕΕ.</w:t>
            </w:r>
          </w:p>
        </w:tc>
      </w:tr>
      <w:tr w:rsidR="005E2F0F" w:rsidRPr="00232E60" w14:paraId="784C205A" w14:textId="77777777" w:rsidTr="001010B9">
        <w:trPr>
          <w:jc w:val="center"/>
        </w:trPr>
        <w:tc>
          <w:tcPr>
            <w:tcW w:w="2830" w:type="dxa"/>
            <w:vAlign w:val="center"/>
          </w:tcPr>
          <w:p w14:paraId="70B0EF35"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4ED5B9F7" w14:textId="2FAC3A0E"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622FDB">
              <w:rPr>
                <w:rFonts w:ascii="Calibri" w:hAnsi="Calibri" w:cs="Calibri"/>
              </w:rPr>
              <w:t>ή</w:t>
            </w:r>
            <w:r w:rsidRPr="00232E60">
              <w:rPr>
                <w:rFonts w:ascii="Calibri" w:hAnsi="Calibri" w:cs="Calibri"/>
                <w:lang w:eastAsia="el-GR"/>
              </w:rPr>
              <w:t>ρια του οικιακού και μη-οικιακού τομέα</w:t>
            </w:r>
          </w:p>
        </w:tc>
      </w:tr>
      <w:tr w:rsidR="005E2F0F" w:rsidRPr="00232E60" w14:paraId="23610D81" w14:textId="77777777" w:rsidTr="001010B9">
        <w:trPr>
          <w:jc w:val="center"/>
        </w:trPr>
        <w:tc>
          <w:tcPr>
            <w:tcW w:w="2830" w:type="dxa"/>
            <w:vAlign w:val="center"/>
          </w:tcPr>
          <w:p w14:paraId="1B8224EB"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6ACF078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tc>
      </w:tr>
      <w:tr w:rsidR="005E2F0F" w:rsidRPr="00232E60" w14:paraId="18EA1772" w14:textId="77777777" w:rsidTr="001010B9">
        <w:trPr>
          <w:jc w:val="center"/>
        </w:trPr>
        <w:tc>
          <w:tcPr>
            <w:tcW w:w="2830" w:type="dxa"/>
            <w:vAlign w:val="center"/>
          </w:tcPr>
          <w:p w14:paraId="5D4FD5B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5AC6D51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χρηματοδότησης από τρίτους (νοικοκυριά και επιχειρήσεις)</w:t>
            </w:r>
          </w:p>
        </w:tc>
      </w:tr>
    </w:tbl>
    <w:p w14:paraId="6780D682" w14:textId="77777777" w:rsidR="005E2F0F" w:rsidRPr="00232E60" w:rsidRDefault="005E2F0F" w:rsidP="005E2F0F">
      <w:pPr>
        <w:rPr>
          <w:rFonts w:ascii="Calibri" w:hAnsi="Calibri" w:cs="Calibri"/>
        </w:rPr>
      </w:pPr>
    </w:p>
    <w:p w14:paraId="11AE7C5F" w14:textId="68F2E0E0"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77" w:name="_Toc202800733"/>
      <w:bookmarkStart w:id="278" w:name="_Toc215486314"/>
      <w:r w:rsidRPr="00232E60">
        <w:rPr>
          <w:rFonts w:ascii="Calibri" w:hAnsi="Calibri" w:cs="Calibri"/>
          <w:b/>
          <w:bCs/>
          <w:sz w:val="24"/>
          <w:szCs w:val="24"/>
        </w:rPr>
        <w:t>Μέτρα και πολιτικές για την καταπολέμηση της ενεργειακής φτώχειας</w:t>
      </w:r>
      <w:bookmarkEnd w:id="277"/>
      <w:bookmarkEnd w:id="278"/>
    </w:p>
    <w:p w14:paraId="04282F50" w14:textId="77777777" w:rsidR="005E2F0F" w:rsidRPr="00D26A77" w:rsidRDefault="005E2F0F" w:rsidP="00D26A77">
      <w:pPr>
        <w:spacing w:before="60" w:after="60" w:line="276" w:lineRule="auto"/>
        <w:rPr>
          <w:rFonts w:ascii="Calibri" w:hAnsi="Calibri" w:cs="Calibri"/>
        </w:rPr>
      </w:pPr>
      <w:r w:rsidRPr="00D26A77">
        <w:rPr>
          <w:rFonts w:ascii="Calibri" w:hAnsi="Calibri" w:cs="Calibri"/>
        </w:rPr>
        <w:t>Στο πλαίσιο του αναθεωρημένου ΕΣΕΚ προβλέπεται δέσμη μέτρων πολιτικής για την αντιμετώπιση της ενεργειακής ένδειας. Τα συγκεκριμένα μέτρα πολιτικής δύνανται να κατηγοριοποιηθούν σε τρεις διαφορετικές διαστάσεις. Αρχικά, τα μέτρα πολιτικής της πρώτης διάστασης (Διάσταση Ι: Προστασία καταναλωτών - Άμεση άμβλυνση των προκαλούμενων επιπτώσεων στα πλέον ευάλωτα νοικοκυριά) αποσκοπούν στη βραχυπρόθεσμη προστασία των πληττόμενων νοικοκυριών. Η μακροπρόθεσμη αντιμετώπιση του φαινομένου δύναται να επιτευχθεί με τα μέτρα πολιτικής της δεύτερης διάστασης (Διάσταση ΙΙ: Αναπτυξιακή προοπτική - Δομική αντιμετώπιση της ενεργειακής ένδειας: Δράσεις για τη βελτίωση της ενεργειακής απόδοσης και την αύξηση της χρήσης ΑΠΕ), ενώ η τρίτη διάσταση περιλαμβάνει δράσεις ενημέρωσης και ευαισθητοποίησης (Διάσταση ΙΙΙ: Δράσεις ενημέρωσης, εκπαίδευσης και συντονισμού).</w:t>
      </w:r>
    </w:p>
    <w:p w14:paraId="14ABD3BA" w14:textId="77777777" w:rsidR="005E2F0F" w:rsidRPr="00D26A77" w:rsidRDefault="005E2F0F" w:rsidP="00D26A77">
      <w:pPr>
        <w:spacing w:before="60" w:after="60" w:line="276" w:lineRule="auto"/>
        <w:rPr>
          <w:rFonts w:ascii="Calibri" w:hAnsi="Calibri" w:cs="Calibri"/>
        </w:rPr>
      </w:pPr>
      <w:r w:rsidRPr="00D26A77">
        <w:rPr>
          <w:rFonts w:ascii="Calibri" w:hAnsi="Calibri" w:cs="Calibri"/>
        </w:rPr>
        <w:t>Το σύνολο των μέτρων πολιτικής που περιλαμβάνονται στο πλαίσιο του αναθεωρημένου ΕΣΕΚ συμπεριλαμβάνονται στο προβλεπόμενο μέτρο σχετικά με την αναθεώρηση και υλοποίηση μέτρων πολιτικής στο πλαίσιο του Σχεδίου Δράσης για την αντιμετώπιση της ενεργειακής ένδειας (Μέτρο ΕΣΕΚ Μ25).</w:t>
      </w:r>
    </w:p>
    <w:p w14:paraId="1EE63ADF" w14:textId="7F0972A2"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Παρακάτω περιγράφονται τα μέτρα πολιτικής που θα υλοποιηθούν για την επίτευξη του στόχου αντιμετώπισης της ενεργειακής ένδειας και σχετίζονται με τις προτεραιότητες της μακροπρόθεσμης στρατηγική ανακαίνισης του </w:t>
      </w:r>
      <w:r w:rsidR="00DE519B">
        <w:rPr>
          <w:rFonts w:ascii="Calibri" w:hAnsi="Calibri" w:cs="Calibri"/>
        </w:rPr>
        <w:t>κτη</w:t>
      </w:r>
      <w:r w:rsidRPr="00D26A77">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2CABD76C" w14:textId="77777777" w:rsidTr="001010B9">
        <w:trPr>
          <w:tblHeader/>
          <w:jc w:val="center"/>
        </w:trPr>
        <w:tc>
          <w:tcPr>
            <w:tcW w:w="2830" w:type="dxa"/>
            <w:shd w:val="clear" w:color="auto" w:fill="D9D9D9" w:themeFill="background1" w:themeFillShade="D9"/>
            <w:vAlign w:val="center"/>
          </w:tcPr>
          <w:p w14:paraId="046BAF3B"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lastRenderedPageBreak/>
              <w:t>Ονομασία μέτρου</w:t>
            </w:r>
          </w:p>
        </w:tc>
        <w:tc>
          <w:tcPr>
            <w:tcW w:w="6663" w:type="dxa"/>
            <w:shd w:val="clear" w:color="auto" w:fill="D9D9D9" w:themeFill="background1" w:themeFillShade="D9"/>
            <w:vAlign w:val="center"/>
          </w:tcPr>
          <w:p w14:paraId="322E136C"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ΕΔ1. Σχήμα Κοινωνικού Τιμολογίου και μετριασμός επιπτώσεων από την κρίση του κόστους ενέργειας</w:t>
            </w:r>
          </w:p>
        </w:tc>
      </w:tr>
      <w:tr w:rsidR="005E2F0F" w:rsidRPr="00232E60" w14:paraId="0FADB144" w14:textId="77777777" w:rsidTr="001010B9">
        <w:trPr>
          <w:jc w:val="center"/>
        </w:trPr>
        <w:tc>
          <w:tcPr>
            <w:tcW w:w="2830" w:type="dxa"/>
            <w:vAlign w:val="center"/>
          </w:tcPr>
          <w:p w14:paraId="5774251F"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1DC0FCC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Οικονομικό μέτρο</w:t>
            </w:r>
          </w:p>
        </w:tc>
      </w:tr>
      <w:tr w:rsidR="005E2F0F" w:rsidRPr="00232E60" w14:paraId="1937ED6B" w14:textId="77777777" w:rsidTr="001010B9">
        <w:trPr>
          <w:jc w:val="center"/>
        </w:trPr>
        <w:tc>
          <w:tcPr>
            <w:tcW w:w="2830" w:type="dxa"/>
            <w:vAlign w:val="center"/>
          </w:tcPr>
          <w:p w14:paraId="15762AD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71552E5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ΕΔ1 αποσκοπεί στη διατήρηση και στη βελτίωση του σχήματος του κοινωνικού τιμολογίου για την προμήθεια ηλεκτρικής ενέργειας σε πληττόμενα νοικοκυριά από την ενεργειακή ένδεια.</w:t>
            </w:r>
          </w:p>
          <w:p w14:paraId="6BE0F74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Στο πλαίσιο του συγκεκριμένου μέτρου πολιτικής προβλέπεται η υιοθέτηση προνομιακής τιμής πώλησης ηλεκτρικής ενέργειας για την περίπτωση των πληττόμενων νοικοκυριών, τα οποία βιώνουν συνθήκες της ενεργειακής ένδειας. Η προνομιακή τιμολόγηση θα αφορά την ποσότητα ηλεκτρικής ενέργειας μέχρι την κάλυψη των ελάχιστων συνθηκών θερμικής και ψυκτικής άνεσης σε όλη τη διάρκεια του έτους, συμπεριλαμβανομένης της κατανάλωσης ηλεκτρικής ενέργειας των λοιπών χρήσεων των πληττόμενων νοικοκυριών, τα οποία εντάσσονται στο συγκεκριμένο μέτρο πολιτικής. Το συγκεκριμένο μέτρο δύναται να εφαρμοστεί με σκοπό (α) να αποφευχθεί η μετάπτωση νοικοκυριών με συγκεκριμένα χαρακτηριστικά στην κατηγορία των πληττόμενων από την ενεργειακή ένδεια λόγω δυσμενών οικονομικών συνθηκών και (β) να αμβλυνθεί η ένταση της ενεργειακής ένδειας σε πληττόμενα νοικοκυριά μέσω της διευκόλυνσης πρόσβασης σε ένα ελάχιστο επίπεδο απαιτούμενων ενεργειακών υπηρεσιών.</w:t>
            </w:r>
          </w:p>
          <w:p w14:paraId="307B804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Σε κάθε περίπτωση ο σχεδιασμός του συγκεκριμένου μέτρου πολιτικής προτείνεται σε συμμόρφωση με τις προϋποθέσεις, οι οποίες τίθενται στις παρ. 4 και 5 του άρθρου 5 της Οδηγίας (ΕΕ) 2019/944 αναφορικά με τις δημόσιες παρεμβάσεις στον καθορισμό των τιμών για την προμήθεια ηλεκτρικής ενέργειας.</w:t>
            </w:r>
          </w:p>
          <w:p w14:paraId="0CF474F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συγκεκριμένο μέτρο πολιτικής δύναται να επεκταθεί και σε άλλα ενεργειακά προϊόντα, τα οποία επιτρέπεται να επιδοτηθούν δεδομένου ότι επηρεάζουν καθοριστικά τη διαμόρφωση του φαινομένου της ενεργειακής ένδειας.</w:t>
            </w:r>
          </w:p>
        </w:tc>
      </w:tr>
      <w:tr w:rsidR="005E2F0F" w:rsidRPr="00232E60" w14:paraId="45D45411" w14:textId="77777777" w:rsidTr="001010B9">
        <w:trPr>
          <w:jc w:val="center"/>
        </w:trPr>
        <w:tc>
          <w:tcPr>
            <w:tcW w:w="2830" w:type="dxa"/>
            <w:vAlign w:val="center"/>
          </w:tcPr>
          <w:p w14:paraId="730F896B"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3617B05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30B7D433" w14:textId="77777777" w:rsidTr="001010B9">
        <w:trPr>
          <w:jc w:val="center"/>
        </w:trPr>
        <w:tc>
          <w:tcPr>
            <w:tcW w:w="2830" w:type="dxa"/>
            <w:vAlign w:val="center"/>
          </w:tcPr>
          <w:p w14:paraId="7DA9E9F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7A808D4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tc>
      </w:tr>
      <w:tr w:rsidR="005E2F0F" w:rsidRPr="00232E60" w14:paraId="376901E5" w14:textId="77777777" w:rsidTr="001010B9">
        <w:trPr>
          <w:jc w:val="center"/>
        </w:trPr>
        <w:tc>
          <w:tcPr>
            <w:tcW w:w="2830" w:type="dxa"/>
            <w:vAlign w:val="center"/>
          </w:tcPr>
          <w:p w14:paraId="17547D6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1F5C6A5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w:t>
            </w:r>
          </w:p>
        </w:tc>
      </w:tr>
    </w:tbl>
    <w:p w14:paraId="527A8A0D"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047C993C" w14:textId="77777777" w:rsidTr="001010B9">
        <w:trPr>
          <w:tblHeader/>
          <w:jc w:val="center"/>
        </w:trPr>
        <w:tc>
          <w:tcPr>
            <w:tcW w:w="2830" w:type="dxa"/>
            <w:shd w:val="clear" w:color="auto" w:fill="D9D9D9" w:themeFill="background1" w:themeFillShade="D9"/>
            <w:vAlign w:val="center"/>
          </w:tcPr>
          <w:p w14:paraId="420F0916" w14:textId="77777777" w:rsidR="005E2F0F" w:rsidRPr="00232E60" w:rsidRDefault="005E2F0F" w:rsidP="00D26A77">
            <w:pPr>
              <w:spacing w:before="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55DC6E34" w14:textId="77777777" w:rsidR="005E2F0F" w:rsidRPr="00232E60" w:rsidRDefault="005E2F0F" w:rsidP="00D26A77">
            <w:pPr>
              <w:spacing w:before="0" w:line="240" w:lineRule="auto"/>
              <w:rPr>
                <w:rFonts w:ascii="Calibri" w:hAnsi="Calibri" w:cs="Calibri"/>
                <w:b/>
                <w:bCs/>
                <w:lang w:eastAsia="el-GR"/>
              </w:rPr>
            </w:pPr>
            <w:r w:rsidRPr="00232E60">
              <w:rPr>
                <w:rFonts w:ascii="Calibri" w:hAnsi="Calibri" w:cs="Calibri"/>
                <w:b/>
                <w:bCs/>
                <w:lang w:eastAsia="el-GR"/>
              </w:rPr>
              <w:t>ΕΔ2. Δέσμη κανονιστικών μέτρων για την προστασία των πληττόμενων νοικοκυριών</w:t>
            </w:r>
          </w:p>
        </w:tc>
      </w:tr>
      <w:tr w:rsidR="005E2F0F" w:rsidRPr="00232E60" w14:paraId="4FA91532" w14:textId="77777777" w:rsidTr="001010B9">
        <w:trPr>
          <w:jc w:val="center"/>
        </w:trPr>
        <w:tc>
          <w:tcPr>
            <w:tcW w:w="2830" w:type="dxa"/>
            <w:vAlign w:val="center"/>
          </w:tcPr>
          <w:p w14:paraId="3B0F4C31" w14:textId="77777777" w:rsidR="005E2F0F" w:rsidRPr="00232E60" w:rsidRDefault="005E2F0F" w:rsidP="00D26A77">
            <w:pPr>
              <w:spacing w:before="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54EAD2E2"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Κανονιστικό μέτρο</w:t>
            </w:r>
          </w:p>
        </w:tc>
      </w:tr>
      <w:tr w:rsidR="005E2F0F" w:rsidRPr="00232E60" w14:paraId="450F947C" w14:textId="77777777" w:rsidTr="001010B9">
        <w:trPr>
          <w:jc w:val="center"/>
        </w:trPr>
        <w:tc>
          <w:tcPr>
            <w:tcW w:w="2830" w:type="dxa"/>
            <w:vAlign w:val="center"/>
          </w:tcPr>
          <w:p w14:paraId="249F0AFD" w14:textId="77777777" w:rsidR="005E2F0F" w:rsidRPr="00232E60" w:rsidRDefault="005E2F0F" w:rsidP="00D26A77">
            <w:pPr>
              <w:spacing w:before="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04754E00"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Το μέτρο ΕΔ2 προβλέπει τη συνέχιση των στοχευμένων κανονιστικών και ρυθμιστικών μέτρων, τα οποία είναι ήδη σε ισχύ, όσο και την ενδεχόμενη ενίσχυσή τους με σκοπό την αποτελεσματικότερη προστασία των πληττόμενων νοικοκυριών από το φαινόμενο της ενεργειακής ένδειας.</w:t>
            </w:r>
          </w:p>
          <w:p w14:paraId="233E116C"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lastRenderedPageBreak/>
              <w:t>Τα βασικά κανονιστικά και ρυθμιστικά μέτρα θα περιλαμβάνουν:</w:t>
            </w:r>
          </w:p>
          <w:p w14:paraId="1F2F1149"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val="en-US" w:eastAsia="el-GR"/>
              </w:rPr>
              <w:t>i</w:t>
            </w:r>
            <w:r w:rsidRPr="00232E60">
              <w:rPr>
                <w:rFonts w:ascii="Calibri" w:hAnsi="Calibri" w:cs="Calibri"/>
                <w:lang w:eastAsia="el-GR"/>
              </w:rPr>
              <w:t>) Διατήρηση της υφιστάμενης πρόβλεψης για την αυτόματη μετάπτωση των ευάλωτων οικιακών πελατών στο καθεστώς της Καθολικής Υπηρεσίας στην περίπτωση καθυστερήσεων στην αποπληρωμή των λογαριασμών ενέργειας, υπό την προϋπόθεση ότι καλύπτουν τα κριτήρια καθορισμού των πληττόμενων νοικοκυριών.</w:t>
            </w:r>
          </w:p>
          <w:p w14:paraId="6BB6E812"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val="en-US" w:eastAsia="el-GR"/>
              </w:rPr>
              <w:t>ii</w:t>
            </w:r>
            <w:r w:rsidRPr="00232E60">
              <w:rPr>
                <w:rFonts w:ascii="Calibri" w:hAnsi="Calibri" w:cs="Calibri"/>
                <w:lang w:eastAsia="el-GR"/>
              </w:rPr>
              <w:t>) Καθορισμός ενός ορίου ελάχιστης κατανάλωσης ενεργειακών προϊόντων σε ετήσια βάση κάτω από το οποίο απαγορεύεται η αποσύνδεση των πληττόμενων νοικοκυριών.</w:t>
            </w:r>
          </w:p>
          <w:p w14:paraId="62F1F079"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val="en-US" w:eastAsia="el-GR"/>
              </w:rPr>
              <w:t>iii</w:t>
            </w:r>
            <w:r w:rsidRPr="00232E60">
              <w:rPr>
                <w:rFonts w:ascii="Calibri" w:hAnsi="Calibri" w:cs="Calibri"/>
                <w:lang w:eastAsia="el-GR"/>
              </w:rPr>
              <w:t>) Διευκόλυνση αποπληρωμής και υιοθέτηση ενός πιο ευέλικτου και ευνοϊκότερου πλαισίου διακανονισμού των ληξιπρόθεσμων οφειλών των πληττόμενων νοικοκυριών σε συγκεκριμένες περιπτώσεις (π.χ. δυνατότητα τμηματικής και άτοκης εξόφλησης βάσει ενός ποσοστού της μηνιαίας δαπάνης των πληττόμενων νοικοκυριών). Ενδεικτικά τέτοιες περιπτώσεις δύνανται να είναι περίοδοι με παρατεταμένη οικονομική ύφεση, περίοδοι με ιδιαίτερα χαμηλές θερμοκρασίες και έντονα καιρικά φαινόμενα οι οποίες θα διαφοροποιούνται ανά κλιματική ζώνη στην ελληνική επικράτεια κ.ά..</w:t>
            </w:r>
          </w:p>
          <w:p w14:paraId="76A34E8F"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val="en-US" w:eastAsia="el-GR"/>
              </w:rPr>
              <w:t>iv</w:t>
            </w:r>
            <w:r w:rsidRPr="00232E60">
              <w:rPr>
                <w:rFonts w:ascii="Calibri" w:hAnsi="Calibri" w:cs="Calibri"/>
                <w:lang w:eastAsia="el-GR"/>
              </w:rPr>
              <w:t>) Επανασχεδιασμός των λογαριασμών ενέργειας με σκοπό να καταστούν απλοί, προσιτοί, κατανοητοί και περιεκτικοί αναφορικά με τις απαιτούμενες πληροφορίες για την αντιμετώπιση της ενεργειακής ένδειας.</w:t>
            </w:r>
          </w:p>
          <w:p w14:paraId="7209C6C5"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Έμφαση θα δοθεί στην υιοθέτηση πρωτοβουλιών για την ταχεία προώθηση των έξυπνων μετρητών οδηγώντας στην υλοποίηση των προβλεπόμενων κανονιστικών μέτρων και δίνοντας τη δυνατότητα ελέγχου και διαχείρισης της κατανάλωσης από τον ίδιο τον καταναλωτή. Συμπληρωματικά θα διερευνηθεί η εξασφάλιση της ελάχιστης εγγυημένης παροχής ηλεκτρικής ενέργειας πληττόμενων νοικοκυριών από το φαινόμενο της ενεργειακής ένδειας μέσω της τοποθέτησης των έξυπνων μετρητών παρέχοντας προγραμματισμένα και με πλήρη έλεγχο την ελάχιστη δυνατή ηλεκτρική ενέργεια για τη διασφάλιση της αξιοπρεπούς διαβίωσης ατόμων και οικογενειών που πλήττονται από την ενεργειακή ένδεια. Η εγκατάσταση έξυπνων μετρητών δύναται να προωθηθεί εντονότερα σε συνδυασμό με την εφαρμογή του μέτρου πολιτικής ΕΔ4 και την ενεργότερη συμμετοχή των παρόχων προμήθειας ηλεκτρικής ενέργειας και φυσικού αερίου διασφαλίζοντας τόσο ότι η συμμετοχή των παρόχων δεν θα αντίκειται στις ρυθμιστικές προβλέψεις αναφορικά με την αρμοδιότητα των Διαχειριστών Δικτύων Διανομής στην εγκατάσταση των έξυπνων μετρητών, όσο ότι η διαχείριση των προσωπικών δεδομένων θα πραγματοποιηθεί σύμφωνα με τις προβλέψεις της κείμενης νομοθεσίας.</w:t>
            </w:r>
          </w:p>
          <w:p w14:paraId="7C1B7976"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 xml:space="preserve">Οι προβλέψεις για τα παραπάνω μέτρα θα ενσωματωθούν στους Κώδικες Προμήθειας Ηλεκτρικής Ενέργειας και Φυσικού Αερίου υπό την </w:t>
            </w:r>
            <w:r w:rsidRPr="00232E60">
              <w:rPr>
                <w:rFonts w:ascii="Calibri" w:hAnsi="Calibri" w:cs="Calibri"/>
                <w:lang w:eastAsia="el-GR"/>
              </w:rPr>
              <w:lastRenderedPageBreak/>
              <w:t>επίβλεψη της ΡΑΑΕΥ. Επιπρόσθετα, η ΡΑΑΕΥ θα έχει την αρμοδιότητα της συνεχούς αξιολόγησης και διενέργειας συστηματικών ελέγχων του κανονιστικού και ρυθμιστικού πλαισίου που θα θεσπιστεί.</w:t>
            </w:r>
          </w:p>
        </w:tc>
      </w:tr>
      <w:tr w:rsidR="005E2F0F" w:rsidRPr="00232E60" w14:paraId="54E074AC" w14:textId="77777777" w:rsidTr="001010B9">
        <w:trPr>
          <w:jc w:val="center"/>
        </w:trPr>
        <w:tc>
          <w:tcPr>
            <w:tcW w:w="2830" w:type="dxa"/>
            <w:vAlign w:val="center"/>
          </w:tcPr>
          <w:p w14:paraId="4C07B6C0" w14:textId="77777777" w:rsidR="005E2F0F" w:rsidRPr="00232E60" w:rsidRDefault="005E2F0F" w:rsidP="00D26A77">
            <w:pPr>
              <w:spacing w:before="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5EFAC18F"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1F8637D7" w14:textId="77777777" w:rsidTr="001010B9">
        <w:trPr>
          <w:jc w:val="center"/>
        </w:trPr>
        <w:tc>
          <w:tcPr>
            <w:tcW w:w="2830" w:type="dxa"/>
            <w:vAlign w:val="center"/>
          </w:tcPr>
          <w:p w14:paraId="41E8CFA3" w14:textId="77777777" w:rsidR="005E2F0F" w:rsidRPr="00232E60" w:rsidRDefault="005E2F0F" w:rsidP="00D26A77">
            <w:pPr>
              <w:spacing w:before="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B72824C"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12FD6E89"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Ρυθμιστική Αρχή Αποβλήτων, Ενέργειας και Υδάτων</w:t>
            </w:r>
          </w:p>
        </w:tc>
      </w:tr>
      <w:tr w:rsidR="005E2F0F" w:rsidRPr="00232E60" w14:paraId="776DFBBF" w14:textId="77777777" w:rsidTr="001010B9">
        <w:trPr>
          <w:jc w:val="center"/>
        </w:trPr>
        <w:tc>
          <w:tcPr>
            <w:tcW w:w="2830" w:type="dxa"/>
            <w:vAlign w:val="center"/>
          </w:tcPr>
          <w:p w14:paraId="7B19042D" w14:textId="77777777" w:rsidR="005E2F0F" w:rsidRPr="00232E60" w:rsidRDefault="005E2F0F" w:rsidP="00D26A77">
            <w:pPr>
              <w:spacing w:before="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09C220B8" w14:textId="77777777" w:rsidR="005E2F0F" w:rsidRPr="00232E60" w:rsidRDefault="005E2F0F" w:rsidP="00D26A77">
            <w:pPr>
              <w:spacing w:before="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w:t>
            </w:r>
          </w:p>
        </w:tc>
      </w:tr>
    </w:tbl>
    <w:p w14:paraId="515FC479"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63A8F12D" w14:textId="77777777" w:rsidTr="001010B9">
        <w:trPr>
          <w:tblHeader/>
          <w:jc w:val="center"/>
        </w:trPr>
        <w:tc>
          <w:tcPr>
            <w:tcW w:w="2830" w:type="dxa"/>
            <w:shd w:val="clear" w:color="auto" w:fill="D9D9D9" w:themeFill="background1" w:themeFillShade="D9"/>
            <w:vAlign w:val="center"/>
          </w:tcPr>
          <w:p w14:paraId="620139FC"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641A6531" w14:textId="196E53A4"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 xml:space="preserve">ΕΔ3. Ενεργειακή αναβάθμιση </w:t>
            </w:r>
            <w:r w:rsidR="005F622D">
              <w:rPr>
                <w:rFonts w:ascii="Calibri" w:hAnsi="Calibri" w:cs="Calibri"/>
                <w:b/>
                <w:bCs/>
                <w:lang w:eastAsia="el-GR"/>
              </w:rPr>
              <w:t>κτιρίων</w:t>
            </w:r>
            <w:r w:rsidRPr="00232E60">
              <w:rPr>
                <w:rFonts w:ascii="Calibri" w:hAnsi="Calibri" w:cs="Calibri"/>
                <w:b/>
                <w:bCs/>
                <w:lang w:eastAsia="el-GR"/>
              </w:rPr>
              <w:t xml:space="preserve"> κατοικίας των πληττόμενων νοικοκυριών και προώθηση εγκατάστασης σταθμών ΑΠΕ για την κάλυψη των ενεργειακών αναγκών τους</w:t>
            </w:r>
          </w:p>
        </w:tc>
      </w:tr>
      <w:tr w:rsidR="005E2F0F" w:rsidRPr="00232E60" w14:paraId="368A9024" w14:textId="77777777" w:rsidTr="001010B9">
        <w:trPr>
          <w:jc w:val="center"/>
        </w:trPr>
        <w:tc>
          <w:tcPr>
            <w:tcW w:w="2830" w:type="dxa"/>
            <w:vAlign w:val="center"/>
          </w:tcPr>
          <w:p w14:paraId="63392629"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2279D26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Οικονομικό μέτρο</w:t>
            </w:r>
          </w:p>
        </w:tc>
      </w:tr>
      <w:tr w:rsidR="005E2F0F" w:rsidRPr="00232E60" w14:paraId="25980193" w14:textId="77777777" w:rsidTr="001010B9">
        <w:trPr>
          <w:jc w:val="center"/>
        </w:trPr>
        <w:tc>
          <w:tcPr>
            <w:tcW w:w="2830" w:type="dxa"/>
            <w:vAlign w:val="center"/>
          </w:tcPr>
          <w:p w14:paraId="7CC8882C"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41CEAA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ΕΔ3 αποσκοπεί στη δομική και μακροπρόθεσμη αντιμετώπιση του φαινομένου της ενεργειακής ένδειας μέσω της παροχής οικονομικής ενίσχυσης για την προώθηση παρεμβάσεων βελτίωσης της ενεργειακής απόδοσης και της εγκατάστασης συστημάτων ΑΠΕ για την κάλυψη των συνολικών ενεργειακών αναγκών των πληττόμενων νοικοκυριών με τον αποδοτικότερο, τεχνικά και οικονομικά, τρόπο.</w:t>
            </w:r>
          </w:p>
          <w:p w14:paraId="5464083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μέγιστο ποσοστό επιδότησης θα καθοριστεί λαμβάνοντας υπόψη την πραγματική δυνατότητα συνεισφοράς ιδίων κεφαλαίων από τα πληττόμενα νοικοκυριά για τη συμμετοχή τους στο συγκεκριμένο μέτρο πολιτικής. Για την περίπτωση τόσο των περιοχών σε δίκαιη αναπτυξιακή μετάβαση, όσο και των περιοχών με ιδιαίτερα χαρακτηριστικά θα εξεταστεί η παροχή υψηλότερου ποσοστού επιδότησης.</w:t>
            </w:r>
          </w:p>
          <w:p w14:paraId="1C9C6BF2" w14:textId="455C3BF9"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Η υλοποίηση του μέτρου ΕΔ3 δύναται να συνδυαστεί συμπληρωματικά με τα προγράμματα ανακαίνισης του </w:t>
            </w:r>
            <w:r w:rsidR="00DE519B">
              <w:rPr>
                <w:rFonts w:ascii="Calibri" w:hAnsi="Calibri" w:cs="Calibri"/>
                <w:lang w:eastAsia="el-GR"/>
              </w:rPr>
              <w:t>κτη</w:t>
            </w:r>
            <w:r w:rsidRPr="00232E60">
              <w:rPr>
                <w:rFonts w:ascii="Calibri" w:hAnsi="Calibri" w:cs="Calibri"/>
                <w:lang w:eastAsia="el-GR"/>
              </w:rPr>
              <w:t xml:space="preserve">ριακού αποθέματος, τα οποία θα εφαρμοστούν για την περίπτωση των </w:t>
            </w:r>
            <w:r w:rsidR="005F622D">
              <w:rPr>
                <w:rFonts w:ascii="Calibri" w:hAnsi="Calibri" w:cs="Calibri"/>
                <w:lang w:eastAsia="el-GR"/>
              </w:rPr>
              <w:t>κτιρίων</w:t>
            </w:r>
            <w:r w:rsidRPr="00232E60">
              <w:rPr>
                <w:rFonts w:ascii="Calibri" w:hAnsi="Calibri" w:cs="Calibri"/>
                <w:lang w:eastAsia="el-GR"/>
              </w:rPr>
              <w:t xml:space="preserve"> κατοικίας σε εθνικό επίπεδο.</w:t>
            </w:r>
          </w:p>
          <w:p w14:paraId="37E5D25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 βασικοί πυλώνες του συγκεκριμένου μέτρου πολιτικής θα περιλαμβάνουν την ενίσχυση είτε συνδυαστικά, είτε μεμονωμένα των ακόλουθων παρεμβάσεων εξοικονόμησης ενέργειας και ΑΠΕ:</w:t>
            </w:r>
          </w:p>
          <w:p w14:paraId="06C352FD" w14:textId="7E450446"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α) Ενεργειακή αναβάθμιση του </w:t>
            </w:r>
            <w:r w:rsidR="00DE519B">
              <w:rPr>
                <w:rFonts w:ascii="Calibri" w:hAnsi="Calibri" w:cs="Calibri"/>
                <w:lang w:eastAsia="el-GR"/>
              </w:rPr>
              <w:t>κτη</w:t>
            </w:r>
            <w:r w:rsidRPr="00232E60">
              <w:rPr>
                <w:rFonts w:ascii="Calibri" w:hAnsi="Calibri" w:cs="Calibri"/>
                <w:lang w:eastAsia="el-GR"/>
              </w:rPr>
              <w:t>ριακού κελύφους</w:t>
            </w:r>
          </w:p>
          <w:p w14:paraId="0E535F4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β) Εγκατάσταση ενεργειακά αποδοτικών συστημάτων θέρμανσης, ψύξης και παραγωγής ζεστού νερού χρήσης.</w:t>
            </w:r>
          </w:p>
          <w:p w14:paraId="2F7BA09B"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γ) Εγκατάσταση ενεργειακά αποδοτικών και έξυπνων συσκευών</w:t>
            </w:r>
          </w:p>
          <w:p w14:paraId="34CD246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 Εγκατάσταση συστημάτων ΑΠΕ για την αυτοκατανάλωση της ηλεκτρικής ενέργειας σύμφωνα με τις προβλέψεις του άρθρου 21 της Οδηγίας (ΕΕ) 2018/2001 για τους αυτοκαταναλωτές ενέργειας από ανανεώσιμες πηγές, όσο και του άρθρου 15 της Οδηγίας (ΕΕ) 2019/944 για τους ενεργούς πελάτες.</w:t>
            </w:r>
          </w:p>
          <w:p w14:paraId="3CFAC2A3" w14:textId="37545596"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lastRenderedPageBreak/>
              <w:t xml:space="preserve">Επισημαίνεται ότι θα </w:t>
            </w:r>
            <w:r w:rsidR="00EB0963">
              <w:rPr>
                <w:rFonts w:ascii="Calibri" w:hAnsi="Calibri" w:cs="Calibri"/>
                <w:lang w:eastAsia="el-GR"/>
              </w:rPr>
              <w:t xml:space="preserve"> </w:t>
            </w:r>
            <w:r w:rsidRPr="00232E60">
              <w:rPr>
                <w:rFonts w:ascii="Calibri" w:hAnsi="Calibri" w:cs="Calibri"/>
                <w:lang w:eastAsia="el-GR"/>
              </w:rPr>
              <w:t xml:space="preserve">προτεραιοποιηθεί η ανακαίνιση των </w:t>
            </w:r>
            <w:r w:rsidR="005F622D">
              <w:rPr>
                <w:rFonts w:ascii="Calibri" w:hAnsi="Calibri" w:cs="Calibri"/>
                <w:lang w:eastAsia="el-GR"/>
              </w:rPr>
              <w:t>κτιρίων</w:t>
            </w:r>
            <w:r w:rsidRPr="00232E60">
              <w:rPr>
                <w:rFonts w:ascii="Calibri" w:hAnsi="Calibri" w:cs="Calibri"/>
                <w:lang w:eastAsia="el-GR"/>
              </w:rPr>
              <w:t xml:space="preserve"> κατοικίας με τη χαμηλότερη ενεργειακή απόδοση (worst performing buildings) συνδυάζοντας την υλοποίηση παρεμβάσεων στο </w:t>
            </w:r>
            <w:r w:rsidR="00DE519B">
              <w:rPr>
                <w:rFonts w:ascii="Calibri" w:hAnsi="Calibri" w:cs="Calibri"/>
                <w:lang w:eastAsia="el-GR"/>
              </w:rPr>
              <w:t>κτη</w:t>
            </w:r>
            <w:r w:rsidRPr="00232E60">
              <w:rPr>
                <w:rFonts w:ascii="Calibri" w:hAnsi="Calibri" w:cs="Calibri"/>
                <w:lang w:eastAsia="el-GR"/>
              </w:rPr>
              <w:t>ριακό κέλυφος και την εγκατάσταση ενεργειακά αποδοτικών συστημάτων θέρμανσης, ψύξης και παραγωγής ζεστού νερού χρήσης.</w:t>
            </w:r>
          </w:p>
          <w:p w14:paraId="7B09AFAB"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θα διερευνηθεί η συμμετοχή των πληττόμενων νοικοκυριών σε σχήματα Απόκρισης και Διαχείρισης της ζήτησης, όσο και η εγκατάσταση συστημάτων αποθήκευσης με στόχο τη μεγιστοποίηση της αυτοκατανάλωσης μέσω ταυτοχρονισμού της παραγόμενης ηλεκτρικής ενέργειας από ΑΠΕ.</w:t>
            </w:r>
          </w:p>
          <w:p w14:paraId="3DA525C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περίσσεια ηλεκτρική ενέργεια, η οποία παράγεται και δεν ιδιοκαταναλώνεται δύναται να πωληθεί από Φορείς Σωρευτικής Εκπροσώπησης, δίνοντας ένα επιπρόσθετο όφελος στα πληττόμενα νοικοκυριά.</w:t>
            </w:r>
          </w:p>
          <w:p w14:paraId="03A68063" w14:textId="26A03D2F"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Τέλος, έμφαση θα δοθεί στην αντιμετώπιση της ενεργειακής ένδειας στις ενοικιαζόμενες κατοικίες διασφαλίζοντας τη δίκαιη κατανομή των κινήτρων και του συνεπαγόμενου οφέλους μεταξύ ιδιοκτητών και ενοικιαστών, ώστε τελικά να διασφαλιστεί η πραγματοποίηση επενδύσεων βελτίωσης της ενεργειακής απόδοσης στα</w:t>
            </w:r>
            <w:r w:rsidR="005F622D">
              <w:rPr>
                <w:rFonts w:ascii="Calibri" w:hAnsi="Calibri" w:cs="Calibri"/>
                <w:lang w:eastAsia="el-GR"/>
              </w:rPr>
              <w:t xml:space="preserve"> κτίρια</w:t>
            </w:r>
            <w:r w:rsidRPr="00232E60">
              <w:rPr>
                <w:rFonts w:ascii="Calibri" w:hAnsi="Calibri" w:cs="Calibri"/>
                <w:lang w:eastAsia="el-GR"/>
              </w:rPr>
              <w:t xml:space="preserve"> κατοικίας που διαμένουν τα πληττόμενα νοικοκυριά, και να αποτραπεί η ασύμμετρη αύξηση των ενοικίων και η πρόκληση εξώσεων ως συνέπεια της μετακύλισης του κόστους των παρεμβάσεων στους ενοικιαστές.</w:t>
            </w:r>
          </w:p>
        </w:tc>
      </w:tr>
      <w:tr w:rsidR="005E2F0F" w:rsidRPr="00232E60" w14:paraId="631A541C" w14:textId="77777777" w:rsidTr="001010B9">
        <w:trPr>
          <w:jc w:val="center"/>
        </w:trPr>
        <w:tc>
          <w:tcPr>
            <w:tcW w:w="2830" w:type="dxa"/>
            <w:vAlign w:val="center"/>
          </w:tcPr>
          <w:p w14:paraId="4104028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51E1EBA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426E30E6" w14:textId="77777777" w:rsidTr="001010B9">
        <w:trPr>
          <w:jc w:val="center"/>
        </w:trPr>
        <w:tc>
          <w:tcPr>
            <w:tcW w:w="2830" w:type="dxa"/>
            <w:vAlign w:val="center"/>
          </w:tcPr>
          <w:p w14:paraId="0419AC56"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67F523E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tc>
      </w:tr>
      <w:tr w:rsidR="005E2F0F" w:rsidRPr="00232E60" w14:paraId="7AD1466A" w14:textId="77777777" w:rsidTr="001010B9">
        <w:trPr>
          <w:jc w:val="center"/>
        </w:trPr>
        <w:tc>
          <w:tcPr>
            <w:tcW w:w="2830" w:type="dxa"/>
            <w:vAlign w:val="center"/>
          </w:tcPr>
          <w:p w14:paraId="1856D04F"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558217A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(πληττόμενα νοικοκυριά από την ενεργειακή ένδεια)</w:t>
            </w:r>
          </w:p>
        </w:tc>
      </w:tr>
    </w:tbl>
    <w:p w14:paraId="498742EC"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1A4EC3BD" w14:textId="77777777" w:rsidTr="001010B9">
        <w:trPr>
          <w:tblHeader/>
          <w:jc w:val="center"/>
        </w:trPr>
        <w:tc>
          <w:tcPr>
            <w:tcW w:w="2830" w:type="dxa"/>
            <w:shd w:val="clear" w:color="auto" w:fill="D9D9D9" w:themeFill="background1" w:themeFillShade="D9"/>
            <w:vAlign w:val="center"/>
          </w:tcPr>
          <w:p w14:paraId="651F3FA8"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7ADA0DC2" w14:textId="77777777" w:rsidR="005E2F0F" w:rsidRPr="00232E60" w:rsidRDefault="005E2F0F" w:rsidP="00D26A77">
            <w:pPr>
              <w:spacing w:before="0" w:after="0" w:line="240" w:lineRule="auto"/>
              <w:rPr>
                <w:rFonts w:ascii="Calibri" w:hAnsi="Calibri" w:cs="Calibri"/>
                <w:b/>
                <w:bCs/>
                <w:lang w:eastAsia="el-GR"/>
              </w:rPr>
            </w:pPr>
            <w:r w:rsidRPr="00E70F94">
              <w:rPr>
                <w:rFonts w:ascii="Calibri" w:hAnsi="Calibri" w:cs="Calibri"/>
                <w:b/>
                <w:bCs/>
                <w:lang w:eastAsia="el-GR"/>
              </w:rPr>
              <w:t>ΕΔ4. Παροχή κινήτρων σε υφιστάμενους μηχανισμούς για δράσεις σε πληττόμενα νοικοκυριά - Καθεστώτα Επιβολής Υποχρέωσης Ενεργειακής Απόδοσης</w:t>
            </w:r>
          </w:p>
        </w:tc>
      </w:tr>
      <w:tr w:rsidR="005E2F0F" w:rsidRPr="00232E60" w14:paraId="01EE5A66" w14:textId="77777777" w:rsidTr="001010B9">
        <w:trPr>
          <w:jc w:val="center"/>
        </w:trPr>
        <w:tc>
          <w:tcPr>
            <w:tcW w:w="2830" w:type="dxa"/>
            <w:vAlign w:val="center"/>
          </w:tcPr>
          <w:p w14:paraId="5AB7F1AA"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5DBEF5F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Κανονιστικό μέτρο και Οικονομικό μέτρο</w:t>
            </w:r>
          </w:p>
        </w:tc>
      </w:tr>
      <w:tr w:rsidR="005E2F0F" w:rsidRPr="00232E60" w14:paraId="209B210C" w14:textId="77777777" w:rsidTr="001010B9">
        <w:trPr>
          <w:jc w:val="center"/>
        </w:trPr>
        <w:tc>
          <w:tcPr>
            <w:tcW w:w="2830" w:type="dxa"/>
            <w:vAlign w:val="center"/>
          </w:tcPr>
          <w:p w14:paraId="300EBCD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406F706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ΕΔ4 αποσκοπεί στην ενίσχυση δράσεων σε πληττόμενα νοικοκυριά από το φαινόμενο της ενεργειακής ένδειας από τα Υπόχρεα Μέρη στο πλαίσιο των Καθεστώτων Επιβολής Υποχρέωσης Ενεργειακής Απόδοσης της περιόδου 2021-2030.</w:t>
            </w:r>
          </w:p>
          <w:p w14:paraId="0E3715C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προώθηση παρεμβάσεων σε πληττόμενα νοικοκυριά δύναται να υλοποιηθεί μέσω των ακόλουθων εναλλακτικών:</w:t>
            </w:r>
          </w:p>
          <w:p w14:paraId="724B334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w:t>
            </w:r>
            <w:r w:rsidRPr="00232E60">
              <w:rPr>
                <w:rFonts w:ascii="Calibri" w:hAnsi="Calibri" w:cs="Calibri"/>
                <w:lang w:eastAsia="el-GR"/>
              </w:rPr>
              <w:t xml:space="preserve">) Την προσαύξηση των μονάδων εξοικονόμησης ενέργειας με το συντελεστή 1,4 για την περίπτωση τεχνικών μέτρων σε πληττόμενα </w:t>
            </w:r>
            <w:r w:rsidRPr="00232E60">
              <w:rPr>
                <w:rFonts w:ascii="Calibri" w:hAnsi="Calibri" w:cs="Calibri"/>
                <w:lang w:eastAsia="el-GR"/>
              </w:rPr>
              <w:lastRenderedPageBreak/>
              <w:t>νοικοκυριά για την αποτελεσματικότερη εκπλήρωση του στόχου εξοικονόμησης ενέργειας από τα Υπόχρεα Μέρη.</w:t>
            </w:r>
          </w:p>
          <w:p w14:paraId="49FB2FA4" w14:textId="06C4B695"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ii</w:t>
            </w:r>
            <w:r w:rsidRPr="00232E60">
              <w:rPr>
                <w:rFonts w:ascii="Calibri" w:hAnsi="Calibri" w:cs="Calibri"/>
                <w:lang w:eastAsia="el-GR"/>
              </w:rPr>
              <w:t xml:space="preserve">) Την εγκατάσταση αποδοτικών συστημάτων θέρμανσης, ψύξης και παραγωγής ζεστού νερού χρήσης στο πλαίσιο των Καθεστώτων Επιβολής της Υποχρέωσης </w:t>
            </w:r>
            <w:r w:rsidR="00D26A77" w:rsidRPr="00232E60">
              <w:rPr>
                <w:rFonts w:ascii="Calibri" w:hAnsi="Calibri" w:cs="Calibri"/>
                <w:lang w:eastAsia="el-GR"/>
              </w:rPr>
              <w:t>Ενεργειακής</w:t>
            </w:r>
            <w:r w:rsidRPr="00232E60">
              <w:rPr>
                <w:rFonts w:ascii="Calibri" w:hAnsi="Calibri" w:cs="Calibri"/>
                <w:lang w:eastAsia="el-GR"/>
              </w:rPr>
              <w:t xml:space="preserve"> Απόδοσης σε πληττόμενα νοικοκυριά που διαμένουν σε</w:t>
            </w:r>
            <w:r w:rsidR="005F622D">
              <w:rPr>
                <w:rFonts w:ascii="Calibri" w:hAnsi="Calibri" w:cs="Calibri"/>
                <w:lang w:eastAsia="el-GR"/>
              </w:rPr>
              <w:t xml:space="preserve"> κτίρια</w:t>
            </w:r>
            <w:r w:rsidRPr="00232E60">
              <w:rPr>
                <w:rFonts w:ascii="Calibri" w:hAnsi="Calibri" w:cs="Calibri"/>
                <w:lang w:eastAsia="el-GR"/>
              </w:rPr>
              <w:t xml:space="preserve"> κατοικίας με τη χαμηλότερη ενεργειακή απόδοση (worst</w:t>
            </w:r>
            <w:r w:rsidR="00D26A77">
              <w:rPr>
                <w:rFonts w:ascii="Calibri" w:hAnsi="Calibri" w:cs="Calibri"/>
                <w:lang w:eastAsia="el-GR"/>
              </w:rPr>
              <w:t>-</w:t>
            </w:r>
            <w:r w:rsidRPr="00232E60">
              <w:rPr>
                <w:rFonts w:ascii="Calibri" w:hAnsi="Calibri" w:cs="Calibri"/>
                <w:lang w:eastAsia="el-GR"/>
              </w:rPr>
              <w:t>performing buildings) μέσω ειδικού προγράμματος λόγω της σημαντικής συνεισφοράς των Υπόχρεων Μερών στην υλοποίηση των δράσεων.</w:t>
            </w:r>
          </w:p>
          <w:p w14:paraId="445F825E" w14:textId="6502C333"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Στην περίπτωση της εναλλακτικής τα Υπόχρεα Μέρη θα αναλάβουν την υλοποίηση τεχνικών μέτρων σχετικά χαμηλού κόστους σε πληττόμενα νοικοκυριά, όπως ενδεικτικά είναι η εγκατάσταση έξυπνων μετρητών, η παροχή ενεργειακά αποδοτικών λαμπτήρων και η εγκατάσταση αποδοτικών συστημάτων θέρμανσης, ψύξης και παραγωγής ζεστού νερού χρήσης.</w:t>
            </w:r>
          </w:p>
          <w:p w14:paraId="1F19172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Τέλος, θα διασφαλιστεί η ισότιμη πρόσβαση όλων των Υπόχρεων Μερών στη διαδικασία εντοπισμού των νοικοκυριών, τα οποία πλήττονται από το φαινόμενο της ενεργειακής ένδειας.</w:t>
            </w:r>
          </w:p>
        </w:tc>
      </w:tr>
      <w:tr w:rsidR="005E2F0F" w:rsidRPr="00232E60" w14:paraId="75E52B6A" w14:textId="77777777" w:rsidTr="001010B9">
        <w:trPr>
          <w:jc w:val="center"/>
        </w:trPr>
        <w:tc>
          <w:tcPr>
            <w:tcW w:w="2830" w:type="dxa"/>
            <w:vAlign w:val="center"/>
          </w:tcPr>
          <w:p w14:paraId="58210603"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05F07C8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3FFBBC07" w14:textId="77777777" w:rsidTr="001010B9">
        <w:trPr>
          <w:jc w:val="center"/>
        </w:trPr>
        <w:tc>
          <w:tcPr>
            <w:tcW w:w="2830" w:type="dxa"/>
            <w:vAlign w:val="center"/>
          </w:tcPr>
          <w:p w14:paraId="73BF777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35626A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6B15D79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Υπόχρεα Μέρη</w:t>
            </w:r>
          </w:p>
        </w:tc>
      </w:tr>
      <w:tr w:rsidR="005E2F0F" w:rsidRPr="00232E60" w14:paraId="1457EED3" w14:textId="77777777" w:rsidTr="001010B9">
        <w:trPr>
          <w:jc w:val="center"/>
        </w:trPr>
        <w:tc>
          <w:tcPr>
            <w:tcW w:w="2830" w:type="dxa"/>
            <w:vAlign w:val="center"/>
          </w:tcPr>
          <w:p w14:paraId="3769372E"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5A76A2F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Υπόχρεων Μερών, δημόσιων πόρων από τα σχεδιαζόμενα προγράμματα και χρηματοδότησης από τρίτους (πληττόμενα νοικοκυριά από την ενεργειακή ένδεια)</w:t>
            </w:r>
          </w:p>
        </w:tc>
      </w:tr>
    </w:tbl>
    <w:p w14:paraId="0C71D47F"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18229DB4" w14:textId="77777777" w:rsidTr="001010B9">
        <w:trPr>
          <w:tblHeader/>
          <w:jc w:val="center"/>
        </w:trPr>
        <w:tc>
          <w:tcPr>
            <w:tcW w:w="2830" w:type="dxa"/>
            <w:shd w:val="clear" w:color="auto" w:fill="D9D9D9" w:themeFill="background1" w:themeFillShade="D9"/>
            <w:vAlign w:val="center"/>
          </w:tcPr>
          <w:p w14:paraId="05F1B653"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24EC4BBF"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ΕΔ5. Αξιοποίηση του θεσμού Κοινοτήτων Ανανεώσιμης Ενέργειας και Κοινοτήτων Πολιτών για την αντιμετώπιση της ενεργειακής ένδειας</w:t>
            </w:r>
          </w:p>
        </w:tc>
      </w:tr>
      <w:tr w:rsidR="005E2F0F" w:rsidRPr="00232E60" w14:paraId="6F0F3CF4" w14:textId="77777777" w:rsidTr="001010B9">
        <w:trPr>
          <w:jc w:val="center"/>
        </w:trPr>
        <w:tc>
          <w:tcPr>
            <w:tcW w:w="2830" w:type="dxa"/>
            <w:vAlign w:val="center"/>
          </w:tcPr>
          <w:p w14:paraId="0308C887"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0301971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Κανονιστικό μέτρο και Οικονομικό μέτρο</w:t>
            </w:r>
          </w:p>
        </w:tc>
      </w:tr>
      <w:tr w:rsidR="005E2F0F" w:rsidRPr="00232E60" w14:paraId="74CA306F" w14:textId="77777777" w:rsidTr="001010B9">
        <w:trPr>
          <w:jc w:val="center"/>
        </w:trPr>
        <w:tc>
          <w:tcPr>
            <w:tcW w:w="2830" w:type="dxa"/>
            <w:vAlign w:val="center"/>
          </w:tcPr>
          <w:p w14:paraId="36A2526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0C40E04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ΕΔ5 αποσκοπεί στην αναθεώρηση του υφιστάμενου πλαισίου λειτουργίας των ενεργειακών κοινοτήτων σύμφωνα με τις προβλέψεις των Οδηγιών (ΕΕ) 2019/944 και 2018/2001 με σκοπό τη μεγιστοποίηση του κοινωνικού οφέλους μέσω της αντιμετώπισης του φαινομένου της ενεργειακής ένδειας. Συγκεκριμένη δέσμη πρωτοβουλιών θα σχεδιαστεί ώστε η παραγόμενη ενέργεια (ηλεκτρική, θερμική και ψυκτική) από ΑΠΕ να χρησιμοποιείται τόσο από κοινότητες πολιτών, όσο και από κοινότητες ανανεώσιμης ενέργειας για την κάλυψη των ενεργειακών αναγκών νοικοκυριών, τα οποία πλήττονται από το φαινόμενο της ενεργειακής ένδειας.</w:t>
            </w:r>
          </w:p>
          <w:p w14:paraId="2FE83AD0" w14:textId="39642C31"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Προς αυτή την κατεύθυνση δρομολογείται η ενίσχυση των ΟΤΑ Α' βαθμού με σκοπό την άσκηση καινοτόμας κοινωνικής πολιτικής μέσα από την αξιοποίηση του θεσμού των ενεργειακών κοινοτήτων με σκοπό </w:t>
            </w:r>
            <w:r w:rsidRPr="00232E60">
              <w:rPr>
                <w:rFonts w:ascii="Calibri" w:hAnsi="Calibri" w:cs="Calibri"/>
                <w:lang w:eastAsia="el-GR"/>
              </w:rPr>
              <w:lastRenderedPageBreak/>
              <w:t xml:space="preserve">την κάλυψη των ενεργειακών αναγκών των πληττόμενων νοικοκυριών από την ενεργειακή ένδεια. Προς αυτή την κατεύθυνση, το πρόγραμμα «Απόλλων» μέσα από την εγκατάσταση νέων σταθμών ΑΠΕ και την εφαρμογή εικονικού συμψηφισμού με ταυτοχρονισμό συμβάλλει στην ενίσχυση των ενεργειακά ευάλωτων νοικοκυριών και συγκεκριμένα στους δικαιούχους του Κοινωνικού Τιμολογίου Α </w:t>
            </w:r>
            <w:r w:rsidR="006D4F74">
              <w:rPr>
                <w:rFonts w:ascii="Calibri" w:hAnsi="Calibri" w:cs="Calibri"/>
                <w:lang w:eastAsia="el-GR"/>
              </w:rPr>
              <w:t>με δυνατότητα να καλυφθεί</w:t>
            </w:r>
            <w:r w:rsidRPr="00232E60">
              <w:rPr>
                <w:rFonts w:ascii="Calibri" w:hAnsi="Calibri" w:cs="Calibri"/>
                <w:lang w:eastAsia="el-GR"/>
              </w:rPr>
              <w:t xml:space="preserve"> το 90% των ενεργειακών τους καταναλώσεων.</w:t>
            </w:r>
          </w:p>
          <w:p w14:paraId="7B251A8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 υποδειγματικός ρόλος των ΟΤΑ Α' βαθμού στην αντιμετώπιση της ενεργειακής ένδειας προβλέπεται να ενισχυθεί είτε μέσω της συμμετοχής τους ως μέλη σε υφιστάμενες ή νέες πρωτοβουλίες Κοινοτήτων Ανανεώσιμης Ενέργειας και Κοινοτήτων Πολιτών, είτε υποστηρίζοντας υφιστάμενες ή νέες πρωτοβουλίες δίχως άμεση συμμετοχή μέσω ενδεικτικά της προσφοράς γης/στεγών/εγκαταστάσεων, την παροχή τεχνογνωσίας, τη σύναψη συμβάσεων με κοινωνικά κριτήρια κ.ά..</w:t>
            </w:r>
          </w:p>
          <w:p w14:paraId="597856A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Επισημαίνεται, ότι οι σχεδιαζόμενες δράσεις στο πλαίσιο του συγκεκριμένου μέτρου δύνανται να συνδυαστούν και με δράσεις βελτίωσης της ενεργειακής απόδοσης, ώστε να συμβάλει στη ριζικότερη αντιμετώπιση του φαινομένου της ενεργειακής ένδειας.</w:t>
            </w:r>
          </w:p>
          <w:p w14:paraId="78A15726"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θα διερευνηθεί η θεσμοθέτηση κανονιστικών κινήτρων για την περαιτέρω ενίσχυση των κοινοτήτων πολιτών, όσο και των κοινοτήτων ανανεώσιμης ενέργειας, ενώ έμφαση θα δοθεί τόσο στην αξιοποίηση των προβλέψεων του άρθρου 21 της Οδηγίας (ΕΕ) 2018/2001 για τους αυτοκαταναλωτές ενέργειας από ανανεώσιμες πηγές και του άρθρου 15 της Οδηγίας (ΕΕ) 2019/944 για τους ενεργούς πελάτες, όσο και στη διευκόλυνση της πρόσβασης τους σε τραπεζικό δανεισμό με ευνοϊκούς όρους χρηματοδότησης.</w:t>
            </w:r>
          </w:p>
          <w:p w14:paraId="6099512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Τέλος, ο θεσμός των ενεργειακών κοινοτήτων δύναται να αξιοποιηθεί για τον αποτελεσματικότερο σχεδιασμό και υλοποίηση στοχευμένων και καινοτόμων δράσεων ενημέρωσης και εκπαίδευσης σε τοπικό επίπεδο καθιστώντας επιτακτική τη μεγιστοποίηση των συνεργειών με το μέτρο πολιτικής ΕΔ8.</w:t>
            </w:r>
          </w:p>
        </w:tc>
      </w:tr>
      <w:tr w:rsidR="005E2F0F" w:rsidRPr="00232E60" w14:paraId="57CFE184" w14:textId="77777777" w:rsidTr="001010B9">
        <w:trPr>
          <w:jc w:val="center"/>
        </w:trPr>
        <w:tc>
          <w:tcPr>
            <w:tcW w:w="2830" w:type="dxa"/>
            <w:vAlign w:val="center"/>
          </w:tcPr>
          <w:p w14:paraId="1B31E2A6"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63D0AED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60B35FD9" w14:textId="77777777" w:rsidTr="001010B9">
        <w:trPr>
          <w:jc w:val="center"/>
        </w:trPr>
        <w:tc>
          <w:tcPr>
            <w:tcW w:w="2830" w:type="dxa"/>
            <w:vAlign w:val="center"/>
          </w:tcPr>
          <w:p w14:paraId="5D0B715F"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B09435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4D696E25"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Κοινότητες Ανανεώσιμης Ενέργειας και Κοινότητες Πολιτών</w:t>
            </w:r>
          </w:p>
        </w:tc>
      </w:tr>
      <w:tr w:rsidR="005E2F0F" w:rsidRPr="00232E60" w14:paraId="3E856060" w14:textId="77777777" w:rsidTr="001010B9">
        <w:trPr>
          <w:jc w:val="center"/>
        </w:trPr>
        <w:tc>
          <w:tcPr>
            <w:tcW w:w="2830" w:type="dxa"/>
            <w:vAlign w:val="center"/>
          </w:tcPr>
          <w:p w14:paraId="5C7102F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768A9BB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Κοινοτήτων Ανανεώσιμης Ενέργειας και Κοινοτήτων Πολιτών, δημόσιων πόρων από τα σχεδιαζόμενα προγράμματα και χρηματοδότησης από τρίτους (πληττόμενα νοικοκυριά από την ενεργειακή ένδεια)</w:t>
            </w:r>
          </w:p>
        </w:tc>
      </w:tr>
    </w:tbl>
    <w:p w14:paraId="1DCF1E11"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33DA66D3" w14:textId="77777777" w:rsidTr="001010B9">
        <w:trPr>
          <w:tblHeader/>
          <w:jc w:val="center"/>
        </w:trPr>
        <w:tc>
          <w:tcPr>
            <w:tcW w:w="2830" w:type="dxa"/>
            <w:shd w:val="clear" w:color="auto" w:fill="D9D9D9" w:themeFill="background1" w:themeFillShade="D9"/>
            <w:vAlign w:val="center"/>
          </w:tcPr>
          <w:p w14:paraId="2DC127D3"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6621A596"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ΕΔ6. Καινοτόμα χρηματοδοτικά εργαλεία για την υλοποίηση δράσεων βελτίωσης της ενεργειακής απόδοσης σε πληττόμενα νοικοκυριά από την ενεργειακή ένδεια</w:t>
            </w:r>
          </w:p>
        </w:tc>
      </w:tr>
      <w:tr w:rsidR="005E2F0F" w:rsidRPr="00232E60" w14:paraId="42EA08E6" w14:textId="77777777" w:rsidTr="001010B9">
        <w:trPr>
          <w:jc w:val="center"/>
        </w:trPr>
        <w:tc>
          <w:tcPr>
            <w:tcW w:w="2830" w:type="dxa"/>
            <w:vAlign w:val="center"/>
          </w:tcPr>
          <w:p w14:paraId="5CA785BE"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21C2A2B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Οικονομικό μέτρο</w:t>
            </w:r>
          </w:p>
        </w:tc>
      </w:tr>
      <w:tr w:rsidR="005E2F0F" w:rsidRPr="00232E60" w14:paraId="24925683" w14:textId="77777777" w:rsidTr="001010B9">
        <w:trPr>
          <w:jc w:val="center"/>
        </w:trPr>
        <w:tc>
          <w:tcPr>
            <w:tcW w:w="2830" w:type="dxa"/>
            <w:vAlign w:val="center"/>
          </w:tcPr>
          <w:p w14:paraId="27642A09"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Περιγραφή μέτρου</w:t>
            </w:r>
          </w:p>
        </w:tc>
        <w:tc>
          <w:tcPr>
            <w:tcW w:w="6663" w:type="dxa"/>
            <w:vAlign w:val="center"/>
          </w:tcPr>
          <w:p w14:paraId="48AD63E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ΕΔ6 αποσκοπεί στον σχεδιασμό και εφαρμογή καινοτόμων προγραμμάτων δημόσιας ή/και μικτής/υβριδικής χρηματοδότησης (blended/hybrid finance) για την περίπτωση των πληττόμενων νοικοκυριών από το φαινόμενο της ενεργειακής ένδειας. Τα συγκεκριμένα προγράμματα είναι δυνατόν να συνδυάζουν δημόσια και ιδιωτική χρηματοδότηση ή να είναι αποκλειστικά δημόσιας χρηματοδότησης, και θα απευθύνονται αποκλειστικά σε νοικοκυριά που πλήττονται από την ενεργειακή ένδεια.</w:t>
            </w:r>
          </w:p>
          <w:p w14:paraId="4E1C0901" w14:textId="46BEB6F3"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δημόσια χρηματοδότηση θα προέλθει από τη μαζική ενεργειακή ανακαίνιση ομοειδών κατοικιών και τη διεξαγωγή ανταγωνιστικών διαδικασιών με σκοπό τη μείωση του κόστους υλοποίησης λόγω των οικονομιών κλίμακος που θα δημιουργηθούν. Η ιδιωτική χρηματοδότηση θα προέλθει αρχικά από τους παρόχους ενέργειας μέσω του σχήματος χρηματοδότησης από τα τιμολόγια ενέργειας (on-bill financing) με σκοπό την αποπληρωμή τους σε προκαθορισμένο χρονικό διάστημα από τα πληττόμενα νοικοκυριά. Επιπρόσθετα, θα εξεταστεί η σύσταση Υπηρεσιών Μιας Στάσης με σκοπό τη χρηματοδότηση των απαιτούμενων παρεμβάσεων βελτίωσης της ενεργειακής απόδοσης, ενώ θα επιδιωχθεί η πιο ενεργή συμμετοχή των ΟΤΑ Α' βαθμού και των ΟΤΑ Β' βαθμού στη χρηματοδότηση των απαιτούμενων επενδύσεων μέσω του σχήματος χρηματοδότησης από τους δημοτικούς φόρους (on-tax financing). Επισημαίνεται, ότι θα διερευνηθεί η παροχή φορολογικών κινήτρων στους φορείς που θα διευκολύνουν την ιδιωτική χρηματοδότηση των σχεδιαζόμενων επενδύσεων.</w:t>
            </w:r>
          </w:p>
        </w:tc>
      </w:tr>
      <w:tr w:rsidR="005E2F0F" w:rsidRPr="00232E60" w14:paraId="56DEB1C7" w14:textId="77777777" w:rsidTr="001010B9">
        <w:trPr>
          <w:jc w:val="center"/>
        </w:trPr>
        <w:tc>
          <w:tcPr>
            <w:tcW w:w="2830" w:type="dxa"/>
            <w:vAlign w:val="center"/>
          </w:tcPr>
          <w:p w14:paraId="7BD5811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48C55F1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41ECB735" w14:textId="77777777" w:rsidTr="001010B9">
        <w:trPr>
          <w:jc w:val="center"/>
        </w:trPr>
        <w:tc>
          <w:tcPr>
            <w:tcW w:w="2830" w:type="dxa"/>
            <w:vAlign w:val="center"/>
          </w:tcPr>
          <w:p w14:paraId="3856FBC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7C04FA7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660ABCB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Εθνικής Οικονομίας και Οικονομικών</w:t>
            </w:r>
          </w:p>
          <w:p w14:paraId="44F7A05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προκηρύξεων</w:t>
            </w:r>
          </w:p>
          <w:p w14:paraId="6ACFD35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Πάροχοι ενέργειας</w:t>
            </w:r>
          </w:p>
        </w:tc>
      </w:tr>
      <w:tr w:rsidR="005E2F0F" w:rsidRPr="00232E60" w14:paraId="3CBDF79F" w14:textId="77777777" w:rsidTr="001010B9">
        <w:trPr>
          <w:jc w:val="center"/>
        </w:trPr>
        <w:tc>
          <w:tcPr>
            <w:tcW w:w="2830" w:type="dxa"/>
            <w:vAlign w:val="center"/>
          </w:tcPr>
          <w:p w14:paraId="313D420C"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161B9F6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των παρόχων ενέργειας και χρηματοδότησης από τρίτους (πληττόμενα νοικοκυριά από την ενεργειακή ένδεια)</w:t>
            </w:r>
          </w:p>
        </w:tc>
      </w:tr>
    </w:tbl>
    <w:p w14:paraId="5ED16F1E"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57D9D83F" w14:textId="77777777" w:rsidTr="001010B9">
        <w:trPr>
          <w:tblHeader/>
          <w:jc w:val="center"/>
        </w:trPr>
        <w:tc>
          <w:tcPr>
            <w:tcW w:w="2830" w:type="dxa"/>
            <w:shd w:val="clear" w:color="auto" w:fill="D9D9D9" w:themeFill="background1" w:themeFillShade="D9"/>
            <w:vAlign w:val="center"/>
          </w:tcPr>
          <w:p w14:paraId="23A0C25E"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694D5C46" w14:textId="77777777" w:rsidR="005E2F0F" w:rsidRPr="00232E60" w:rsidRDefault="005E2F0F" w:rsidP="00D26A77">
            <w:pPr>
              <w:spacing w:before="0" w:after="0" w:line="240" w:lineRule="auto"/>
              <w:rPr>
                <w:rFonts w:ascii="Calibri" w:hAnsi="Calibri" w:cs="Calibri"/>
                <w:b/>
                <w:bCs/>
                <w:lang w:eastAsia="el-GR"/>
              </w:rPr>
            </w:pPr>
            <w:r w:rsidRPr="00E70F94">
              <w:rPr>
                <w:rFonts w:ascii="Calibri" w:hAnsi="Calibri" w:cs="Calibri"/>
                <w:b/>
                <w:bCs/>
                <w:lang w:eastAsia="el-GR"/>
              </w:rPr>
              <w:t>ΕΔ7. Ενημέρωση και εκπαίδευση των πληττόμενων νοικοκυριών στο πλαίσιο των Καθεστώτων Επιβολής Υποχρέωσης Ενεργειακής Απόδοσης</w:t>
            </w:r>
          </w:p>
        </w:tc>
      </w:tr>
      <w:tr w:rsidR="005E2F0F" w:rsidRPr="00232E60" w14:paraId="7752ACB8" w14:textId="77777777" w:rsidTr="001010B9">
        <w:trPr>
          <w:jc w:val="center"/>
        </w:trPr>
        <w:tc>
          <w:tcPr>
            <w:tcW w:w="2830" w:type="dxa"/>
            <w:vAlign w:val="center"/>
          </w:tcPr>
          <w:p w14:paraId="5B49DB87"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3B77A07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Μέτρο ενημέρωσης και ευαισθητοποίησης</w:t>
            </w:r>
          </w:p>
        </w:tc>
      </w:tr>
      <w:tr w:rsidR="005E2F0F" w:rsidRPr="00232E60" w14:paraId="05D67DC4" w14:textId="77777777" w:rsidTr="001010B9">
        <w:trPr>
          <w:jc w:val="center"/>
        </w:trPr>
        <w:tc>
          <w:tcPr>
            <w:tcW w:w="2830" w:type="dxa"/>
            <w:vAlign w:val="center"/>
          </w:tcPr>
          <w:p w14:paraId="39B90C59"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0B1B95C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Στο πλαίσιο των Καθεστώτων Επιβολής Υποχρέωσης Ενεργειακής Απόδοσης τα οριζόμενα Υπόχρεα Μέρη θα αναλάβουν τη διενέργεια στοχευμένων δράσεων ενημέρωσης και εκπαίδευσης για την παροχή εξειδικευμένων τεχνικών συμβουλών με σκοπό την αποτελεσματική </w:t>
            </w:r>
            <w:r w:rsidRPr="00232E60">
              <w:rPr>
                <w:rFonts w:ascii="Calibri" w:hAnsi="Calibri" w:cs="Calibri"/>
                <w:lang w:eastAsia="el-GR"/>
              </w:rPr>
              <w:lastRenderedPageBreak/>
              <w:t>καταπολέμηση της ενεργειακής ένδειας, η οποία δύναται να επιτευχθεί μέσω της ορθολογικότερης διαχείρισης της ενέργειας.</w:t>
            </w:r>
          </w:p>
          <w:p w14:paraId="3C4D351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υλοποίηση στοχευμένων δράσεων ενημέρωσης και ευαισθητοποίησης των πληττόμενων νοικοκυριών θα διέπεται από τους περιορισμούς και τις γενικότερες προδιαγραφές, όπως αυτές καθορίζονται στο πλαίσιο του συγκεκριμένου σχήματος την περίοδο 2021-2030 μέσω του σχετικού κανονισμού λειτουργίας.</w:t>
            </w:r>
          </w:p>
          <w:p w14:paraId="78FB096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Σε κάθε περίπτωση θα προτιμηθεί η υλοποίηση εξατομικευμένων δράσεων βάσει των ιδιαίτερων χαρακτηριστικών των πληττόμενων νοικοκυριών δίνοντας έμφαση σε συμβουλές για την αποτελεσματικότερη διαχείριση της καταναλισκόμενης ενέργειας.</w:t>
            </w:r>
          </w:p>
          <w:p w14:paraId="51A5726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Ενδεικτικά συστήνεται η διενέργεια διαγνωστικών ενεργειακών ελέγχων για την κατανόηση όλων των πτυχών που σχετίζονται με το φαινόμενο της ενεργειακής ένδειας και για τον προσδιορισμό των αποδοτικότερων από πλευρά κόστους αποτελέσματος παρεμβάσεων βελτίωσης της ενεργειακής απόδοσης για την αντιμετώπιση του φαινομένου της ενεργειακής ένδειας.</w:t>
            </w:r>
          </w:p>
          <w:p w14:paraId="532321D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υλοποίηση των συγκεκριμένων δράσεων θα ενισχυθεί με σκοπό την αποτελεσματικότερη εκπλήρωση του στόχου εξοικονόμησης ενέργειας από τα Υπόχρεα Μέρη μέσω της προσαύξησης των μονάδων εξοικονόμησης ενέργειας που θα επαληθευτούν με τη χρήση συντελεστή 1,1.</w:t>
            </w:r>
          </w:p>
        </w:tc>
      </w:tr>
      <w:tr w:rsidR="005E2F0F" w:rsidRPr="00232E60" w14:paraId="5393855E" w14:textId="77777777" w:rsidTr="001010B9">
        <w:trPr>
          <w:jc w:val="center"/>
        </w:trPr>
        <w:tc>
          <w:tcPr>
            <w:tcW w:w="2830" w:type="dxa"/>
            <w:vAlign w:val="center"/>
          </w:tcPr>
          <w:p w14:paraId="043EA367"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720F649B"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6EA809D4" w14:textId="77777777" w:rsidTr="001010B9">
        <w:trPr>
          <w:jc w:val="center"/>
        </w:trPr>
        <w:tc>
          <w:tcPr>
            <w:tcW w:w="2830" w:type="dxa"/>
            <w:vAlign w:val="center"/>
          </w:tcPr>
          <w:p w14:paraId="5D70591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3A1791F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35468D5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Υπόχρεα Μέρη</w:t>
            </w:r>
          </w:p>
        </w:tc>
      </w:tr>
      <w:tr w:rsidR="005E2F0F" w:rsidRPr="00232E60" w14:paraId="3024828F" w14:textId="77777777" w:rsidTr="001010B9">
        <w:trPr>
          <w:jc w:val="center"/>
        </w:trPr>
        <w:tc>
          <w:tcPr>
            <w:tcW w:w="2830" w:type="dxa"/>
            <w:vAlign w:val="center"/>
          </w:tcPr>
          <w:p w14:paraId="3F8E0D1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4798132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Υπόχρεων Μερών</w:t>
            </w:r>
          </w:p>
        </w:tc>
      </w:tr>
    </w:tbl>
    <w:p w14:paraId="03B1804B"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4592507D" w14:textId="77777777" w:rsidTr="001010B9">
        <w:trPr>
          <w:tblHeader/>
          <w:jc w:val="center"/>
        </w:trPr>
        <w:tc>
          <w:tcPr>
            <w:tcW w:w="2830" w:type="dxa"/>
            <w:shd w:val="clear" w:color="auto" w:fill="D9D9D9" w:themeFill="background1" w:themeFillShade="D9"/>
            <w:vAlign w:val="center"/>
          </w:tcPr>
          <w:p w14:paraId="4B9376A4"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733B50A9"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ΕΔ8. Διενέργεια στοχευμένων δράσεων ενημέρωσης και εκπαίδευσης</w:t>
            </w:r>
          </w:p>
        </w:tc>
      </w:tr>
      <w:tr w:rsidR="005E2F0F" w:rsidRPr="00232E60" w14:paraId="09EFD1E3" w14:textId="77777777" w:rsidTr="001010B9">
        <w:trPr>
          <w:jc w:val="center"/>
        </w:trPr>
        <w:tc>
          <w:tcPr>
            <w:tcW w:w="2830" w:type="dxa"/>
            <w:vAlign w:val="center"/>
          </w:tcPr>
          <w:p w14:paraId="1926B73C"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7D503AE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Μέτρο ενημέρωσης και ευαισθητοποίησης</w:t>
            </w:r>
          </w:p>
        </w:tc>
      </w:tr>
      <w:tr w:rsidR="005E2F0F" w:rsidRPr="00232E60" w14:paraId="49045AD2" w14:textId="77777777" w:rsidTr="001010B9">
        <w:trPr>
          <w:jc w:val="center"/>
        </w:trPr>
        <w:tc>
          <w:tcPr>
            <w:tcW w:w="2830" w:type="dxa"/>
            <w:vAlign w:val="center"/>
          </w:tcPr>
          <w:p w14:paraId="5053A697"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42AC06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ΕΔ8 περιλαμβάνει το σχεδιασμό και υλοποίηση στοχευμένων και καινοτόμων δράσεων ενημέρωσης και εκπαίδευσης σε εθνικό, περιφερειακό και τοπικό επίπεδο, τόσο των πληττόμενων νοικοκυριών από την ενεργειακή ένδεια, όσο και των επαγγελματιών οι οποίοι θα εμπλακούν στην υλοποίηση των διαφόρων τεχνικών μέτρων σε πληττόμενα νοικοκυριά.</w:t>
            </w:r>
          </w:p>
          <w:p w14:paraId="672314B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υλοποίηση των συγκεκριμένων δράσεων θα πραγματοποιηθεί με την εμπλοκή όλων των φορέων, οι οποίοι δύνανται να συμβάλλουν στη διάχυση της υφιστάμενης τεχνογνωσίας, όπως είναι ενδεικτικά οι ΟΤΑ Α' βαθμού, οι ΟΤΑ Β' βαθμού, τα επιμελητήρια, οι επαγγελματικές ενώσεις, οι ενώσεις καταναλωτών, οι εκπαιδευτικοί φορείς, οι κοινότητες ανανεώσιμων πηγών και κοινότητες πολιτών κ.ά.</w:t>
            </w:r>
          </w:p>
          <w:p w14:paraId="47DDA0C5"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lastRenderedPageBreak/>
              <w:t>Οι συγκεκριμένες δράσεις δύνανται να καλύπτουν  την παροχή εξειδικευμένων συμβουλών εξοικονόμησης ενέργειας, όσο και την ενημέρωση αναφορικά με τα τιμολόγια ενέργειας που έχουν διαμορφωθεί και είναι σε ισχύ για το σύνολο των ενεργειακών προϊόντων.</w:t>
            </w:r>
          </w:p>
          <w:p w14:paraId="1C6D709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έμφαση θα δοθεί στην ενημέρωση των πληττόμενων νοικοκυριών για τα διαθέσιμα χρηματοδοτικά προγράμματα και τα μέτρα προστασίας τους, συμπεριλαμβανομένων των κριτηρίων και των διαδικασιών ένταξης τους σε αυτά.</w:t>
            </w:r>
          </w:p>
          <w:p w14:paraId="2D84641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αντιμετώπιση της ενεργειακής ένδειας στις ενοικιαζόμενες κατοικίες θα διευκολυνθεί μέσω της παροχής στοχευμένης ενημέρωσης σε όλα τα εμπλεκόμενα μέρη (ενοικιαστές, ιδιοκτήτες και αρμόδιοι φορείς πολιτικής).</w:t>
            </w:r>
          </w:p>
          <w:p w14:paraId="4AFF772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 δράσεις ενημέρωσης και εκπαίδευσης θα σχεδιαστούν κατάλληλα ώστε να ελαχιστοποιηθεί η αλληλεπίδραση τους με τις αντίστοιχες δράσεις ενημέρωσης και εκπαίδευσης, οι οποίες θα υλοποιηθούν στο πλαίσιο του μέτρου πολιτικής ΕΔ7 από τα Υπόχρεα Μέρη στο πλαίσιο του Καθεστώτος Επιβολής.</w:t>
            </w:r>
          </w:p>
          <w:p w14:paraId="458BF07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Έμφαση θα δοθεί στην προστασία των προσωπικών δεδομένων και στην εφαρμογή βέλτιστων πρακτικών για την αποφυγή του κινδύνου στιγματισμού των πληττόμενων νοικοκυριών μέσω της διεξαγωγής στοχευμένων δράσεων με τη συμμετοχή όλων των εμπλεκομένων μερών.</w:t>
            </w:r>
          </w:p>
          <w:p w14:paraId="2495978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η λειτουργία και η συνεχής επικαιροποίηση ενός αξιόπιστου εργαλείου σύγκρισης τιμών των διαφόρων ενεργειακών προϊόντων υπό την παρακολούθηση και τον έλεγχο της ΡΑΑΕΥ είναι απαραίτητη, ώστε να βελτιωθεί το υφιστάμενο επιπέδου γνώσεων και κατανόησης των τιμολογίων ενέργειας από τα πληττόμενα νοικοκυριά.</w:t>
            </w:r>
          </w:p>
          <w:p w14:paraId="19E388D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Τέλος, θα δρομολογηθεί η σύσταση δικτύου με τη συμμετοχή όλων των εμπλεκομένων μερών με σκοπό μεταξύ άλλων σύμφωνα με τις προβλέψεις του άρθρου 24 της Οδηγίας (ΕΕ) 2023/1791 την ανάπτυξη πολιτικών για την υποστήριξη των τοπικών και εθνικών φορέων λήψης αποφάσεων στην εφαρμογή μέτρων βελτίωσης της ενεργειακής απόδοσης και την παροχή τεχνικής βοήθειας και χρηματοδοτικών εργαλείων για την αντιμετώπιση της ενεργειακής ένδειας.</w:t>
            </w:r>
          </w:p>
        </w:tc>
      </w:tr>
      <w:tr w:rsidR="005E2F0F" w:rsidRPr="00232E60" w14:paraId="70B75FC6" w14:textId="77777777" w:rsidTr="001010B9">
        <w:trPr>
          <w:jc w:val="center"/>
        </w:trPr>
        <w:tc>
          <w:tcPr>
            <w:tcW w:w="2830" w:type="dxa"/>
            <w:vAlign w:val="center"/>
          </w:tcPr>
          <w:p w14:paraId="5FED643E"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312B99C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40991411" w14:textId="77777777" w:rsidTr="001010B9">
        <w:trPr>
          <w:jc w:val="center"/>
        </w:trPr>
        <w:tc>
          <w:tcPr>
            <w:tcW w:w="2830" w:type="dxa"/>
            <w:vAlign w:val="center"/>
          </w:tcPr>
          <w:p w14:paraId="45E2322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1A9F7E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tc>
      </w:tr>
      <w:tr w:rsidR="005E2F0F" w:rsidRPr="00232E60" w14:paraId="2C15DB1C" w14:textId="77777777" w:rsidTr="001010B9">
        <w:trPr>
          <w:jc w:val="center"/>
        </w:trPr>
        <w:tc>
          <w:tcPr>
            <w:tcW w:w="2830" w:type="dxa"/>
            <w:vAlign w:val="center"/>
          </w:tcPr>
          <w:p w14:paraId="4BA3A944"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60A16E6B"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w:t>
            </w:r>
          </w:p>
        </w:tc>
      </w:tr>
    </w:tbl>
    <w:p w14:paraId="5D838BA6"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3E366118" w14:textId="77777777" w:rsidTr="001010B9">
        <w:trPr>
          <w:tblHeader/>
          <w:jc w:val="center"/>
        </w:trPr>
        <w:tc>
          <w:tcPr>
            <w:tcW w:w="2830" w:type="dxa"/>
            <w:shd w:val="clear" w:color="auto" w:fill="D9D9D9" w:themeFill="background1" w:themeFillShade="D9"/>
            <w:vAlign w:val="center"/>
          </w:tcPr>
          <w:p w14:paraId="1A914E47"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5374ADA4"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ΕΔ9. Ίδρυση Υπηρεσιών Μιας Στάσης</w:t>
            </w:r>
          </w:p>
        </w:tc>
      </w:tr>
      <w:tr w:rsidR="005E2F0F" w:rsidRPr="00232E60" w14:paraId="1890BBE1" w14:textId="77777777" w:rsidTr="001010B9">
        <w:trPr>
          <w:jc w:val="center"/>
        </w:trPr>
        <w:tc>
          <w:tcPr>
            <w:tcW w:w="2830" w:type="dxa"/>
            <w:vAlign w:val="center"/>
          </w:tcPr>
          <w:p w14:paraId="47379A8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3B2F16F6"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Μέτρο ενημέρωσης και ευαισθητοποίησης και Μέτρο συντονισμού</w:t>
            </w:r>
          </w:p>
        </w:tc>
      </w:tr>
      <w:tr w:rsidR="005E2F0F" w:rsidRPr="00232E60" w14:paraId="40071B11" w14:textId="77777777" w:rsidTr="001010B9">
        <w:trPr>
          <w:jc w:val="center"/>
        </w:trPr>
        <w:tc>
          <w:tcPr>
            <w:tcW w:w="2830" w:type="dxa"/>
            <w:vAlign w:val="center"/>
          </w:tcPr>
          <w:p w14:paraId="0384586B"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Περιγραφή μέτρου</w:t>
            </w:r>
          </w:p>
        </w:tc>
        <w:tc>
          <w:tcPr>
            <w:tcW w:w="6663" w:type="dxa"/>
            <w:vAlign w:val="center"/>
          </w:tcPr>
          <w:p w14:paraId="0740C4C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ΕΔ9 αποσκοπεί στην ίδρυση Υπηρεσιών Μιας Στάσης με σκοπό την αποδοτικότερη αντιμετώπιση του φαινομένου της ενεργειακής ένδειας σε τοπικό και περιφερειακό επίπεδο. Στη υλοποίηση του συγκεκριμένου μέτρου θα επιδιωχθεί η ενεργή συμμετοχή όλων των εμπλεκομένων μερών και ειδικότερα των ΟΤΑ Α' βαθμού και Β' βαθμού τόσο στην υλοποίηση των παρεχόμενων υπηρεσιών, όσο και στον εντοπισμό των πληττόμενων νοικοκυριών.</w:t>
            </w:r>
          </w:p>
          <w:p w14:paraId="5AC90FA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 Υπηρεσίες Μιας Στάσης που θα συσταθούν δύνανται να παρέχουν ενδεικτικά σε πρώτη φάση τις ακόλουθες υπηρεσίες:</w:t>
            </w:r>
          </w:p>
          <w:p w14:paraId="6E6B71C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α) Ενημέρωση και εκπαίδευση των πληττόμενων νοικοκυριών αναφορικά με το φαινόμενο της ενεργειακής ένδειας.</w:t>
            </w:r>
          </w:p>
          <w:p w14:paraId="2AF9E5B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β) Υποστήριξη στην κατανόηση των λογαριασμών ενέργειας και στην παροχή συμβουλών σχετικά με τη μείωση των λογαριασμών ενέργειας και την αποδοτικότερη χρήση της ενέργειας.</w:t>
            </w:r>
          </w:p>
          <w:p w14:paraId="4FEF983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γ) Ευαισθητοποίηση σχετικά με τα οφέλη από την υλοποίηση παρεμβάσεων βελτίωσης της ενεργειακής απόδοσης και τη χρήση των ΑΠΕ.</w:t>
            </w:r>
          </w:p>
          <w:p w14:paraId="35B063C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 Παροχή πληροφοριών για το σύνολο των βημάτων που απαιτούνται για την υλοποίηση παρεμβάσεων βελτίωσης της ενεργειακής απόδοσης και τη χρήση των ΑΠΕ.</w:t>
            </w:r>
          </w:p>
          <w:p w14:paraId="4AF0C0A7" w14:textId="41AF22B5"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 Πραγματοποίηση προκαταρκτικής ανάλυσης</w:t>
            </w:r>
            <w:r w:rsidR="005F622D">
              <w:rPr>
                <w:rFonts w:ascii="Calibri" w:hAnsi="Calibri" w:cs="Calibri"/>
                <w:lang w:eastAsia="el-GR"/>
              </w:rPr>
              <w:t xml:space="preserve"> κτιρίου</w:t>
            </w:r>
            <w:r w:rsidRPr="00232E60">
              <w:rPr>
                <w:rFonts w:ascii="Calibri" w:hAnsi="Calibri" w:cs="Calibri"/>
                <w:lang w:eastAsia="el-GR"/>
              </w:rPr>
              <w:t xml:space="preserve"> και ποσοτικοποίηση του εκτιμώμενου κόστους ανακαίνισης και των αναμενόμενων επιπτώσεων.</w:t>
            </w:r>
          </w:p>
          <w:p w14:paraId="111BAE1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στ) Παροχή πληροφοριών σχετικά με τα διαθέσιμα προγράμματα αντιμετώπισης της ενεργειακής ένδειας.</w:t>
            </w:r>
          </w:p>
          <w:p w14:paraId="6DF1B57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ζ) Παροχή πληροφοριών και υποστήριξη για την προετοιμασία όλων των απαραίτητων εγγράφων για τη συμμετοχή στα υφιστάμενα προγράμματα.</w:t>
            </w:r>
          </w:p>
          <w:p w14:paraId="6CCC6B2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Καθοδήγηση για την επίλυση διαφορών και διεκδίκηση δικαιωμάτων ως καταναλωτές.</w:t>
            </w:r>
          </w:p>
          <w:p w14:paraId="7937A2F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θ) Διεξαγωγή συλλογικών παραγγελιών και διαπραγματεύσεων για την επίτευξη χαμηλότερων τιμών για την αγορά ενεργειακά αποδοτικού εξοπλισμού.</w:t>
            </w:r>
          </w:p>
          <w:p w14:paraId="6674AC6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ι) Σύναψη εθελοντικών συμφωνιών με ενώσεις επαγγελματικών και παραγωγικών φορέων με σκοπό το κεντρικό σχεδιασμό των απαιτούμενων δράσεων και τη μεγιστοποίηση του οφέλους για τα πληττόμενα νοικοκυριά.</w:t>
            </w:r>
          </w:p>
          <w:p w14:paraId="2508072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Σε κάθε περίπτωση απώτερος στόχος των Υπηρεσιών Μιας Στάσης θα αποτελέσει η παροχή και υλοποίηση ολοκληρωμένων πακέτων παρεμβάσεων βελτίωσης της ενεργειακής απόδοσης σε πληττόμενα νοικοκυριά από την ενεργειακή ένδεια με διασφαλισμένη χρηματοδότηση και εγγυημένα οικονομικά και ενεργειακά αποτελέσματα.</w:t>
            </w:r>
          </w:p>
        </w:tc>
      </w:tr>
      <w:tr w:rsidR="005E2F0F" w:rsidRPr="00232E60" w14:paraId="61DCAF4D" w14:textId="77777777" w:rsidTr="001010B9">
        <w:trPr>
          <w:jc w:val="center"/>
        </w:trPr>
        <w:tc>
          <w:tcPr>
            <w:tcW w:w="2830" w:type="dxa"/>
            <w:vAlign w:val="center"/>
          </w:tcPr>
          <w:p w14:paraId="58D0E10A"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605617D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Πληττόμενα νοικοκυριά από την ενεργειακή ένδεια</w:t>
            </w:r>
          </w:p>
        </w:tc>
      </w:tr>
      <w:tr w:rsidR="005E2F0F" w:rsidRPr="00232E60" w14:paraId="5BFE5357" w14:textId="77777777" w:rsidTr="001010B9">
        <w:trPr>
          <w:jc w:val="center"/>
        </w:trPr>
        <w:tc>
          <w:tcPr>
            <w:tcW w:w="2830" w:type="dxa"/>
            <w:vAlign w:val="center"/>
          </w:tcPr>
          <w:p w14:paraId="6A3DF8E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6682D79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44967B2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ΟΤΑ Α' βαθμού και ΟΤΑ Β' βαθμού</w:t>
            </w:r>
          </w:p>
        </w:tc>
      </w:tr>
      <w:tr w:rsidR="005E2F0F" w:rsidRPr="00232E60" w14:paraId="54BE26E2" w14:textId="77777777" w:rsidTr="001010B9">
        <w:trPr>
          <w:jc w:val="center"/>
        </w:trPr>
        <w:tc>
          <w:tcPr>
            <w:tcW w:w="2830" w:type="dxa"/>
            <w:vAlign w:val="center"/>
          </w:tcPr>
          <w:p w14:paraId="46D00CD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Πηγές χρηματοδότησης</w:t>
            </w:r>
          </w:p>
        </w:tc>
        <w:tc>
          <w:tcPr>
            <w:tcW w:w="6663" w:type="dxa"/>
            <w:vAlign w:val="center"/>
          </w:tcPr>
          <w:p w14:paraId="368984F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w:t>
            </w:r>
          </w:p>
        </w:tc>
      </w:tr>
    </w:tbl>
    <w:p w14:paraId="1DE68651" w14:textId="77777777" w:rsidR="005E2F0F" w:rsidRPr="00232E60" w:rsidRDefault="005E2F0F" w:rsidP="005E2F0F">
      <w:pPr>
        <w:spacing w:line="240" w:lineRule="auto"/>
        <w:rPr>
          <w:rFonts w:ascii="Calibri" w:hAnsi="Calibri" w:cs="Calibri"/>
        </w:rPr>
      </w:pPr>
    </w:p>
    <w:p w14:paraId="7849E96C" w14:textId="00A6E6BE"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79" w:name="_Toc202800734"/>
      <w:bookmarkStart w:id="280" w:name="_Toc215486315"/>
      <w:r w:rsidRPr="00232E60">
        <w:rPr>
          <w:rFonts w:ascii="Calibri" w:hAnsi="Calibri" w:cs="Calibri"/>
          <w:b/>
          <w:bCs/>
          <w:sz w:val="24"/>
          <w:szCs w:val="24"/>
        </w:rPr>
        <w:t>Μέτρα και πολιτικές για τα δημόσια</w:t>
      </w:r>
      <w:r w:rsidR="005F622D">
        <w:rPr>
          <w:rFonts w:ascii="Calibri" w:hAnsi="Calibri" w:cs="Calibri"/>
          <w:b/>
          <w:bCs/>
          <w:sz w:val="24"/>
          <w:szCs w:val="24"/>
        </w:rPr>
        <w:t xml:space="preserve"> κτίρια</w:t>
      </w:r>
      <w:bookmarkEnd w:id="279"/>
      <w:bookmarkEnd w:id="280"/>
    </w:p>
    <w:p w14:paraId="04FB2453" w14:textId="5722544D"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Η ενεργειακή αναβάθμιση των δημόσιων </w:t>
      </w:r>
      <w:r w:rsidR="005F622D">
        <w:rPr>
          <w:rFonts w:ascii="Calibri" w:hAnsi="Calibri" w:cs="Calibri"/>
        </w:rPr>
        <w:t>κτιρίων</w:t>
      </w:r>
      <w:r w:rsidRPr="00D26A77">
        <w:rPr>
          <w:rFonts w:ascii="Calibri" w:hAnsi="Calibri" w:cs="Calibri"/>
        </w:rPr>
        <w:t xml:space="preserve"> αποτελεί βασική προτεραιότητα στο πλαίσιο του αναθεωρημένου ΕΣΕΚ. Πιο συγκεκριμένα, θα διατηρηθούν οι δράσεις όπως ενδεικτικά η προώθηση του υποδειγματικού ρόλου του Δημοσίου με βελτίωση του υφιστάμενου προγράμματος “</w:t>
      </w:r>
      <w:r w:rsidR="00DE519B">
        <w:rPr>
          <w:rFonts w:ascii="Calibri" w:hAnsi="Calibri" w:cs="Calibri"/>
        </w:rPr>
        <w:t>ΗΛΕΚΤΡΑ</w:t>
      </w:r>
      <w:r w:rsidRPr="00D26A77">
        <w:rPr>
          <w:rFonts w:ascii="Calibri" w:hAnsi="Calibri" w:cs="Calibri"/>
        </w:rPr>
        <w:t xml:space="preserve">” για την ενεργειακή αναβάθμιση των δημόσιων και δημοτικών </w:t>
      </w:r>
      <w:r w:rsidR="005F622D">
        <w:rPr>
          <w:rFonts w:ascii="Calibri" w:hAnsi="Calibri" w:cs="Calibri"/>
        </w:rPr>
        <w:t>κτιρίων</w:t>
      </w:r>
      <w:r w:rsidR="00C3106D" w:rsidRPr="00D26A77">
        <w:rPr>
          <w:rFonts w:ascii="Calibri" w:hAnsi="Calibri" w:cs="Calibri"/>
        </w:rPr>
        <w:t xml:space="preserve"> </w:t>
      </w:r>
      <w:r w:rsidRPr="00D26A77">
        <w:rPr>
          <w:rFonts w:ascii="Calibri" w:hAnsi="Calibri" w:cs="Calibri"/>
        </w:rPr>
        <w:t xml:space="preserve">ή με ανάλογα προγράμματα, όσο και η συνεχής παρακολούθηση της κατανάλωσης ενέργειας των δημόσιων </w:t>
      </w:r>
      <w:r w:rsidR="005F622D">
        <w:rPr>
          <w:rFonts w:ascii="Calibri" w:hAnsi="Calibri" w:cs="Calibri"/>
        </w:rPr>
        <w:t>κτιρίων</w:t>
      </w:r>
      <w:r w:rsidR="00C3106D" w:rsidRPr="00D26A77">
        <w:rPr>
          <w:rFonts w:ascii="Calibri" w:hAnsi="Calibri" w:cs="Calibri"/>
        </w:rPr>
        <w:t xml:space="preserve"> </w:t>
      </w:r>
      <w:r w:rsidRPr="00D26A77">
        <w:rPr>
          <w:rFonts w:ascii="Calibri" w:hAnsi="Calibri" w:cs="Calibri"/>
        </w:rPr>
        <w:t>με στόχο την ετήσια μείωση της καταναλισκόμενης ενέργειας σε όλους του δημόσιους φορείς.</w:t>
      </w:r>
    </w:p>
    <w:p w14:paraId="31AD3562" w14:textId="47AC0ED8" w:rsidR="005E2F0F" w:rsidRPr="00D26A77" w:rsidRDefault="005E2F0F" w:rsidP="00D26A77">
      <w:pPr>
        <w:spacing w:before="60" w:after="60" w:line="276" w:lineRule="auto"/>
        <w:rPr>
          <w:rFonts w:ascii="Calibri" w:hAnsi="Calibri" w:cs="Calibri"/>
        </w:rPr>
      </w:pPr>
      <w:r w:rsidRPr="00D26A77">
        <w:rPr>
          <w:rFonts w:ascii="Calibri" w:hAnsi="Calibri" w:cs="Calibri"/>
        </w:rPr>
        <w:t>Σε κάθε περίπτωση βασική προτεραιότητα για τα δημόσια</w:t>
      </w:r>
      <w:r w:rsidR="005F622D">
        <w:rPr>
          <w:rFonts w:ascii="Calibri" w:hAnsi="Calibri" w:cs="Calibri"/>
        </w:rPr>
        <w:t xml:space="preserve"> κτίρια</w:t>
      </w:r>
      <w:r w:rsidRPr="00D26A77">
        <w:rPr>
          <w:rFonts w:ascii="Calibri" w:hAnsi="Calibri" w:cs="Calibri"/>
        </w:rPr>
        <w:t xml:space="preserve"> θα αποτελέσει η προώθηση των τεχνικά εφικτών και βέλτιστων από πλευράς κοινωνικού κόστους και αποτελέσματος μέτρων και προγραμμάτων καλύπτοντας τις συνολικές χρήσεις κατανάλωσης ενέργειας. Επιπρόσθετα, η χρηματοδότηση των ενεργειακών αναβαθμίσεων των δημόσιων </w:t>
      </w:r>
      <w:r w:rsidR="005F622D">
        <w:rPr>
          <w:rFonts w:ascii="Calibri" w:hAnsi="Calibri" w:cs="Calibri"/>
        </w:rPr>
        <w:t>κτιρίων</w:t>
      </w:r>
      <w:r w:rsidRPr="00D26A77">
        <w:rPr>
          <w:rFonts w:ascii="Calibri" w:hAnsi="Calibri" w:cs="Calibri"/>
        </w:rPr>
        <w:t xml:space="preserve"> θα πραγματοποιείται βάσει των Σχεδίων Δράσης Ενεργειακής Απόδοσης </w:t>
      </w:r>
      <w:r w:rsidR="005F622D">
        <w:rPr>
          <w:rFonts w:ascii="Calibri" w:hAnsi="Calibri" w:cs="Calibri"/>
        </w:rPr>
        <w:t>Κτιρίων</w:t>
      </w:r>
      <w:r w:rsidRPr="00D26A77">
        <w:rPr>
          <w:rFonts w:ascii="Calibri" w:hAnsi="Calibri" w:cs="Calibri"/>
        </w:rPr>
        <w:t xml:space="preserve"> των Δήμων και Περιφερειών και των Δημοτικών Σχεδίων Μείωσης Εκπομπών. Προς αυτή την κατεύθυνση θα επιδιωχθεί η ψηφιοποίηση των παραπάνω σχεδίων με σκοπό την αποδοτικότερη παρακολούθηση της υλοποίησης τους. Σημαντική αναμένεται να είναι η συνεισφορά της αναβάθμισης του ρόλου των ενεργειακών υπευθύνων των δημόσιων </w:t>
      </w:r>
      <w:r w:rsidR="005F622D">
        <w:rPr>
          <w:rFonts w:ascii="Calibri" w:hAnsi="Calibri" w:cs="Calibri"/>
        </w:rPr>
        <w:t>κτιρίων</w:t>
      </w:r>
      <w:r w:rsidRPr="00D26A77">
        <w:rPr>
          <w:rFonts w:ascii="Calibri" w:hAnsi="Calibri" w:cs="Calibri"/>
        </w:rPr>
        <w:t xml:space="preserve">, καθώς ήδη προστίθεται ως προϋπόθεση σε χρηματοδοτικά προγράμματα ενεργειακής αναβάθμισης δημόσιων </w:t>
      </w:r>
      <w:r w:rsidR="005F622D">
        <w:rPr>
          <w:rFonts w:ascii="Calibri" w:hAnsi="Calibri" w:cs="Calibri"/>
        </w:rPr>
        <w:t>κτιρίων</w:t>
      </w:r>
      <w:r w:rsidRPr="00D26A77">
        <w:rPr>
          <w:rFonts w:ascii="Calibri" w:hAnsi="Calibri" w:cs="Calibri"/>
        </w:rPr>
        <w:t xml:space="preserve">. Η ηλεκτρονική πλατφόρμα παρακολούθησης της ενεργειακής συμπεριφοράς των δημόσιων </w:t>
      </w:r>
      <w:r w:rsidR="005F622D">
        <w:rPr>
          <w:rFonts w:ascii="Calibri" w:hAnsi="Calibri" w:cs="Calibri"/>
        </w:rPr>
        <w:t>κτιρίων</w:t>
      </w:r>
      <w:r w:rsidRPr="00D26A77">
        <w:rPr>
          <w:rFonts w:ascii="Calibri" w:hAnsi="Calibri" w:cs="Calibri"/>
        </w:rPr>
        <w:t xml:space="preserve"> έχει σκοπό να συνδράμει το έργο των ενεργειακών υπευθύνων.</w:t>
      </w:r>
    </w:p>
    <w:p w14:paraId="5CE5B10A" w14:textId="6F59FD55"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Παράλληλα, εναλλακτικοί μηχανισμοί χρηματοδότησης όπως ενδεικτικά είναι οι Συμβάσεις Ενεργειακής Απόδοσης ειδικότερα για την περίπτωση των δημόσιων </w:t>
      </w:r>
      <w:r w:rsidR="005F622D">
        <w:rPr>
          <w:rFonts w:ascii="Calibri" w:hAnsi="Calibri" w:cs="Calibri"/>
        </w:rPr>
        <w:t>κτιρίων</w:t>
      </w:r>
      <w:r w:rsidRPr="00D26A77">
        <w:rPr>
          <w:rFonts w:ascii="Calibri" w:hAnsi="Calibri" w:cs="Calibri"/>
        </w:rPr>
        <w:t xml:space="preserve"> προωθούνται με αυξανόμενo ρυθμό. Προς αυτή την κατεύθυνση σχεδιάζεται ένα κεντρικό πρόγραμμα ενεργειακής αναβάθμισης δημόσιων </w:t>
      </w:r>
      <w:r w:rsidR="005F622D">
        <w:rPr>
          <w:rFonts w:ascii="Calibri" w:hAnsi="Calibri" w:cs="Calibri"/>
        </w:rPr>
        <w:t>κτιρίων</w:t>
      </w:r>
      <w:r w:rsidRPr="00D26A77">
        <w:rPr>
          <w:rFonts w:ascii="Calibri" w:hAnsi="Calibri" w:cs="Calibri"/>
        </w:rPr>
        <w:t xml:space="preserve"> μέσω συμβάσεων ενεργειακής απόδοσης, το οποίο θα βασιστεί στην ιεράρχηση και ομαδοποίηση των δημόσιων </w:t>
      </w:r>
      <w:r w:rsidR="005F622D">
        <w:rPr>
          <w:rFonts w:ascii="Calibri" w:hAnsi="Calibri" w:cs="Calibri"/>
        </w:rPr>
        <w:t>κτιρίων</w:t>
      </w:r>
      <w:r w:rsidRPr="00D26A77">
        <w:rPr>
          <w:rFonts w:ascii="Calibri" w:hAnsi="Calibri" w:cs="Calibri"/>
        </w:rPr>
        <w:t xml:space="preserve"> με σκοπό την προκήρυξη στοχευμένων υπο-προγραμμάτων με βάση τα</w:t>
      </w:r>
      <w:r w:rsidR="005F622D">
        <w:rPr>
          <w:rFonts w:ascii="Calibri" w:hAnsi="Calibri" w:cs="Calibri"/>
        </w:rPr>
        <w:t xml:space="preserve"> κτίρια</w:t>
      </w:r>
      <w:r w:rsidRPr="00D26A77">
        <w:rPr>
          <w:rFonts w:ascii="Calibri" w:hAnsi="Calibri" w:cs="Calibri"/>
        </w:rPr>
        <w:t xml:space="preserve"> που θα ενταχθούν σε κάθε ομάδα. </w:t>
      </w:r>
    </w:p>
    <w:p w14:paraId="72C5AE90" w14:textId="398B1A6C"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Η προώθηση των ενεργειακών υπηρεσιών θα πραγματοποιηθεί σύμφωνα με τις προβλέψεις του άρθρου 29 της Οδηγίας (ΕΕ) 2023/1791 για την ενεργειακή απόδοση, ενώ για την περίπτωση ανακαινίσεων μεγάλων μη οικιστικών </w:t>
      </w:r>
      <w:r w:rsidR="005F622D">
        <w:rPr>
          <w:rFonts w:ascii="Calibri" w:hAnsi="Calibri" w:cs="Calibri"/>
        </w:rPr>
        <w:t>κτιρίων</w:t>
      </w:r>
      <w:r w:rsidRPr="00D26A77">
        <w:rPr>
          <w:rFonts w:ascii="Calibri" w:hAnsi="Calibri" w:cs="Calibri"/>
        </w:rPr>
        <w:t xml:space="preserve"> με συνολικό ωφέλιμο εμβαδόν δαπέδου άνω των 750 m2 θα διασφαλιστεί ότι οι δημόσιοι φορείς αξιολογούν τη σκοπιμότητα της χρήσης συμβάσεων ενεργειακής απόδοσης και άλλων ενεργειακών υπηρεσιών βασισμένων στις επιδόσεις.</w:t>
      </w:r>
    </w:p>
    <w:p w14:paraId="24C6B3AA" w14:textId="77777777" w:rsidR="005E2F0F" w:rsidRPr="00D26A77" w:rsidRDefault="005E2F0F" w:rsidP="00D26A77">
      <w:pPr>
        <w:spacing w:before="60" w:after="60" w:line="276" w:lineRule="auto"/>
        <w:rPr>
          <w:rFonts w:ascii="Calibri" w:hAnsi="Calibri" w:cs="Calibri"/>
        </w:rPr>
      </w:pPr>
      <w:r w:rsidRPr="00D26A77">
        <w:rPr>
          <w:rFonts w:ascii="Calibri" w:hAnsi="Calibri" w:cs="Calibri"/>
        </w:rPr>
        <w:t>Συνοψίζοντας, στο πλαίσιο του αναθεωρημένου ΕΣΕΚ προβλέπεται η υλοποίηση των ακόλουθων μέτρων:</w:t>
      </w:r>
    </w:p>
    <w:p w14:paraId="75E74337" w14:textId="092AA749" w:rsidR="005E2F0F" w:rsidRPr="00D26A77" w:rsidRDefault="005E2F0F" w:rsidP="00FF6F1B">
      <w:pPr>
        <w:pStyle w:val="a6"/>
        <w:numPr>
          <w:ilvl w:val="0"/>
          <w:numId w:val="6"/>
        </w:numPr>
        <w:spacing w:before="60" w:after="60" w:line="276" w:lineRule="auto"/>
        <w:rPr>
          <w:rFonts w:ascii="Calibri" w:hAnsi="Calibri" w:cs="Calibri"/>
        </w:rPr>
      </w:pPr>
      <w:r w:rsidRPr="00D26A77">
        <w:rPr>
          <w:rFonts w:ascii="Calibri" w:hAnsi="Calibri" w:cs="Calibri"/>
        </w:rPr>
        <w:t xml:space="preserve">Χρηματοδοτικά προγράμματα ανακαίνισης </w:t>
      </w:r>
      <w:r w:rsidR="005F622D">
        <w:rPr>
          <w:rFonts w:ascii="Calibri" w:hAnsi="Calibri" w:cs="Calibri"/>
        </w:rPr>
        <w:t>κτιρίων</w:t>
      </w:r>
      <w:r w:rsidRPr="00D26A77">
        <w:rPr>
          <w:rFonts w:ascii="Calibri" w:hAnsi="Calibri" w:cs="Calibri"/>
        </w:rPr>
        <w:t xml:space="preserve"> δημόσιου τομέα με δυνατότητα συμβάσεων ενεργειακής απόδοσης (Μέτρο ΕΣΕΚ Μ1).</w:t>
      </w:r>
    </w:p>
    <w:p w14:paraId="440A999B" w14:textId="732F2582" w:rsidR="005E2F0F" w:rsidRPr="00D26A77" w:rsidRDefault="005E2F0F" w:rsidP="00FF6F1B">
      <w:pPr>
        <w:pStyle w:val="a6"/>
        <w:numPr>
          <w:ilvl w:val="0"/>
          <w:numId w:val="6"/>
        </w:numPr>
        <w:spacing w:before="60" w:after="60" w:line="276" w:lineRule="auto"/>
        <w:rPr>
          <w:rFonts w:ascii="Calibri" w:hAnsi="Calibri" w:cs="Calibri"/>
        </w:rPr>
      </w:pPr>
      <w:r w:rsidRPr="00D26A77">
        <w:rPr>
          <w:rFonts w:ascii="Calibri" w:hAnsi="Calibri" w:cs="Calibri"/>
        </w:rPr>
        <w:lastRenderedPageBreak/>
        <w:t xml:space="preserve">Χρηματοδότηση αναβαθμίσεων δημόσιων </w:t>
      </w:r>
      <w:r w:rsidR="005F622D">
        <w:rPr>
          <w:rFonts w:ascii="Calibri" w:hAnsi="Calibri" w:cs="Calibri"/>
        </w:rPr>
        <w:t>κτιρίων</w:t>
      </w:r>
      <w:r w:rsidRPr="00D26A77">
        <w:rPr>
          <w:rFonts w:ascii="Calibri" w:hAnsi="Calibri" w:cs="Calibri"/>
        </w:rPr>
        <w:t xml:space="preserve"> βάσει των Σχεδίων Δράσης Ενεργειακής Απόδοσης </w:t>
      </w:r>
      <w:r w:rsidR="005F622D">
        <w:rPr>
          <w:rFonts w:ascii="Calibri" w:hAnsi="Calibri" w:cs="Calibri"/>
        </w:rPr>
        <w:t>Κτιρίων</w:t>
      </w:r>
      <w:r w:rsidRPr="00D26A77">
        <w:rPr>
          <w:rFonts w:ascii="Calibri" w:hAnsi="Calibri" w:cs="Calibri"/>
        </w:rPr>
        <w:t xml:space="preserve"> των Δήμων και Περιφερειών και των Δημοτικών Σχεδίων Μείωσης Εκπομπών (Μέτρο ΕΣΕΚ Μ2).</w:t>
      </w:r>
    </w:p>
    <w:p w14:paraId="65B39644" w14:textId="218C8931" w:rsidR="005E2F0F" w:rsidRPr="00D26A77" w:rsidRDefault="005E2F0F" w:rsidP="00FF6F1B">
      <w:pPr>
        <w:pStyle w:val="a6"/>
        <w:numPr>
          <w:ilvl w:val="0"/>
          <w:numId w:val="6"/>
        </w:numPr>
        <w:spacing w:before="60" w:after="60" w:line="276" w:lineRule="auto"/>
        <w:rPr>
          <w:rFonts w:ascii="Calibri" w:hAnsi="Calibri" w:cs="Calibri"/>
        </w:rPr>
      </w:pPr>
      <w:r w:rsidRPr="00D26A77">
        <w:rPr>
          <w:rFonts w:ascii="Calibri" w:hAnsi="Calibri" w:cs="Calibri"/>
        </w:rPr>
        <w:t xml:space="preserve">Βελτίωση κανονιστικού πλαισίου και ενίσχυση ρόλου ενεργειακών υπευθύνων δημόσιων </w:t>
      </w:r>
      <w:r w:rsidR="005F622D">
        <w:rPr>
          <w:rFonts w:ascii="Calibri" w:hAnsi="Calibri" w:cs="Calibri"/>
        </w:rPr>
        <w:t>κτιρίων</w:t>
      </w:r>
      <w:r w:rsidRPr="00D26A77">
        <w:rPr>
          <w:rFonts w:ascii="Calibri" w:hAnsi="Calibri" w:cs="Calibri"/>
        </w:rPr>
        <w:t xml:space="preserve"> (Μέτρο ΕΣΕΚ Μ3).</w:t>
      </w:r>
    </w:p>
    <w:p w14:paraId="35988911" w14:textId="71126912"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Παρακάτω περιγράφονται τα μέτρα πολιτικής,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D26A77">
        <w:rPr>
          <w:rFonts w:ascii="Calibri" w:hAnsi="Calibri" w:cs="Calibri"/>
        </w:rPr>
        <w:t xml:space="preserve">ριακού αποθέματος έως το 2050 με σκοπό την ενεργειακή αναβάθμιση των δημόσιων και δημοτικών </w:t>
      </w:r>
      <w:r w:rsidR="005F622D">
        <w:rPr>
          <w:rFonts w:ascii="Calibri" w:hAnsi="Calibri" w:cs="Calibri"/>
        </w:rPr>
        <w:t>κτιρίων</w:t>
      </w:r>
      <w:r w:rsidRPr="00D26A77">
        <w:rPr>
          <w:rFonts w:ascii="Calibri" w:hAnsi="Calibri" w:cs="Calibri"/>
        </w:rPr>
        <w:t>.</w:t>
      </w: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327BAFBC" w14:textId="77777777" w:rsidTr="001010B9">
        <w:trPr>
          <w:tblHeader/>
          <w:jc w:val="center"/>
        </w:trPr>
        <w:tc>
          <w:tcPr>
            <w:tcW w:w="2830" w:type="dxa"/>
            <w:shd w:val="clear" w:color="auto" w:fill="D9D9D9" w:themeFill="background1" w:themeFillShade="D9"/>
            <w:vAlign w:val="center"/>
          </w:tcPr>
          <w:p w14:paraId="37CF2D43"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2208463F" w14:textId="1A07D20A"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 xml:space="preserve">Δ1. Ενεργειακή αναβάθμιση </w:t>
            </w:r>
            <w:r w:rsidR="005F622D">
              <w:rPr>
                <w:rFonts w:ascii="Calibri" w:hAnsi="Calibri" w:cs="Calibri"/>
                <w:b/>
                <w:bCs/>
                <w:lang w:eastAsia="el-GR"/>
              </w:rPr>
              <w:t>κτιρίων</w:t>
            </w:r>
            <w:r w:rsidRPr="00232E60">
              <w:rPr>
                <w:rFonts w:ascii="Calibri" w:hAnsi="Calibri" w:cs="Calibri"/>
                <w:b/>
                <w:bCs/>
                <w:lang w:eastAsia="el-GR"/>
              </w:rPr>
              <w:t xml:space="preserve"> του δημόσιου τομέα μέσω της συμμετοχής σε χρηματοδοτικά προγράμματα</w:t>
            </w:r>
          </w:p>
        </w:tc>
      </w:tr>
      <w:tr w:rsidR="005E2F0F" w:rsidRPr="00232E60" w14:paraId="68718EE6" w14:textId="77777777" w:rsidTr="001010B9">
        <w:trPr>
          <w:jc w:val="center"/>
        </w:trPr>
        <w:tc>
          <w:tcPr>
            <w:tcW w:w="2830" w:type="dxa"/>
            <w:vAlign w:val="center"/>
          </w:tcPr>
          <w:p w14:paraId="4E1198C3"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141E460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2034A18C" w14:textId="77777777" w:rsidTr="001010B9">
        <w:trPr>
          <w:jc w:val="center"/>
        </w:trPr>
        <w:tc>
          <w:tcPr>
            <w:tcW w:w="2830" w:type="dxa"/>
            <w:vAlign w:val="center"/>
          </w:tcPr>
          <w:p w14:paraId="67840045"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4E0B346D" w14:textId="7DCEDB15"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Το μέτρο Δ1 αποσκοπεί στην ενεργειακή αναβάθμιση των δημόσιων και δημοτικών </w:t>
            </w:r>
            <w:r w:rsidR="005F622D">
              <w:rPr>
                <w:rFonts w:ascii="Calibri" w:hAnsi="Calibri" w:cs="Calibri"/>
                <w:lang w:eastAsia="el-GR"/>
              </w:rPr>
              <w:t>κτιρίων</w:t>
            </w:r>
            <w:r w:rsidRPr="00232E60">
              <w:rPr>
                <w:rFonts w:ascii="Calibri" w:hAnsi="Calibri" w:cs="Calibri"/>
                <w:lang w:eastAsia="el-GR"/>
              </w:rPr>
              <w:t xml:space="preserve"> μέσω της συμμετοχής των δημόσιων φορέων στα χρηματοδοτικά προγράμματα που θα υλοποιηθούν σε εθνικό και περιφερειακό επίπεδο με σκοπό τη βελτίωση της ενεργειακής απόδοσης των δημόσιων </w:t>
            </w:r>
            <w:r w:rsidR="005F622D">
              <w:rPr>
                <w:rFonts w:ascii="Calibri" w:hAnsi="Calibri" w:cs="Calibri"/>
                <w:lang w:eastAsia="el-GR"/>
              </w:rPr>
              <w:t>κτιρίων</w:t>
            </w:r>
            <w:r w:rsidRPr="00232E60">
              <w:rPr>
                <w:rFonts w:ascii="Calibri" w:hAnsi="Calibri" w:cs="Calibri"/>
                <w:lang w:eastAsia="el-GR"/>
              </w:rPr>
              <w:t>, όπως είναι ενδεικτικά το υφιστάμενο πρόγραμμα “</w:t>
            </w:r>
            <w:r w:rsidR="00DE519B">
              <w:rPr>
                <w:rFonts w:ascii="Calibri" w:hAnsi="Calibri" w:cs="Calibri"/>
                <w:lang w:eastAsia="el-GR"/>
              </w:rPr>
              <w:t>ΗΛΕΚΤΡΑ</w:t>
            </w:r>
            <w:r w:rsidRPr="00232E60">
              <w:rPr>
                <w:rFonts w:ascii="Calibri" w:hAnsi="Calibri" w:cs="Calibri"/>
                <w:lang w:eastAsia="el-GR"/>
              </w:rPr>
              <w:t>”.</w:t>
            </w:r>
          </w:p>
          <w:p w14:paraId="1EE71FE1" w14:textId="52EAF948"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Προτεραιότητα θα δοθεί στη χρηματοδότηση παρεμβάσεων τόσο σε ενεργοβόρα</w:t>
            </w:r>
            <w:r w:rsidR="005F622D">
              <w:rPr>
                <w:rFonts w:ascii="Calibri" w:hAnsi="Calibri" w:cs="Calibri"/>
                <w:lang w:eastAsia="el-GR"/>
              </w:rPr>
              <w:t xml:space="preserve"> κτίρια</w:t>
            </w:r>
            <w:r w:rsidRPr="00232E60">
              <w:rPr>
                <w:rFonts w:ascii="Calibri" w:hAnsi="Calibri" w:cs="Calibri"/>
                <w:lang w:eastAsia="el-GR"/>
              </w:rPr>
              <w:t xml:space="preserve"> (π.χ. γυμναστήρια, κολυμβητήρια), όσο και σε</w:t>
            </w:r>
            <w:r w:rsidR="005F622D">
              <w:rPr>
                <w:rFonts w:ascii="Calibri" w:hAnsi="Calibri" w:cs="Calibri"/>
                <w:lang w:eastAsia="el-GR"/>
              </w:rPr>
              <w:t xml:space="preserve"> κτίρια</w:t>
            </w:r>
            <w:r w:rsidRPr="00232E60">
              <w:rPr>
                <w:rFonts w:ascii="Calibri" w:hAnsi="Calibri" w:cs="Calibri"/>
                <w:lang w:eastAsia="el-GR"/>
              </w:rPr>
              <w:t xml:space="preserve"> που χρησιμοποιούνται από πολίτες του Δήμου (π.χ. σχολεία, γηροκομεία) με αποτέλεσμα να διασφαλιστεί η συμμόρφωση με τις ελάχιστες συνθήκες θερμικής άνεσης που προβλέπονται από τη σχετική νομοθεσία.</w:t>
            </w:r>
          </w:p>
          <w:p w14:paraId="23BEABE5" w14:textId="161F4E8C"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Η επιλογή των </w:t>
            </w:r>
            <w:r w:rsidR="005F622D">
              <w:rPr>
                <w:rFonts w:ascii="Calibri" w:hAnsi="Calibri" w:cs="Calibri"/>
                <w:lang w:eastAsia="el-GR"/>
              </w:rPr>
              <w:t>κτιρίων</w:t>
            </w:r>
            <w:r w:rsidRPr="00232E60">
              <w:rPr>
                <w:rFonts w:ascii="Calibri" w:hAnsi="Calibri" w:cs="Calibri"/>
                <w:lang w:eastAsia="el-GR"/>
              </w:rPr>
              <w:t xml:space="preserve"> θα πραγματοποιηθεί βάσει των προβλέψεων τόσο του Σχεδίου Ενεργειακής Απόδοσης </w:t>
            </w:r>
            <w:r w:rsidR="005F622D">
              <w:rPr>
                <w:rFonts w:ascii="Calibri" w:hAnsi="Calibri" w:cs="Calibri"/>
                <w:lang w:eastAsia="el-GR"/>
              </w:rPr>
              <w:t>Κτιρίων</w:t>
            </w:r>
            <w:r w:rsidRPr="00232E60">
              <w:rPr>
                <w:rFonts w:ascii="Calibri" w:hAnsi="Calibri" w:cs="Calibri"/>
                <w:lang w:eastAsia="el-GR"/>
              </w:rPr>
              <w:t xml:space="preserve"> (ΣΕΑΚ), όσο και του Δημοτικού Σχεδίου Μείωσης Εκπομπών (ΔηΣΜΕ).</w:t>
            </w:r>
          </w:p>
          <w:p w14:paraId="64D529A9" w14:textId="7B36BAB3"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Το ΣΕΑΚ περιλαμβάνει συγκεκριμένους στόχους και δράσεις βελτίωσης της ενεργειακής απόδοσης για το σύνολο των </w:t>
            </w:r>
            <w:r w:rsidR="005F622D">
              <w:rPr>
                <w:rFonts w:ascii="Calibri" w:hAnsi="Calibri" w:cs="Calibri"/>
                <w:lang w:eastAsia="el-GR"/>
              </w:rPr>
              <w:t>κτιρίων</w:t>
            </w:r>
            <w:r w:rsidRPr="00232E60">
              <w:rPr>
                <w:rFonts w:ascii="Calibri" w:hAnsi="Calibri" w:cs="Calibri"/>
                <w:lang w:eastAsia="el-GR"/>
              </w:rPr>
              <w:t xml:space="preserve"> του κάθε Δήμου και Περιφέρειας, σύμφωνα με τις προβλέψεις του άρθρου 7 του ν. 4342/2015 (ΦΕΚ Α΄, 143/09.11.2015). Το συγκεκριμένο σχέδιο στοχεύει αρχικά στη χαρτογράφηση των ενδεχόμενων μέτρων εξοικονόμησης ενέργειας, τα οποία δύνανται να υλοποιηθούν στα</w:t>
            </w:r>
            <w:r w:rsidR="005F622D">
              <w:rPr>
                <w:rFonts w:ascii="Calibri" w:hAnsi="Calibri" w:cs="Calibri"/>
                <w:lang w:eastAsia="el-GR"/>
              </w:rPr>
              <w:t xml:space="preserve"> κτίρια</w:t>
            </w:r>
            <w:r w:rsidRPr="00232E60">
              <w:rPr>
                <w:rFonts w:ascii="Calibri" w:hAnsi="Calibri" w:cs="Calibri"/>
                <w:lang w:eastAsia="el-GR"/>
              </w:rPr>
              <w:t xml:space="preserve"> του Δήμου και της Περιφέρειας μέσω της αναλυτικής καταγραφής και μελέτης τους, και στη συνέχεια στην ποσοτικοποίηση της αποτελεσματικότητας τους με στόχο την προτεραιοποίηση των αποτελεσματικότερων από πλευράς κόστους και αποτελέσματος κατά τη θέσπιση χρηματοοικονομικών κινήτρων και προγραμμάτων για τη βελτίωση της ενεργειακής απόδοσης των </w:t>
            </w:r>
            <w:r w:rsidR="005F622D">
              <w:rPr>
                <w:rFonts w:ascii="Calibri" w:hAnsi="Calibri" w:cs="Calibri"/>
                <w:lang w:eastAsia="el-GR"/>
              </w:rPr>
              <w:t>κτιρίων</w:t>
            </w:r>
            <w:r w:rsidRPr="00232E60">
              <w:rPr>
                <w:rFonts w:ascii="Calibri" w:hAnsi="Calibri" w:cs="Calibri"/>
                <w:lang w:eastAsia="el-GR"/>
              </w:rPr>
              <w:t xml:space="preserve"> του Δήμου και της Περιφέρειας. Το ΣΕΑΚ πρέπει να επικαιροποιείται κάθε δυο έτη από τους υπόχρεους φορείς.</w:t>
            </w:r>
          </w:p>
          <w:p w14:paraId="60AC1E72" w14:textId="74B2821A"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ΔηΣΜΕ, σύμφωνα με τις προβλέψεις του άρθρου 16 του ν. 4936/2022 (ΦΕΚ Α΄, 105/27.5.2022), υπολογίζει το ανθρακικό αποτύπωμα, προσδιορίζει και ιεραρχεί τεκμηριωμένα τα απαραίτητα μέτρα και τις δράσεις για τη μείωση των εκπομπών, είναι συμβατό με τους στόχους και τις πολιτικές του ΕΣΕΚ, και αναθεωρείται ανά πενταετία τουλάχιστον. Ειδικότερα, περιλαμβάνει απογραφή και στόχους μείωσης εκπομπών για τα</w:t>
            </w:r>
            <w:r w:rsidR="005F622D">
              <w:rPr>
                <w:rFonts w:ascii="Calibri" w:hAnsi="Calibri" w:cs="Calibri"/>
                <w:lang w:eastAsia="el-GR"/>
              </w:rPr>
              <w:t xml:space="preserve"> κτίρια</w:t>
            </w:r>
            <w:r w:rsidRPr="00232E60">
              <w:rPr>
                <w:rFonts w:ascii="Calibri" w:hAnsi="Calibri" w:cs="Calibri"/>
                <w:lang w:eastAsia="el-GR"/>
              </w:rPr>
              <w:t xml:space="preserve">, τον εξοπλισμό και τις υποδομές που </w:t>
            </w:r>
            <w:r w:rsidRPr="00232E60">
              <w:rPr>
                <w:rFonts w:ascii="Calibri" w:hAnsi="Calibri" w:cs="Calibri"/>
                <w:lang w:eastAsia="el-GR"/>
              </w:rPr>
              <w:lastRenderedPageBreak/>
              <w:t>καταναλώνουν ενέργεια, που χρησιμοποιούνται από τους ΟΤΑ Α’ βαθμού, καθώς και τα νομικά πρόσωπα που εποπτεύονται από αυτούς, ενώ δύναται να συμπεριλαμβάνει και απορροφήσεις. Το ΔηΣΜΕ περιλαμβάνει αναλυτική απογραφή, με έτος βάσης το 2019, των ενεργειακών καταναλώσεων και των εκπομπών για τα</w:t>
            </w:r>
            <w:r w:rsidR="005F622D">
              <w:rPr>
                <w:rFonts w:ascii="Calibri" w:hAnsi="Calibri" w:cs="Calibri"/>
                <w:lang w:eastAsia="el-GR"/>
              </w:rPr>
              <w:t xml:space="preserve"> κτίρια</w:t>
            </w:r>
            <w:r w:rsidRPr="00232E60">
              <w:rPr>
                <w:rFonts w:ascii="Calibri" w:hAnsi="Calibri" w:cs="Calibri"/>
                <w:lang w:eastAsia="el-GR"/>
              </w:rPr>
              <w:t>, τις κοινωφελείς εγκαταστάσεις, ιδίως για θέματα αθλητισμού, πολιτισμού, φωτισμού δημοτικών οδών και κοινόχρηστων χώρων, καθώς και τις δημοτικές εγκαταστάσεις ύδρευσης, αποχέτευσης, άρδευσης και τα δημόσια οχήματα. Επισημαίνεται ότι θέτει στόχο μείωσης καθαρών εκπομπών κατ’ ελάχιστον 10% για το 2025 και 30% για το 2030, σε σύγκριση με το έτος βάσης 2019. Για τον υπολογισμό του στόχου λαμβάνονται υπόψη και οι απορροφήσεις. Τέλος, η πρόοδος εφαρμογής του ΔηΣΜΕ παρακολουθείται ετησίως με την εκπόνηση τεχνικής έκθεσης προόδου.</w:t>
            </w:r>
          </w:p>
          <w:p w14:paraId="4618E46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Ενδεικτικά οι παρεμβάσεις, οι οποίες δύνανται να χρηματοδοτηθούν βάσει των υφιστάμενων προγραμμάτων, περιλαμβάνουν μεταξύ άλλων:</w:t>
            </w:r>
          </w:p>
          <w:p w14:paraId="43FE9629" w14:textId="7B4A9459"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α) Ενεργειακή αναβάθμιση του </w:t>
            </w:r>
            <w:r w:rsidR="00DE519B">
              <w:rPr>
                <w:rFonts w:ascii="Calibri" w:hAnsi="Calibri" w:cs="Calibri"/>
                <w:lang w:eastAsia="el-GR"/>
              </w:rPr>
              <w:t>κτη</w:t>
            </w:r>
            <w:r w:rsidRPr="00232E60">
              <w:rPr>
                <w:rFonts w:ascii="Calibri" w:hAnsi="Calibri" w:cs="Calibri"/>
                <w:lang w:eastAsia="el-GR"/>
              </w:rPr>
              <w:t>ριακού κελύφους μέσω της υλοποίησης των ακόλουθων παρεμβάσεων:</w:t>
            </w:r>
          </w:p>
          <w:p w14:paraId="18D387D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w:t>
            </w:r>
            <w:r w:rsidRPr="00232E60">
              <w:rPr>
                <w:rFonts w:ascii="Calibri" w:hAnsi="Calibri" w:cs="Calibri"/>
                <w:lang w:eastAsia="el-GR"/>
              </w:rPr>
              <w:t>) Προσθήκη θερμομόνωσης (κελύφους, φέροντος οργανισμού, δώματος, στέγης, δαπέδου, τοιχοποιίας).</w:t>
            </w:r>
          </w:p>
          <w:p w14:paraId="060E76D5" w14:textId="07393DCD"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ii</w:t>
            </w:r>
            <w:r w:rsidRPr="00232E60">
              <w:rPr>
                <w:rFonts w:ascii="Calibri" w:hAnsi="Calibri" w:cs="Calibri"/>
                <w:lang w:eastAsia="el-GR"/>
              </w:rPr>
              <w:t xml:space="preserve">) Αντικατάσταση παλαιών παραθύρων, θυρών, </w:t>
            </w:r>
            <w:r w:rsidR="00EB0963">
              <w:rPr>
                <w:rFonts w:ascii="Calibri" w:hAnsi="Calibri" w:cs="Calibri"/>
                <w:lang w:eastAsia="el-GR"/>
              </w:rPr>
              <w:t xml:space="preserve"> </w:t>
            </w:r>
            <w:r w:rsidR="00EB0963" w:rsidRPr="00232E60">
              <w:rPr>
                <w:rFonts w:ascii="Calibri" w:hAnsi="Calibri" w:cs="Calibri"/>
                <w:lang w:eastAsia="el-GR"/>
              </w:rPr>
              <w:t>κουφωμάτων</w:t>
            </w:r>
            <w:r w:rsidRPr="00232E60">
              <w:rPr>
                <w:rFonts w:ascii="Calibri" w:hAnsi="Calibri" w:cs="Calibri"/>
                <w:lang w:eastAsia="el-GR"/>
              </w:rPr>
              <w:t xml:space="preserve"> και υαλοπινάκων.</w:t>
            </w:r>
          </w:p>
          <w:p w14:paraId="73F1804C" w14:textId="191CD23F"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iii</w:t>
            </w:r>
            <w:r w:rsidRPr="00232E60">
              <w:rPr>
                <w:rFonts w:ascii="Calibri" w:hAnsi="Calibri" w:cs="Calibri"/>
                <w:lang w:eastAsia="el-GR"/>
              </w:rPr>
              <w:t xml:space="preserve">) Χρήση ειδικών </w:t>
            </w:r>
            <w:r w:rsidR="00EB0963">
              <w:rPr>
                <w:rFonts w:ascii="Calibri" w:hAnsi="Calibri" w:cs="Calibri"/>
                <w:lang w:eastAsia="el-GR"/>
              </w:rPr>
              <w:t xml:space="preserve"> </w:t>
            </w:r>
            <w:r w:rsidR="00EB0963" w:rsidRPr="00232E60">
              <w:rPr>
                <w:rFonts w:ascii="Calibri" w:hAnsi="Calibri" w:cs="Calibri"/>
                <w:lang w:eastAsia="el-GR"/>
              </w:rPr>
              <w:t>επιχρισμάτων</w:t>
            </w:r>
            <w:r w:rsidRPr="00232E60">
              <w:rPr>
                <w:rFonts w:ascii="Calibri" w:hAnsi="Calibri" w:cs="Calibri"/>
                <w:lang w:eastAsia="el-GR"/>
              </w:rPr>
              <w:t xml:space="preserve"> («ψυχρών» υλικών) σε οροφές και όψεις.</w:t>
            </w:r>
          </w:p>
          <w:p w14:paraId="12D3E94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iv</w:t>
            </w:r>
            <w:r w:rsidRPr="00232E60">
              <w:rPr>
                <w:rFonts w:ascii="Calibri" w:hAnsi="Calibri" w:cs="Calibri"/>
                <w:lang w:eastAsia="el-GR"/>
              </w:rPr>
              <w:t xml:space="preserve">) Εγκατάσταση εξωτερικών σκιάστρων </w:t>
            </w:r>
          </w:p>
          <w:p w14:paraId="66A94ACB"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v</w:t>
            </w:r>
            <w:r w:rsidRPr="00232E60">
              <w:rPr>
                <w:rFonts w:ascii="Calibri" w:hAnsi="Calibri" w:cs="Calibri"/>
                <w:lang w:eastAsia="el-GR"/>
              </w:rPr>
              <w:t xml:space="preserve">) Φυσικός/Νυχτερινός αερισµός </w:t>
            </w:r>
          </w:p>
          <w:p w14:paraId="07A72D35"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vi</w:t>
            </w:r>
            <w:r w:rsidRPr="00232E60">
              <w:rPr>
                <w:rFonts w:ascii="Calibri" w:hAnsi="Calibri" w:cs="Calibri"/>
                <w:lang w:eastAsia="el-GR"/>
              </w:rPr>
              <w:t>) Εγκατάσταση/ενσωμάτωση παθητικών ηλιακών συστημάτων</w:t>
            </w:r>
          </w:p>
          <w:p w14:paraId="337E0D7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β) Ενεργειακή αναβάθμιση των ηλεκτρο-μηχανολογικών εγκαταστάσεων μέσω της υλοποίησης των ακόλουθων παρεμβάσεων:</w:t>
            </w:r>
          </w:p>
          <w:p w14:paraId="05D7657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w:t>
            </w:r>
            <w:r w:rsidRPr="00232E60">
              <w:rPr>
                <w:rFonts w:ascii="Calibri" w:hAnsi="Calibri" w:cs="Calibri"/>
                <w:lang w:eastAsia="el-GR"/>
              </w:rPr>
              <w:t>) Αναβάθμιση συστήματος κεντρικής θέρμανσης, συμπεριλαμβανομένων συστημάτων αντιστάθμισης στον καυστήρα-λέβητα σε συνδυασμό µε μόνωση σωληνώσεων.</w:t>
            </w:r>
          </w:p>
          <w:p w14:paraId="335BB0B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ii</w:t>
            </w:r>
            <w:r w:rsidRPr="00232E60">
              <w:rPr>
                <w:rFonts w:ascii="Calibri" w:hAnsi="Calibri" w:cs="Calibri"/>
                <w:lang w:eastAsia="el-GR"/>
              </w:rPr>
              <w:t>) Αναβάθμιση συστήματος κλιματισμού</w:t>
            </w:r>
          </w:p>
          <w:p w14:paraId="5F9812D5"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w:t>
            </w:r>
            <w:r w:rsidRPr="00232E60">
              <w:rPr>
                <w:rFonts w:ascii="Calibri" w:hAnsi="Calibri" w:cs="Calibri"/>
                <w:lang w:eastAsia="el-GR"/>
              </w:rPr>
              <w:t>) Αναβάθμιση στους κυκλοφορητές - κινητήρες</w:t>
            </w:r>
          </w:p>
          <w:p w14:paraId="68175CD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iii</w:t>
            </w:r>
            <w:r w:rsidRPr="00232E60">
              <w:rPr>
                <w:rFonts w:ascii="Calibri" w:hAnsi="Calibri" w:cs="Calibri"/>
                <w:lang w:eastAsia="el-GR"/>
              </w:rPr>
              <w:t>) Μηχανικός αερισµός</w:t>
            </w:r>
          </w:p>
          <w:p w14:paraId="6352117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iv</w:t>
            </w:r>
            <w:r w:rsidRPr="00232E60">
              <w:rPr>
                <w:rFonts w:ascii="Calibri" w:hAnsi="Calibri" w:cs="Calibri"/>
                <w:lang w:eastAsia="el-GR"/>
              </w:rPr>
              <w:t>) Υβριδικός αερισµός µε ανεμιστήρες οροφής</w:t>
            </w:r>
          </w:p>
          <w:p w14:paraId="5E755FF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v) Εγκατάσταση συστημάτων ΑΠΕ για κάλυψη θερμικών φορτίων (αερόψυκτες και γεωθερμικές αντλίες θερμότητας, θερμικά ηλιακά συστήματα, αβαθής γεωθερμία κλπ.).</w:t>
            </w:r>
          </w:p>
          <w:p w14:paraId="57EE8C9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γ) Αναβάθμιση του συστήματος φυσικού/τεχνητού φωτισμού</w:t>
            </w:r>
          </w:p>
          <w:p w14:paraId="7594A09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δ) Εγκατάσταση συστήματος ενεργειακής διαχείρισης μέσω της υλοποίησης των ακόλουθων παρεμβάσεων: </w:t>
            </w:r>
          </w:p>
          <w:p w14:paraId="61E0FCD2" w14:textId="24A51B1C"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t>i</w:t>
            </w:r>
            <w:r w:rsidRPr="00232E60">
              <w:rPr>
                <w:rFonts w:ascii="Calibri" w:hAnsi="Calibri" w:cs="Calibri"/>
                <w:lang w:eastAsia="el-GR"/>
              </w:rPr>
              <w:t>) Εγκατάσταση συστημάτων μετρήσεων, παρακολούθησης, καταγραφής, επεξεργασίας και προβολής -επιτόπου και διαδικτυακώς - των λειτουργικών στοιχείων και αποτελεσμάτων των ενεργειακών συστημάτων του</w:t>
            </w:r>
            <w:r w:rsidR="005F622D">
              <w:rPr>
                <w:rFonts w:ascii="Calibri" w:hAnsi="Calibri" w:cs="Calibri"/>
                <w:lang w:eastAsia="el-GR"/>
              </w:rPr>
              <w:t xml:space="preserve"> κτιρίου</w:t>
            </w:r>
            <w:r w:rsidRPr="00232E60">
              <w:rPr>
                <w:rFonts w:ascii="Calibri" w:hAnsi="Calibri" w:cs="Calibri"/>
                <w:lang w:eastAsia="el-GR"/>
              </w:rPr>
              <w:t>, και ελέγχου (BEMS).</w:t>
            </w:r>
          </w:p>
          <w:p w14:paraId="0F4FE0D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val="en-US" w:eastAsia="el-GR"/>
              </w:rPr>
              <w:lastRenderedPageBreak/>
              <w:t>ii</w:t>
            </w:r>
            <w:r w:rsidRPr="00232E60">
              <w:rPr>
                <w:rFonts w:ascii="Calibri" w:hAnsi="Calibri" w:cs="Calibri"/>
                <w:lang w:eastAsia="el-GR"/>
              </w:rPr>
              <w:t>) Εγκατάσταση συστήματος παρουσίασης δεδομένων και αποτελεσμάτων.</w:t>
            </w:r>
          </w:p>
          <w:p w14:paraId="0670E50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Έμφαση θα δοθεί στον προσδιορισμό της βέλτιστης οικονομικής ενίσχυσης σε συμμόρφωση με το πλαίσιο κρατικών ενισχύσεων στοχεύοντας στη μεγιστοποίηση της μόχλευσης από τους ωφελούμενους δημόσιους φορείς χωρίς να διακινδυνεύεται η απρόσκοπτη συμμετοχή τους στο συγκεκριμένο μέτρο.</w:t>
            </w:r>
          </w:p>
          <w:p w14:paraId="340E35D9" w14:textId="279FFAAA"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Επισημαίνεται ότι θα επιδιωχθεί η αξιοποίηση ανακυκλώσιμων προϊόντων και υλικών προωθώντας τις αρχές της κυκλικής οικονομίας κατά την υλοποίηση παρεμβάσεων ενεργειακής αναβάθμισης των δημοτικών </w:t>
            </w:r>
            <w:r w:rsidR="005F622D">
              <w:rPr>
                <w:rFonts w:ascii="Calibri" w:hAnsi="Calibri" w:cs="Calibri"/>
                <w:lang w:eastAsia="el-GR"/>
              </w:rPr>
              <w:t>κτιρίων</w:t>
            </w:r>
            <w:r w:rsidRPr="00232E60">
              <w:rPr>
                <w:rFonts w:ascii="Calibri" w:hAnsi="Calibri" w:cs="Calibri"/>
                <w:lang w:eastAsia="el-GR"/>
              </w:rPr>
              <w:t>.</w:t>
            </w:r>
          </w:p>
        </w:tc>
      </w:tr>
      <w:tr w:rsidR="005E2F0F" w:rsidRPr="00232E60" w14:paraId="4B7B4035" w14:textId="77777777" w:rsidTr="001010B9">
        <w:trPr>
          <w:jc w:val="center"/>
        </w:trPr>
        <w:tc>
          <w:tcPr>
            <w:tcW w:w="2830" w:type="dxa"/>
            <w:vAlign w:val="center"/>
          </w:tcPr>
          <w:p w14:paraId="65217F8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5126759F" w14:textId="6C4A87DD"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33F91442" w14:textId="77777777" w:rsidTr="001010B9">
        <w:trPr>
          <w:jc w:val="center"/>
        </w:trPr>
        <w:tc>
          <w:tcPr>
            <w:tcW w:w="2830" w:type="dxa"/>
            <w:vAlign w:val="center"/>
          </w:tcPr>
          <w:p w14:paraId="525B1D3A"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0C7D0A1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Φορείς διαχείρισης και υλοποίησης των σχεδιαζόμενων προγραμμάτων </w:t>
            </w:r>
          </w:p>
        </w:tc>
      </w:tr>
      <w:tr w:rsidR="005E2F0F" w:rsidRPr="00232E60" w14:paraId="0AC619A9" w14:textId="77777777" w:rsidTr="001010B9">
        <w:trPr>
          <w:jc w:val="center"/>
        </w:trPr>
        <w:tc>
          <w:tcPr>
            <w:tcW w:w="2830" w:type="dxa"/>
            <w:vAlign w:val="center"/>
          </w:tcPr>
          <w:p w14:paraId="758B0423"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712A9C96"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(δημόσιοι φορείς)</w:t>
            </w:r>
          </w:p>
        </w:tc>
      </w:tr>
    </w:tbl>
    <w:p w14:paraId="6CD322E9"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06E57218" w14:textId="77777777" w:rsidTr="001010B9">
        <w:trPr>
          <w:tblHeader/>
          <w:jc w:val="center"/>
        </w:trPr>
        <w:tc>
          <w:tcPr>
            <w:tcW w:w="2830" w:type="dxa"/>
            <w:shd w:val="clear" w:color="auto" w:fill="D9D9D9" w:themeFill="background1" w:themeFillShade="D9"/>
            <w:vAlign w:val="center"/>
          </w:tcPr>
          <w:p w14:paraId="7AEF3F86"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4764F3B0"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Δ2. Ανάπτυξη συστήματος ενεργειακής διαχείρισης και έκδοση Πιστοποιητικού Ενεργειακής Απόδοσης</w:t>
            </w:r>
          </w:p>
        </w:tc>
      </w:tr>
      <w:tr w:rsidR="005E2F0F" w:rsidRPr="00232E60" w14:paraId="36DBCFBF" w14:textId="77777777" w:rsidTr="001010B9">
        <w:trPr>
          <w:jc w:val="center"/>
        </w:trPr>
        <w:tc>
          <w:tcPr>
            <w:tcW w:w="2830" w:type="dxa"/>
            <w:vAlign w:val="center"/>
          </w:tcPr>
          <w:p w14:paraId="2B56BD5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39A9818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Μέτρο σχεδιασμού</w:t>
            </w:r>
          </w:p>
        </w:tc>
      </w:tr>
      <w:tr w:rsidR="005E2F0F" w:rsidRPr="00232E60" w14:paraId="2017B934" w14:textId="77777777" w:rsidTr="001010B9">
        <w:trPr>
          <w:jc w:val="center"/>
        </w:trPr>
        <w:tc>
          <w:tcPr>
            <w:tcW w:w="2830" w:type="dxa"/>
            <w:vAlign w:val="center"/>
          </w:tcPr>
          <w:p w14:paraId="29BD9DD7"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6A5D1792" w14:textId="592CC34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Δ2 αφορά την ανάπτυξη συστήματος ενεργειακής διαχείρισης, το οποίο θα περιλαμβάνει την εκπόνηση ενεργειακού ελέγχου, στα</w:t>
            </w:r>
            <w:r w:rsidR="005F622D">
              <w:rPr>
                <w:rFonts w:ascii="Calibri" w:hAnsi="Calibri" w:cs="Calibri"/>
                <w:lang w:eastAsia="el-GR"/>
              </w:rPr>
              <w:t xml:space="preserve"> κτίρια</w:t>
            </w:r>
            <w:r w:rsidRPr="00232E60">
              <w:rPr>
                <w:rFonts w:ascii="Calibri" w:hAnsi="Calibri" w:cs="Calibri"/>
                <w:lang w:eastAsia="el-GR"/>
              </w:rPr>
              <w:t xml:space="preserve"> που έχουν ενταχθεί στο πλαίσιο του σχεδίου ενεργειακής απόδοσης σύμφωνα με τις προβλέψεις του άρθρου 7 του ν. 4342/2015 (ΦΕΚ Α΄, 143/09.11.2015). </w:t>
            </w:r>
          </w:p>
          <w:p w14:paraId="105E2D69" w14:textId="653EDF62"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Επισημαίνεται ότι θα διερευνηθεί η ανάπτυξη συστήματος ενεργειακής διαχείρισης για το σύνολο των </w:t>
            </w:r>
            <w:r w:rsidR="005F622D">
              <w:rPr>
                <w:rFonts w:ascii="Calibri" w:hAnsi="Calibri" w:cs="Calibri"/>
                <w:lang w:eastAsia="el-GR"/>
              </w:rPr>
              <w:t>κτιρίων</w:t>
            </w:r>
            <w:r w:rsidRPr="00232E60">
              <w:rPr>
                <w:rFonts w:ascii="Calibri" w:hAnsi="Calibri" w:cs="Calibri"/>
                <w:lang w:eastAsia="el-GR"/>
              </w:rPr>
              <w:t xml:space="preserve"> κάθε δημόσιου φορέα.</w:t>
            </w:r>
          </w:p>
          <w:p w14:paraId="0800C1CE" w14:textId="7C465D4C"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θα διασφαλιστεί η έκδοση Πιστοποιητικών Ενεργειακής Απόδοσης (ΠΕΑ) για όλα τα δημόσια και δημοτικά</w:t>
            </w:r>
            <w:r w:rsidR="005F622D">
              <w:rPr>
                <w:rFonts w:ascii="Calibri" w:hAnsi="Calibri" w:cs="Calibri"/>
                <w:lang w:eastAsia="el-GR"/>
              </w:rPr>
              <w:t xml:space="preserve"> κτίρια</w:t>
            </w:r>
            <w:r w:rsidRPr="00232E60">
              <w:rPr>
                <w:rFonts w:ascii="Calibri" w:hAnsi="Calibri" w:cs="Calibri"/>
                <w:lang w:eastAsia="el-GR"/>
              </w:rPr>
              <w:t xml:space="preserve"> στα οποία δεν έχει ήδη υλοποιηθεί σύμφωνα με τις προβλέψεις της κείμενης νομοθεσίας.</w:t>
            </w:r>
          </w:p>
        </w:tc>
      </w:tr>
      <w:tr w:rsidR="005E2F0F" w:rsidRPr="00232E60" w14:paraId="71EB312A" w14:textId="77777777" w:rsidTr="001010B9">
        <w:trPr>
          <w:jc w:val="center"/>
        </w:trPr>
        <w:tc>
          <w:tcPr>
            <w:tcW w:w="2830" w:type="dxa"/>
            <w:vAlign w:val="center"/>
          </w:tcPr>
          <w:p w14:paraId="6A9C9E3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156F826C" w14:textId="15646D0A"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74996261" w14:textId="77777777" w:rsidTr="001010B9">
        <w:trPr>
          <w:jc w:val="center"/>
        </w:trPr>
        <w:tc>
          <w:tcPr>
            <w:tcW w:w="2830" w:type="dxa"/>
            <w:vAlign w:val="center"/>
          </w:tcPr>
          <w:p w14:paraId="66CA007B"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6E8161F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Δημόσιοι φορείς</w:t>
            </w:r>
          </w:p>
        </w:tc>
      </w:tr>
      <w:tr w:rsidR="005E2F0F" w:rsidRPr="00232E60" w14:paraId="69FC2B34" w14:textId="77777777" w:rsidTr="001010B9">
        <w:trPr>
          <w:jc w:val="center"/>
        </w:trPr>
        <w:tc>
          <w:tcPr>
            <w:tcW w:w="2830" w:type="dxa"/>
            <w:vAlign w:val="center"/>
          </w:tcPr>
          <w:p w14:paraId="3B600F1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6F2E9AF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χρηματοδότησης από τρίτους (δημόσιοι φορείς)</w:t>
            </w:r>
          </w:p>
        </w:tc>
      </w:tr>
    </w:tbl>
    <w:p w14:paraId="0A1267B3"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13AA07A9" w14:textId="77777777" w:rsidTr="001010B9">
        <w:trPr>
          <w:tblHeader/>
          <w:jc w:val="center"/>
        </w:trPr>
        <w:tc>
          <w:tcPr>
            <w:tcW w:w="2830" w:type="dxa"/>
            <w:shd w:val="clear" w:color="auto" w:fill="D9D9D9" w:themeFill="background1" w:themeFillShade="D9"/>
            <w:vAlign w:val="center"/>
          </w:tcPr>
          <w:p w14:paraId="7F20F087"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2DB85538" w14:textId="57A7D7DD"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 xml:space="preserve">Δ3. Ενεργειακή αναβάθμιση </w:t>
            </w:r>
            <w:r w:rsidR="005F622D">
              <w:rPr>
                <w:rFonts w:ascii="Calibri" w:hAnsi="Calibri" w:cs="Calibri"/>
                <w:b/>
                <w:bCs/>
                <w:lang w:eastAsia="el-GR"/>
              </w:rPr>
              <w:t>κτιρίων</w:t>
            </w:r>
            <w:r w:rsidRPr="00232E60">
              <w:rPr>
                <w:rFonts w:ascii="Calibri" w:hAnsi="Calibri" w:cs="Calibri"/>
                <w:b/>
                <w:bCs/>
                <w:lang w:eastAsia="el-GR"/>
              </w:rPr>
              <w:t xml:space="preserve"> του του δημόσιου τομέα μέσω της σύναψης Συμβάσεων Ενεργειακής Απόδοσης</w:t>
            </w:r>
          </w:p>
        </w:tc>
      </w:tr>
      <w:tr w:rsidR="005E2F0F" w:rsidRPr="00232E60" w14:paraId="7CFF2FEC" w14:textId="77777777" w:rsidTr="001010B9">
        <w:trPr>
          <w:jc w:val="center"/>
        </w:trPr>
        <w:tc>
          <w:tcPr>
            <w:tcW w:w="2830" w:type="dxa"/>
            <w:vAlign w:val="center"/>
          </w:tcPr>
          <w:p w14:paraId="7CF4885A"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4C1FDA1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4CCCB8EC" w14:textId="77777777" w:rsidTr="001010B9">
        <w:trPr>
          <w:jc w:val="center"/>
        </w:trPr>
        <w:tc>
          <w:tcPr>
            <w:tcW w:w="2830" w:type="dxa"/>
            <w:vAlign w:val="center"/>
          </w:tcPr>
          <w:p w14:paraId="64DE6313"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Περιγραφή μέτρου</w:t>
            </w:r>
          </w:p>
        </w:tc>
        <w:tc>
          <w:tcPr>
            <w:tcW w:w="6663" w:type="dxa"/>
            <w:vAlign w:val="center"/>
          </w:tcPr>
          <w:p w14:paraId="428BB0EF" w14:textId="753C8B98"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Το μέτρο Δ3 στοχεύει στην ενεργειακή αναβάθμιση </w:t>
            </w:r>
            <w:r w:rsidR="005F622D">
              <w:rPr>
                <w:rFonts w:ascii="Calibri" w:hAnsi="Calibri" w:cs="Calibri"/>
                <w:lang w:eastAsia="el-GR"/>
              </w:rPr>
              <w:t>κτιρίων</w:t>
            </w:r>
            <w:r w:rsidRPr="00232E60">
              <w:rPr>
                <w:rFonts w:ascii="Calibri" w:hAnsi="Calibri" w:cs="Calibri"/>
                <w:lang w:eastAsia="el-GR"/>
              </w:rPr>
              <w:t xml:space="preserve"> του δημόσιου τομέα μέσω της σύναψης Συμβάσεων Ενεργειακής Απόδοσης με Επιχειρήσεις Ενεργειακών Υπηρεσιών. Η χρηματοδότηση των παρεμβάσεων θα πραγματοποιηθεί είτε ολικώς είτε μερικώς από τις Επιχειρήσεις Ενεργειακών Υπηρεσιών, ενώ η αποπληρωμή τους θα πραγματοποιηθεί από την επιτευχθείσα εξοικονόμηση ενέργειας στη διάρκειας της συναφθείσας Σύμβασης Ενεργειακής Απόδοσης. Οι Επιχειρήσεις Ενεργειακών Υπηρεσιών θα αναλάβουν το σχεδιασμό των παρεμβάσεων, την εγκατάσταση και συντήρηση του εξοπλισμού καθώς και την μέτρηση, παρακολούθηση και επαλήθευση της εξοικονόμησης ενέργειας.</w:t>
            </w:r>
          </w:p>
          <w:p w14:paraId="040FA34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 παρεμβάσεις, οι οποίες αναμένεται να προωθηθούν στο πλαίσιο του συγκεκριμένου μέτρου περιλαμβάνουν κυρίως την ενεργειακή αναβάθμιση των ηλεκτρο-μηχανολογικών εγκαταστάσεων, την εγκατάσταση συστήματος ενεργειακής διαχείρισης και την εγκατάσταση ενεργειακά αποδοτικών συστημάτων φωτισμού με τεχνολογίες ρύθμισης της έντασης λόγω της μικρότερης περιόδου αποπληρωμής τους.</w:t>
            </w:r>
          </w:p>
          <w:p w14:paraId="66F7CE8E" w14:textId="51A7AE1C"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Ωστόσο θα διερευνηθεί η χρηματοδότηση μέρους του κόστους των παρεμβάσεων για την ενεργειακή αναβάθμιση του </w:t>
            </w:r>
            <w:r w:rsidR="00DE519B">
              <w:rPr>
                <w:rFonts w:ascii="Calibri" w:hAnsi="Calibri" w:cs="Calibri"/>
                <w:lang w:eastAsia="el-GR"/>
              </w:rPr>
              <w:t>κτη</w:t>
            </w:r>
            <w:r w:rsidRPr="00232E60">
              <w:rPr>
                <w:rFonts w:ascii="Calibri" w:hAnsi="Calibri" w:cs="Calibri"/>
                <w:lang w:eastAsia="el-GR"/>
              </w:rPr>
              <w:t xml:space="preserve">ριακού κελύφους μέσω των χρηματοδοτικών προγραμμάτων που προβλέπονται στο πλαίσιο του μέτρου Δ1 με σκοπό την υλοποίηση ριζικών ανακαινίσεων των δημόσιων </w:t>
            </w:r>
            <w:r w:rsidR="005F622D">
              <w:rPr>
                <w:rFonts w:ascii="Calibri" w:hAnsi="Calibri" w:cs="Calibri"/>
                <w:lang w:eastAsia="el-GR"/>
              </w:rPr>
              <w:t>κτιρίων</w:t>
            </w:r>
            <w:r w:rsidRPr="00232E60">
              <w:rPr>
                <w:rFonts w:ascii="Calibri" w:hAnsi="Calibri" w:cs="Calibri"/>
                <w:lang w:eastAsia="el-GR"/>
              </w:rPr>
              <w:t>.</w:t>
            </w:r>
          </w:p>
          <w:p w14:paraId="4BBC0FC7" w14:textId="31A5C474"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Επιπρόσθετα, θα εξεταστεί ο συνδυασμός παρεμβάσεων στο </w:t>
            </w:r>
            <w:r w:rsidR="00DE519B">
              <w:rPr>
                <w:rFonts w:ascii="Calibri" w:hAnsi="Calibri" w:cs="Calibri"/>
                <w:lang w:eastAsia="el-GR"/>
              </w:rPr>
              <w:t>κτη</w:t>
            </w:r>
            <w:r w:rsidRPr="00232E60">
              <w:rPr>
                <w:rFonts w:ascii="Calibri" w:hAnsi="Calibri" w:cs="Calibri"/>
                <w:lang w:eastAsia="el-GR"/>
              </w:rPr>
              <w:t>ριακό κέλυφος με την εγκατάσταση συστημάτων ΑΠΕ για την παραγωγή ηλεκτρικής ενέργειας με σκοπό τη μεγιστοποίηση των ωφελειών και τη βελτίωση της περιόδου αποπληρωμής των συνολικών επενδύσεων.</w:t>
            </w:r>
          </w:p>
          <w:p w14:paraId="08B6183E" w14:textId="092CC5E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Το πρόγραμμα ενεργειακής αναβάθμισης «Συστάδων» επιλέξιμων δημόσιων </w:t>
            </w:r>
            <w:r w:rsidR="005F622D">
              <w:rPr>
                <w:rFonts w:ascii="Calibri" w:hAnsi="Calibri" w:cs="Calibri"/>
                <w:lang w:eastAsia="el-GR"/>
              </w:rPr>
              <w:t>κτιρίων</w:t>
            </w:r>
            <w:r w:rsidRPr="00232E60">
              <w:rPr>
                <w:rFonts w:ascii="Calibri" w:hAnsi="Calibri" w:cs="Calibri"/>
                <w:lang w:eastAsia="el-GR"/>
              </w:rPr>
              <w:t xml:space="preserve"> μέσω Συμβάσεων Ενεργειακής Απόδοσης, το οποίο προβλέπεται στο άρθρο </w:t>
            </w:r>
            <w:r w:rsidR="00AF5BAD">
              <w:rPr>
                <w:rFonts w:ascii="Calibri" w:hAnsi="Calibri" w:cs="Calibri"/>
                <w:lang w:eastAsia="el-GR"/>
              </w:rPr>
              <w:t>9</w:t>
            </w:r>
            <w:r w:rsidR="00AF5BAD" w:rsidRPr="00AF5BAD">
              <w:rPr>
                <w:rFonts w:ascii="Calibri" w:hAnsi="Calibri" w:cs="Calibri"/>
                <w:lang w:eastAsia="el-GR"/>
              </w:rPr>
              <w:t>Α</w:t>
            </w:r>
            <w:r w:rsidR="00AF5BAD">
              <w:rPr>
                <w:rFonts w:ascii="Calibri" w:hAnsi="Calibri" w:cs="Calibri"/>
                <w:lang w:eastAsia="el-GR"/>
              </w:rPr>
              <w:t xml:space="preserve"> </w:t>
            </w:r>
            <w:r w:rsidRPr="00232E60">
              <w:rPr>
                <w:rFonts w:ascii="Calibri" w:hAnsi="Calibri" w:cs="Calibri"/>
                <w:lang w:eastAsia="el-GR"/>
              </w:rPr>
              <w:t xml:space="preserve"> </w:t>
            </w:r>
            <w:r w:rsidR="00AF5BAD">
              <w:rPr>
                <w:rFonts w:ascii="Calibri" w:hAnsi="Calibri" w:cs="Calibri"/>
                <w:lang w:eastAsia="el-GR"/>
              </w:rPr>
              <w:t xml:space="preserve">του ν. 4342/2015 </w:t>
            </w:r>
            <w:r w:rsidRPr="00232E60">
              <w:rPr>
                <w:rFonts w:ascii="Calibri" w:hAnsi="Calibri" w:cs="Calibri"/>
                <w:lang w:eastAsia="el-GR"/>
              </w:rPr>
              <w:t>(ΦΕΚ Α' 1</w:t>
            </w:r>
            <w:r w:rsidR="00AF5BAD">
              <w:rPr>
                <w:rFonts w:ascii="Calibri" w:hAnsi="Calibri" w:cs="Calibri"/>
                <w:lang w:eastAsia="el-GR"/>
              </w:rPr>
              <w:t>4</w:t>
            </w:r>
            <w:r w:rsidRPr="00232E60">
              <w:rPr>
                <w:rFonts w:ascii="Calibri" w:hAnsi="Calibri" w:cs="Calibri"/>
                <w:lang w:eastAsia="el-GR"/>
              </w:rPr>
              <w:t xml:space="preserve">3/04-11-2024), θα συμβάλει στην επίτευξη των στόχων του συγκεκριμένου μέτρου. Ειδικότερα προβλέπεται η σύναψη συμβάσεων αναβάθμισης ενεργειακής απόδοσης των δημόσιων </w:t>
            </w:r>
            <w:r w:rsidR="005F622D">
              <w:rPr>
                <w:rFonts w:ascii="Calibri" w:hAnsi="Calibri" w:cs="Calibri"/>
                <w:lang w:eastAsia="el-GR"/>
              </w:rPr>
              <w:t>κτιρίων</w:t>
            </w:r>
            <w:r w:rsidRPr="00232E60">
              <w:rPr>
                <w:rFonts w:ascii="Calibri" w:hAnsi="Calibri" w:cs="Calibri"/>
                <w:lang w:eastAsia="el-GR"/>
              </w:rPr>
              <w:t xml:space="preserve"> που ανήκουν σε φορείς Γενικής Κυβέρνησης, μετά από ιεράρχηση και ομαδοποίηση των επιλέξιμων </w:t>
            </w:r>
            <w:r w:rsidR="005F622D">
              <w:rPr>
                <w:rFonts w:ascii="Calibri" w:hAnsi="Calibri" w:cs="Calibri"/>
                <w:lang w:eastAsia="el-GR"/>
              </w:rPr>
              <w:t>κτιρίων</w:t>
            </w:r>
            <w:r w:rsidRPr="00232E60">
              <w:rPr>
                <w:rFonts w:ascii="Calibri" w:hAnsi="Calibri" w:cs="Calibri"/>
                <w:lang w:eastAsia="el-GR"/>
              </w:rPr>
              <w:t xml:space="preserve"> σε ομοειδείς «Συστάδες Επιλέξιμων </w:t>
            </w:r>
            <w:r w:rsidR="005F622D">
              <w:rPr>
                <w:rFonts w:ascii="Calibri" w:hAnsi="Calibri" w:cs="Calibri"/>
                <w:lang w:eastAsia="el-GR"/>
              </w:rPr>
              <w:t>Κτιρίων</w:t>
            </w:r>
            <w:r w:rsidRPr="00232E60">
              <w:rPr>
                <w:rFonts w:ascii="Calibri" w:hAnsi="Calibri" w:cs="Calibri"/>
                <w:lang w:eastAsia="el-GR"/>
              </w:rPr>
              <w:t xml:space="preserve">». Με απόφαση του Υπουργού Περιβάλλοντος και Ενέργειας καθορίζονται τόσο οι όροι του προγράμματος, όσο και το πλάνο υλοποίησης με σκοπό την προκήρυξη διαγωνιστικών διαδικασιών για την ενεργειακή αναβάθμιση κάθε Συστάδας στο πλαίσιο του Προγράμματος. Επισημαίνεται ότι για κάθε Συστάδα επιλέγεται ανάδοχος μέσω ανταγωνιστικής διαδικασίας με σκοπό τη διενέργεια παρεμβάσεων ενεργειακής αναβάθμισης του συνόλου των </w:t>
            </w:r>
            <w:r w:rsidR="005F622D">
              <w:rPr>
                <w:rFonts w:ascii="Calibri" w:hAnsi="Calibri" w:cs="Calibri"/>
                <w:lang w:eastAsia="el-GR"/>
              </w:rPr>
              <w:t>κτιρίων</w:t>
            </w:r>
            <w:r w:rsidRPr="00232E60">
              <w:rPr>
                <w:rFonts w:ascii="Calibri" w:hAnsi="Calibri" w:cs="Calibri"/>
                <w:lang w:eastAsia="el-GR"/>
              </w:rPr>
              <w:t xml:space="preserve"> που εντάχθηκαν σε αυτή, ενώ οι παρεμβάσεις υλοποιούνται με ίδιους πόρους και μέσα του αναδόχου. Τέλος, με κοινή απόφαση των Υπουργών Περιβάλλοντος και Ενέργειας και Εθνικής Οικονομίας και Οικονομικών δύναται να ορίζονται εξειδικευμένα χρηματοδοτικά εργαλεία για την ενίσχυση των </w:t>
            </w:r>
            <w:r w:rsidRPr="00232E60">
              <w:rPr>
                <w:rFonts w:ascii="Calibri" w:hAnsi="Calibri" w:cs="Calibri"/>
                <w:lang w:eastAsia="el-GR"/>
              </w:rPr>
              <w:lastRenderedPageBreak/>
              <w:t xml:space="preserve">αναδόχων που αναλαμβάνουν την ενεργειακή αναβάθμιση των Συστάδων επιλέξιμων </w:t>
            </w:r>
            <w:r w:rsidR="005F622D">
              <w:rPr>
                <w:rFonts w:ascii="Calibri" w:hAnsi="Calibri" w:cs="Calibri"/>
                <w:lang w:eastAsia="el-GR"/>
              </w:rPr>
              <w:t>κτιρίων</w:t>
            </w:r>
            <w:r w:rsidRPr="00232E60">
              <w:rPr>
                <w:rFonts w:ascii="Calibri" w:hAnsi="Calibri" w:cs="Calibri"/>
                <w:lang w:eastAsia="el-GR"/>
              </w:rPr>
              <w:t xml:space="preserve"> στο πλαίσιο του συγκεκριμένου προγράμματος.</w:t>
            </w:r>
          </w:p>
        </w:tc>
      </w:tr>
      <w:tr w:rsidR="005E2F0F" w:rsidRPr="00232E60" w14:paraId="3C0F9C3A" w14:textId="77777777" w:rsidTr="001010B9">
        <w:trPr>
          <w:jc w:val="center"/>
        </w:trPr>
        <w:tc>
          <w:tcPr>
            <w:tcW w:w="2830" w:type="dxa"/>
            <w:vAlign w:val="center"/>
          </w:tcPr>
          <w:p w14:paraId="4A34D9BB"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6891CA6D" w14:textId="3E1DCC09"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6A397C38" w14:textId="77777777" w:rsidTr="001010B9">
        <w:trPr>
          <w:jc w:val="center"/>
        </w:trPr>
        <w:tc>
          <w:tcPr>
            <w:tcW w:w="2830" w:type="dxa"/>
            <w:vAlign w:val="center"/>
          </w:tcPr>
          <w:p w14:paraId="3DE934B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3698FE11"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Δημόσιοι φορείς</w:t>
            </w:r>
          </w:p>
          <w:p w14:paraId="2657AFF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Φορέας διαχείρισης και υλοποίησης του προγράμματος</w:t>
            </w:r>
          </w:p>
          <w:p w14:paraId="0D074046"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Επιχειρήσεις Ενεργειακών Υπηρεσιών</w:t>
            </w:r>
          </w:p>
        </w:tc>
      </w:tr>
      <w:tr w:rsidR="005E2F0F" w:rsidRPr="00232E60" w14:paraId="2ABCFEC0" w14:textId="77777777" w:rsidTr="001010B9">
        <w:trPr>
          <w:jc w:val="center"/>
        </w:trPr>
        <w:tc>
          <w:tcPr>
            <w:tcW w:w="2830" w:type="dxa"/>
            <w:vAlign w:val="center"/>
          </w:tcPr>
          <w:p w14:paraId="3A5F526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75E9F08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των επιχειρήσεων ενεργειακών υπηρεσιών, δημόσιων πόρων και χρηματοδότησης από τρίτους (δημόσιοι φορείς)</w:t>
            </w:r>
          </w:p>
        </w:tc>
      </w:tr>
    </w:tbl>
    <w:p w14:paraId="2F85DCE6"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30095808" w14:textId="77777777" w:rsidTr="001010B9">
        <w:trPr>
          <w:tblHeader/>
          <w:jc w:val="center"/>
        </w:trPr>
        <w:tc>
          <w:tcPr>
            <w:tcW w:w="2830" w:type="dxa"/>
            <w:shd w:val="clear" w:color="auto" w:fill="D9D9D9" w:themeFill="background1" w:themeFillShade="D9"/>
            <w:vAlign w:val="center"/>
          </w:tcPr>
          <w:p w14:paraId="3D783288"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4737501E" w14:textId="7885919F" w:rsidR="005E2F0F" w:rsidRPr="00232E60" w:rsidRDefault="005E2F0F" w:rsidP="00D26A77">
            <w:pPr>
              <w:spacing w:before="0" w:after="0" w:line="240" w:lineRule="auto"/>
              <w:rPr>
                <w:rFonts w:ascii="Calibri" w:hAnsi="Calibri" w:cs="Calibri"/>
                <w:b/>
                <w:bCs/>
                <w:lang w:eastAsia="el-GR"/>
              </w:rPr>
            </w:pPr>
            <w:r w:rsidRPr="00E70F94">
              <w:rPr>
                <w:rFonts w:ascii="Calibri" w:hAnsi="Calibri" w:cs="Calibri"/>
                <w:b/>
                <w:bCs/>
                <w:lang w:eastAsia="el-GR"/>
              </w:rPr>
              <w:t>Δ4. Αξιοποίηση σχήματος ενεργειακού συμψηφισμού για την εγκατάσταση φωτοβολταϊκών συστημάτων στα</w:t>
            </w:r>
            <w:r w:rsidR="005F622D">
              <w:rPr>
                <w:rFonts w:ascii="Calibri" w:hAnsi="Calibri" w:cs="Calibri"/>
                <w:b/>
                <w:bCs/>
                <w:lang w:eastAsia="el-GR"/>
              </w:rPr>
              <w:t xml:space="preserve"> κτίρια</w:t>
            </w:r>
            <w:r w:rsidRPr="00E70F94">
              <w:rPr>
                <w:rFonts w:ascii="Calibri" w:hAnsi="Calibri" w:cs="Calibri"/>
                <w:b/>
                <w:bCs/>
                <w:lang w:eastAsia="el-GR"/>
              </w:rPr>
              <w:t xml:space="preserve"> του δημόσιου τομέα</w:t>
            </w:r>
          </w:p>
        </w:tc>
      </w:tr>
      <w:tr w:rsidR="005E2F0F" w:rsidRPr="00232E60" w14:paraId="707D1239" w14:textId="77777777" w:rsidTr="001010B9">
        <w:trPr>
          <w:jc w:val="center"/>
        </w:trPr>
        <w:tc>
          <w:tcPr>
            <w:tcW w:w="2830" w:type="dxa"/>
            <w:vAlign w:val="center"/>
          </w:tcPr>
          <w:p w14:paraId="7182E92B"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463814A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Οικονομικό μέτρο</w:t>
            </w:r>
          </w:p>
        </w:tc>
      </w:tr>
      <w:tr w:rsidR="005E2F0F" w:rsidRPr="00232E60" w14:paraId="3F831497" w14:textId="77777777" w:rsidTr="001010B9">
        <w:trPr>
          <w:jc w:val="center"/>
        </w:trPr>
        <w:tc>
          <w:tcPr>
            <w:tcW w:w="2830" w:type="dxa"/>
            <w:vAlign w:val="center"/>
          </w:tcPr>
          <w:p w14:paraId="09310075"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7EB43C6" w14:textId="572A1F95"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Δ4 αφορά την εγκατάσταση φωτοβολταϊκών συστημάτων σε</w:t>
            </w:r>
            <w:r w:rsidR="005F622D">
              <w:rPr>
                <w:rFonts w:ascii="Calibri" w:hAnsi="Calibri" w:cs="Calibri"/>
                <w:lang w:eastAsia="el-GR"/>
              </w:rPr>
              <w:t xml:space="preserve"> κτίρια</w:t>
            </w:r>
            <w:r w:rsidRPr="00232E60">
              <w:rPr>
                <w:rFonts w:ascii="Calibri" w:hAnsi="Calibri" w:cs="Calibri"/>
                <w:lang w:eastAsia="el-GR"/>
              </w:rPr>
              <w:t xml:space="preserve"> του δημόσιου τομέα με σκοπό την κατανάλωση της παραγόμενης ηλεκτρικής ενέργειας μέσω του μηχανισμού του ενεργειακού συμψηφισμού συμπεριλαμβανομένου του εικονικού ενεργειακού συμψηφισμού.</w:t>
            </w:r>
          </w:p>
          <w:p w14:paraId="5793D06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υλοποίηση του συγκεκριμένου μέτρου δύναται να υλοποιηθεί μέσω της πρόβλεψης του ν. 5037/2023 (ΦΕΚ Α΄, 78/29.03.2023) όπου και επιτρέπεται η εγκατάσταση σταθμών ΑΠΕ και συστημάτων αποθήκευσης προς κάλυψη ιδίων αναγκών, με εφαρμογή εικονικού ενεργειακού συμψηφισμού από Οργανισμούς Τοπικής Αυτοδιοίκησης α’ και β’ βαθμού και Κοινότητες Ανανεώσιμης Ενέργειας, Ενεργειακές Κοινότητες Πολιτών και Ενεργειακές Κοινότητες του ν. 4513/2018 (ΦΕΚ Α΄, 9/23.01.2018).</w:t>
            </w:r>
          </w:p>
          <w:p w14:paraId="5CAEF893" w14:textId="5B20BA4E"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Τα φωτοβολταϊκά συστήματα θα συνδυαστούν με μονάδες αποθήκευσης με σκοπό τη μεγιστοποίηση της παραγόμενης ηλεκτρικής ενέργειας που θα αυτοκαταναλωθεί στα</w:t>
            </w:r>
            <w:r w:rsidR="005F622D">
              <w:rPr>
                <w:rFonts w:ascii="Calibri" w:hAnsi="Calibri" w:cs="Calibri"/>
                <w:lang w:eastAsia="el-GR"/>
              </w:rPr>
              <w:t xml:space="preserve"> κτίρια</w:t>
            </w:r>
            <w:r w:rsidRPr="00232E60">
              <w:rPr>
                <w:rFonts w:ascii="Calibri" w:hAnsi="Calibri" w:cs="Calibri"/>
                <w:lang w:eastAsia="el-GR"/>
              </w:rPr>
              <w:t xml:space="preserve"> του δημόσιου τομέα.</w:t>
            </w:r>
          </w:p>
        </w:tc>
      </w:tr>
      <w:tr w:rsidR="005E2F0F" w:rsidRPr="00232E60" w14:paraId="046775D0" w14:textId="77777777" w:rsidTr="001010B9">
        <w:trPr>
          <w:jc w:val="center"/>
        </w:trPr>
        <w:tc>
          <w:tcPr>
            <w:tcW w:w="2830" w:type="dxa"/>
            <w:vAlign w:val="center"/>
          </w:tcPr>
          <w:p w14:paraId="748F87F3"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415F69B7" w14:textId="75366CD2"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3F931ED2" w14:textId="77777777" w:rsidTr="001010B9">
        <w:trPr>
          <w:jc w:val="center"/>
        </w:trPr>
        <w:tc>
          <w:tcPr>
            <w:tcW w:w="2830" w:type="dxa"/>
            <w:vAlign w:val="center"/>
          </w:tcPr>
          <w:p w14:paraId="101F685C"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FF342F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25C4097"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Δημόσιοι φορείς</w:t>
            </w:r>
          </w:p>
          <w:p w14:paraId="3826B24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Φορέας διαχείρισης και υλοποίησης του προγράμματος</w:t>
            </w:r>
          </w:p>
        </w:tc>
      </w:tr>
      <w:tr w:rsidR="005E2F0F" w:rsidRPr="00232E60" w14:paraId="05F21EB2" w14:textId="77777777" w:rsidTr="001010B9">
        <w:trPr>
          <w:jc w:val="center"/>
        </w:trPr>
        <w:tc>
          <w:tcPr>
            <w:tcW w:w="2830" w:type="dxa"/>
            <w:vAlign w:val="center"/>
          </w:tcPr>
          <w:p w14:paraId="0A1238E2"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781CDA5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και χρηματοδότησης από τρίτους (δημόσιοι φορείς)</w:t>
            </w:r>
          </w:p>
        </w:tc>
      </w:tr>
    </w:tbl>
    <w:p w14:paraId="34903E59"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3C762537" w14:textId="77777777" w:rsidTr="001010B9">
        <w:trPr>
          <w:tblHeader/>
          <w:jc w:val="center"/>
        </w:trPr>
        <w:tc>
          <w:tcPr>
            <w:tcW w:w="2830" w:type="dxa"/>
            <w:shd w:val="clear" w:color="auto" w:fill="D9D9D9" w:themeFill="background1" w:themeFillShade="D9"/>
            <w:vAlign w:val="center"/>
          </w:tcPr>
          <w:p w14:paraId="1CB4B234" w14:textId="77777777" w:rsidR="005E2F0F" w:rsidRPr="00232E60" w:rsidRDefault="005E2F0F" w:rsidP="00923F38">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5B252E82" w14:textId="77777777" w:rsidR="005E2F0F" w:rsidRPr="00232E60" w:rsidRDefault="005E2F0F" w:rsidP="00923F38">
            <w:pPr>
              <w:spacing w:before="0" w:after="0" w:line="240" w:lineRule="auto"/>
              <w:rPr>
                <w:rFonts w:ascii="Calibri" w:hAnsi="Calibri" w:cs="Calibri"/>
                <w:b/>
                <w:bCs/>
                <w:lang w:eastAsia="el-GR"/>
              </w:rPr>
            </w:pPr>
            <w:r w:rsidRPr="00232E60">
              <w:rPr>
                <w:rFonts w:ascii="Calibri" w:hAnsi="Calibri" w:cs="Calibri"/>
                <w:b/>
                <w:bCs/>
                <w:lang w:eastAsia="el-GR"/>
              </w:rPr>
              <w:t>Δ5. Δράσεις ευαισθητοποίησης, ενημέρωσης και εκπαίδευσης των δημόσιων υπαλλήλων</w:t>
            </w:r>
          </w:p>
        </w:tc>
      </w:tr>
      <w:tr w:rsidR="005E2F0F" w:rsidRPr="00232E60" w14:paraId="272D11B3" w14:textId="77777777" w:rsidTr="001010B9">
        <w:trPr>
          <w:jc w:val="center"/>
        </w:trPr>
        <w:tc>
          <w:tcPr>
            <w:tcW w:w="2830" w:type="dxa"/>
            <w:vAlign w:val="center"/>
          </w:tcPr>
          <w:p w14:paraId="1B7E8FB7" w14:textId="77777777" w:rsidR="005E2F0F" w:rsidRPr="00232E60" w:rsidRDefault="005E2F0F" w:rsidP="00923F38">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615C2610"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w:t>
            </w:r>
          </w:p>
        </w:tc>
      </w:tr>
      <w:tr w:rsidR="005E2F0F" w:rsidRPr="00232E60" w14:paraId="2C2C598F" w14:textId="77777777" w:rsidTr="001010B9">
        <w:trPr>
          <w:jc w:val="center"/>
        </w:trPr>
        <w:tc>
          <w:tcPr>
            <w:tcW w:w="2830" w:type="dxa"/>
            <w:vAlign w:val="center"/>
          </w:tcPr>
          <w:p w14:paraId="070CCA5C" w14:textId="77777777" w:rsidR="005E2F0F" w:rsidRPr="00232E60" w:rsidRDefault="005E2F0F" w:rsidP="00923F38">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Περιγραφή μέτρου</w:t>
            </w:r>
          </w:p>
        </w:tc>
        <w:tc>
          <w:tcPr>
            <w:tcW w:w="6663" w:type="dxa"/>
            <w:vAlign w:val="center"/>
          </w:tcPr>
          <w:p w14:paraId="10BBE618"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Ενημερωτικές εκδηλώσεις και εκπαιδευτικά σεμινάρια θα πραγματοποιηθούν στο πλαίσιο του μέτρου Δ5 με σκοπό την ευαισθητοποίηση και τη βελτίωση του υφιστάμενου επιπέδου γνώσης και ενημέρωσης των δημόσιων και δημοτικών υπαλλήλων.</w:t>
            </w:r>
          </w:p>
          <w:p w14:paraId="1376E2D0"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Οι συγκεκριμένες εκδηλώσεις θα έχουν στόχο την ενημέρωση και κατάρτιση των υπαλλήλων για τους διαθέσιμους τρόπους εξοικονόμησης ενέργειας και την αποτελεσματικότερη διαχείριση της ενέργειας στον χώρο εργασίας τους (π.χ. ρύθμιση θερμοστατών, αερισμός χώρων, φυσικός φωτισμός).</w:t>
            </w:r>
          </w:p>
          <w:p w14:paraId="52E812F6"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Επιπρόσθετα, έμφαση θα δοθεί και σε θέματα ανακύκλωσης και αποδοτικής διαχείρισης του νερού.</w:t>
            </w:r>
          </w:p>
        </w:tc>
      </w:tr>
      <w:tr w:rsidR="005E2F0F" w:rsidRPr="00232E60" w14:paraId="6754D2DB" w14:textId="77777777" w:rsidTr="001010B9">
        <w:trPr>
          <w:jc w:val="center"/>
        </w:trPr>
        <w:tc>
          <w:tcPr>
            <w:tcW w:w="2830" w:type="dxa"/>
            <w:vAlign w:val="center"/>
          </w:tcPr>
          <w:p w14:paraId="4C9396B5" w14:textId="77777777" w:rsidR="005E2F0F" w:rsidRPr="00232E60" w:rsidRDefault="005E2F0F" w:rsidP="00923F38">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55097831" w14:textId="041D333A"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2F7563FA" w14:textId="77777777" w:rsidTr="001010B9">
        <w:trPr>
          <w:jc w:val="center"/>
        </w:trPr>
        <w:tc>
          <w:tcPr>
            <w:tcW w:w="2830" w:type="dxa"/>
            <w:vAlign w:val="center"/>
          </w:tcPr>
          <w:p w14:paraId="3C29FA58" w14:textId="77777777" w:rsidR="005E2F0F" w:rsidRPr="00232E60" w:rsidRDefault="005E2F0F" w:rsidP="00923F38">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3175D331"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1033D4BF"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Δημόσιοι φορείς</w:t>
            </w:r>
          </w:p>
        </w:tc>
      </w:tr>
      <w:tr w:rsidR="005E2F0F" w:rsidRPr="00232E60" w14:paraId="24A66967" w14:textId="77777777" w:rsidTr="001010B9">
        <w:trPr>
          <w:jc w:val="center"/>
        </w:trPr>
        <w:tc>
          <w:tcPr>
            <w:tcW w:w="2830" w:type="dxa"/>
            <w:vAlign w:val="center"/>
          </w:tcPr>
          <w:p w14:paraId="45893753" w14:textId="77777777" w:rsidR="005E2F0F" w:rsidRPr="00232E60" w:rsidRDefault="005E2F0F" w:rsidP="00923F38">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3C1C4C43" w14:textId="77777777" w:rsidR="005E2F0F" w:rsidRPr="00232E60" w:rsidRDefault="005E2F0F" w:rsidP="00923F38">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και χρηματοδότησης από τρίτους (δημόσιοι φορείς)</w:t>
            </w:r>
          </w:p>
        </w:tc>
      </w:tr>
    </w:tbl>
    <w:p w14:paraId="1F265DB3"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1795B615" w14:textId="77777777" w:rsidTr="001010B9">
        <w:trPr>
          <w:tblHeader/>
          <w:jc w:val="center"/>
        </w:trPr>
        <w:tc>
          <w:tcPr>
            <w:tcW w:w="2830" w:type="dxa"/>
            <w:shd w:val="clear" w:color="auto" w:fill="D9D9D9" w:themeFill="background1" w:themeFillShade="D9"/>
            <w:vAlign w:val="center"/>
          </w:tcPr>
          <w:p w14:paraId="1DE5683B"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04DC6EDD"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Δ6. Ορισμός ενεργειακών υπευθύνων και υπευθύνων ενεργειακών υποδομών/εγκαταστάσεων</w:t>
            </w:r>
          </w:p>
        </w:tc>
      </w:tr>
      <w:tr w:rsidR="005E2F0F" w:rsidRPr="00232E60" w14:paraId="0F898A8F" w14:textId="77777777" w:rsidTr="001010B9">
        <w:trPr>
          <w:jc w:val="center"/>
        </w:trPr>
        <w:tc>
          <w:tcPr>
            <w:tcW w:w="2830" w:type="dxa"/>
            <w:vAlign w:val="center"/>
          </w:tcPr>
          <w:p w14:paraId="6576F408"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1F7CBDC9"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Κανονιστικό μέτρο</w:t>
            </w:r>
          </w:p>
        </w:tc>
      </w:tr>
      <w:tr w:rsidR="005E2F0F" w:rsidRPr="00232E60" w14:paraId="79407672" w14:textId="77777777" w:rsidTr="001010B9">
        <w:trPr>
          <w:jc w:val="center"/>
        </w:trPr>
        <w:tc>
          <w:tcPr>
            <w:tcW w:w="2830" w:type="dxa"/>
            <w:vAlign w:val="center"/>
          </w:tcPr>
          <w:p w14:paraId="2A954ED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CFD6A9D" w14:textId="6912B575"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Το μέτρο Δ6 στοχεύει στον ορισμό ενεργειακών υπευθύνων με σκοπό τον έλεγχο και την παρακολούθηση της λειτουργίας του συνόλου των </w:t>
            </w:r>
            <w:r w:rsidR="005F622D">
              <w:rPr>
                <w:rFonts w:ascii="Calibri" w:hAnsi="Calibri" w:cs="Calibri"/>
                <w:lang w:eastAsia="el-GR"/>
              </w:rPr>
              <w:t>κτιρίων</w:t>
            </w:r>
            <w:r w:rsidRPr="00232E60">
              <w:rPr>
                <w:rFonts w:ascii="Calibri" w:hAnsi="Calibri" w:cs="Calibri"/>
                <w:lang w:eastAsia="el-GR"/>
              </w:rPr>
              <w:t xml:space="preserve"> του δημόσιου τομέα και εγκαταστάσεων σύμφωνα με τις προβλέψεις της ΚΥΑ Δ6/Β/14826 (ΦΕΚ Β΄, 1122/17.06.2008).</w:t>
            </w:r>
          </w:p>
          <w:p w14:paraId="60EFD5D6"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Οι αρμοδιότητες του ενεργειακού υπευθύνου δύνανται να περιλαμβάνουν μεταξύ άλλων:</w:t>
            </w:r>
          </w:p>
          <w:p w14:paraId="6BEB538C" w14:textId="56FA1F59"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α) Τη συλλογή στοιχείων για τις ενεργειακές καταναλώσεις των </w:t>
            </w:r>
            <w:r w:rsidR="005F622D">
              <w:rPr>
                <w:rFonts w:ascii="Calibri" w:hAnsi="Calibri" w:cs="Calibri"/>
                <w:lang w:eastAsia="el-GR"/>
              </w:rPr>
              <w:t>κτιρίων</w:t>
            </w:r>
          </w:p>
          <w:p w14:paraId="3DF115C6" w14:textId="41EF14F1"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β) Την υποχρεωτική τήρηση αρχείου ή βάσης δεδομένων για τις ενεργειακές καταναλώσεις του</w:t>
            </w:r>
            <w:r w:rsidR="005F622D">
              <w:rPr>
                <w:rFonts w:ascii="Calibri" w:hAnsi="Calibri" w:cs="Calibri"/>
                <w:lang w:eastAsia="el-GR"/>
              </w:rPr>
              <w:t xml:space="preserve"> κτιρίου</w:t>
            </w:r>
            <w:r w:rsidRPr="00232E60">
              <w:rPr>
                <w:rFonts w:ascii="Calibri" w:hAnsi="Calibri" w:cs="Calibri"/>
                <w:lang w:eastAsia="el-GR"/>
              </w:rPr>
              <w:t>.</w:t>
            </w:r>
          </w:p>
          <w:p w14:paraId="64DD26C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γ) Τη σύνταξη ετήσιας συνοπτικής έκθεσης ενεργειακής καταγραφής και ελέγχου.</w:t>
            </w:r>
          </w:p>
          <w:p w14:paraId="1325253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 Τον έλεγχο της ορθής λειτουργίας του εξοπλισμού θέρμανσης και ψύξης και την ευθύνη διενέργειας της περιοδικής συντήρησης του.</w:t>
            </w:r>
          </w:p>
          <w:p w14:paraId="13126E8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 Την παρακολούθηση έργων συντήρησης ή επισκευών για την εξοικονόμηση ενέργειας.</w:t>
            </w:r>
          </w:p>
          <w:p w14:paraId="4527E57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στ) Τον χρονικό και οικονομικό προγραμματισμό των αναγκαίων παρεμβάσεων βελτίωσης της ενεργειακής απόδοσης, καθώς και προτάσεις για την εξασφάλιση των σχετικών πόρων.</w:t>
            </w:r>
          </w:p>
          <w:p w14:paraId="269A388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ζ) Τον συντονισμό των απαιτούμενων δράσεων με τα αρμόδια τμήματα και φορείς για την υλοποίηση των παρεμβάσεων.</w:t>
            </w:r>
          </w:p>
          <w:p w14:paraId="05778563" w14:textId="16497BD2"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θα συνεχιστεί η υλοποίηση μέτρων για τη βελτίωση της ενεργειακής απόδοσης και την εξοικονόμηση ενέργειας σε</w:t>
            </w:r>
            <w:r w:rsidR="005F622D">
              <w:rPr>
                <w:rFonts w:ascii="Calibri" w:hAnsi="Calibri" w:cs="Calibri"/>
                <w:lang w:eastAsia="el-GR"/>
              </w:rPr>
              <w:t xml:space="preserve"> κτίρια</w:t>
            </w:r>
            <w:r w:rsidRPr="00232E60">
              <w:rPr>
                <w:rFonts w:ascii="Calibri" w:hAnsi="Calibri" w:cs="Calibri"/>
                <w:lang w:eastAsia="el-GR"/>
              </w:rPr>
              <w:t xml:space="preserve"> και εγκαταστάσεις που ανήκουν σε ή χρησιμοποιούνται από φορείς του </w:t>
            </w:r>
            <w:r w:rsidRPr="00232E60">
              <w:rPr>
                <w:rFonts w:ascii="Calibri" w:hAnsi="Calibri" w:cs="Calibri"/>
                <w:lang w:eastAsia="el-GR"/>
              </w:rPr>
              <w:lastRenderedPageBreak/>
              <w:t>Δημόσιου Τομέα (Κ.Υ.Α. ΥΠΕΝ/ΔΕΠΕΑ/68315/502/01.07.2022, ΦΕΚ Β’, 3424/01.07.2022) με σκοπό την υλοποίηση των στόχων που έχουν τεθεί. Πιο συγκεκριμένα, οι φορείς του δημόσιου τομέα κατά την έννοια του άρθρου 14 του ν. 4270/2014 (ΦΕΚ Α΄, 143/28.6.2014), καθώς και οι Δημοτικές Επιχειρήσεις Ύδρευσης και Αποχέτευσης (Δ.Ε.Υ.Α.) που δεν περιλαμβάνονται στο μητρώο φορέων Γενικής Κυβέρνησης έχουν την υποχρέωση επίτευξης συγκεκριμένου στόχου μείωσης της κατανάλωσης ηλεκτρικής ενέργειας, ο οποίος προσδιορίζεται σε ετήσια βάση. Η παρακολούθηση της υλοποίησης των δράσεων που υλοποιούνται στο πλαίσιο της συγκεκριμένης Κ.Υ.Α. και της πορείας των καταναλώσεων ηλεκτρικής ενέργειας για την επίτευξη του στόχου πραγματοποιείται μέσω ειδικής ηλεκτρονικής εφαρμογής (publicenergysavings.gov.gr).</w:t>
            </w:r>
          </w:p>
          <w:p w14:paraId="5544E17C" w14:textId="0E79F2F9"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εξειδίκευση των παρεμβάσεων ανά</w:t>
            </w:r>
            <w:r w:rsidR="005F622D">
              <w:rPr>
                <w:rFonts w:ascii="Calibri" w:hAnsi="Calibri" w:cs="Calibri"/>
                <w:lang w:eastAsia="el-GR"/>
              </w:rPr>
              <w:t xml:space="preserve"> κτίριο</w:t>
            </w:r>
            <w:r w:rsidRPr="00232E60">
              <w:rPr>
                <w:rFonts w:ascii="Calibri" w:hAnsi="Calibri" w:cs="Calibri"/>
                <w:lang w:eastAsia="el-GR"/>
              </w:rPr>
              <w:t xml:space="preserve"> ή/και ανά ηλεκτροδοτούμενη εγκατάσταση γίνεται από τους Υπευθύνους Ενεργειακών Υποδομών/Εγκαταστάσεων των υπόχρεων φορέων. Οι Υπεύθυνοι Ενεργειακών Υποδομών/Εγκαταστάσεων ορίζουν τους Διοικητικά Υπεύθυνους, οι οποίοι είναι οι υπεύθυνοι υλοποίησης των μέτρων της παρούσας, για ένα ή περισσότερα</w:t>
            </w:r>
            <w:r w:rsidR="005F622D">
              <w:rPr>
                <w:rFonts w:ascii="Calibri" w:hAnsi="Calibri" w:cs="Calibri"/>
                <w:lang w:eastAsia="el-GR"/>
              </w:rPr>
              <w:t xml:space="preserve"> κτίρια</w:t>
            </w:r>
            <w:r w:rsidRPr="00232E60">
              <w:rPr>
                <w:rFonts w:ascii="Calibri" w:hAnsi="Calibri" w:cs="Calibri"/>
                <w:lang w:eastAsia="el-GR"/>
              </w:rPr>
              <w:t xml:space="preserve"> ή/και υποδομές/εγκαταστάσεις των φορέων που υπάγονται στην αρμοδιότητά τους. Ο Διοικητικός Υπεύθυνος διαχειρίζεται με τον πλέον αποδοτικό τρόπο τις υποδομές του φορέα που του ανατίθενται, ώστε να επιτευχθεί μείωση στην κατανάλωση της τελικής ενέργειας και προς το σκοπό αυτό συνεργάζεται με τον Ενεργειακό Υπεύθυνο όταν και εφόσον το κρίνει αναγκαίο.</w:t>
            </w:r>
          </w:p>
          <w:p w14:paraId="4E8B2691" w14:textId="5AEC2A5E"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Ο Διοικητικός Υπεύθυνος, ο οποίος υποστηρίζεται από την αρμόδια δομή του φορέα, συντονίζει για τα</w:t>
            </w:r>
            <w:r w:rsidR="005F622D">
              <w:rPr>
                <w:rFonts w:ascii="Calibri" w:hAnsi="Calibri" w:cs="Calibri"/>
                <w:lang w:eastAsia="el-GR"/>
              </w:rPr>
              <w:t xml:space="preserve"> κτίρια</w:t>
            </w:r>
            <w:r w:rsidRPr="00232E60">
              <w:rPr>
                <w:rFonts w:ascii="Calibri" w:hAnsi="Calibri" w:cs="Calibri"/>
                <w:lang w:eastAsia="el-GR"/>
              </w:rPr>
              <w:t xml:space="preserve"> ή/και τις εγκαταστάσεις για τα οποία έχει οριστεί, τα ακόλουθα:</w:t>
            </w:r>
          </w:p>
          <w:p w14:paraId="4B535E5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α) Την αρχική καταχώριση των απαιτούμενων στοιχείων στην ηλεκτρονική πλατφόρμα, καθώς και τη συλλογή των αντίστοιχων στοιχείων του έτους βάσης 2019.</w:t>
            </w:r>
          </w:p>
          <w:p w14:paraId="58563ADE"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β) Τον χρονικό και οικονομικό προγραμματισμό των αναγκαίων παρεμβάσεων βελτίωσης της ενεργειακής απόδοσης και εξοικονόμησης ενέργειας, καθώς και την εξασφάλιση των σχετικών πόρων.</w:t>
            </w:r>
          </w:p>
          <w:p w14:paraId="7F1D30A2"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γ) Τις ενέργειες για την ορθή λειτουργία των κεντρικών εγκαταστάσεων θέρμανσης ψύξης και τη διενέργεια περιοδικής συντήρησης των λεβήτων καυστήρων και μονάδων κλιματισμού.</w:t>
            </w:r>
          </w:p>
          <w:p w14:paraId="1DDFBCD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 Την καταχώριση των σχετικών πληροφοριών/δεδομένων στην ηλεκτρονική πλατφόρμα σε μηνιαία βάση.</w:t>
            </w:r>
          </w:p>
          <w:p w14:paraId="2B5BBBCD"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 Τον ορισμό των αρμόδιων προσώπων ή κατά περίπτωση δομών για την υλοποίηση και παρακολούθηση των άμεσων δράσεων.</w:t>
            </w:r>
          </w:p>
        </w:tc>
      </w:tr>
      <w:tr w:rsidR="005E2F0F" w:rsidRPr="00232E60" w14:paraId="7BA7E13D" w14:textId="77777777" w:rsidTr="001010B9">
        <w:trPr>
          <w:jc w:val="center"/>
        </w:trPr>
        <w:tc>
          <w:tcPr>
            <w:tcW w:w="2830" w:type="dxa"/>
            <w:vAlign w:val="center"/>
          </w:tcPr>
          <w:p w14:paraId="3E51CB1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62E80F82" w14:textId="5DEA1361"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4817DB36" w14:textId="77777777" w:rsidTr="001010B9">
        <w:trPr>
          <w:jc w:val="center"/>
        </w:trPr>
        <w:tc>
          <w:tcPr>
            <w:tcW w:w="2830" w:type="dxa"/>
            <w:vAlign w:val="center"/>
          </w:tcPr>
          <w:p w14:paraId="7278DA64"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215F2AA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AF36FE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Δημόσιοι φορείς</w:t>
            </w:r>
          </w:p>
        </w:tc>
      </w:tr>
      <w:tr w:rsidR="005E2F0F" w:rsidRPr="00232E60" w14:paraId="22F12926" w14:textId="77777777" w:rsidTr="001010B9">
        <w:trPr>
          <w:jc w:val="center"/>
        </w:trPr>
        <w:tc>
          <w:tcPr>
            <w:tcW w:w="2830" w:type="dxa"/>
            <w:vAlign w:val="center"/>
          </w:tcPr>
          <w:p w14:paraId="5641839A"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Πηγές χρηματοδότησης</w:t>
            </w:r>
          </w:p>
        </w:tc>
        <w:tc>
          <w:tcPr>
            <w:tcW w:w="6663" w:type="dxa"/>
            <w:vAlign w:val="center"/>
          </w:tcPr>
          <w:p w14:paraId="2A6294BF"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χρηματοδότησης από τρίτους (δημόσιοι φορείς)</w:t>
            </w:r>
          </w:p>
        </w:tc>
      </w:tr>
    </w:tbl>
    <w:p w14:paraId="18C44E67" w14:textId="77777777" w:rsidR="005E2F0F" w:rsidRPr="00232E60" w:rsidRDefault="005E2F0F" w:rsidP="005E2F0F">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7AC82A28" w14:textId="77777777" w:rsidTr="001010B9">
        <w:trPr>
          <w:tblHeader/>
          <w:jc w:val="center"/>
        </w:trPr>
        <w:tc>
          <w:tcPr>
            <w:tcW w:w="2830" w:type="dxa"/>
            <w:shd w:val="clear" w:color="auto" w:fill="D9D9D9" w:themeFill="background1" w:themeFillShade="D9"/>
            <w:vAlign w:val="center"/>
          </w:tcPr>
          <w:p w14:paraId="3E0096B7"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37A2C764"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Δ7. Εφαρμογή αποτελεσματικότερου πλαισίου πράσινων δημόσιων προμηθειών</w:t>
            </w:r>
          </w:p>
        </w:tc>
      </w:tr>
      <w:tr w:rsidR="005E2F0F" w:rsidRPr="00232E60" w14:paraId="7C3BD196" w14:textId="77777777" w:rsidTr="001010B9">
        <w:trPr>
          <w:jc w:val="center"/>
        </w:trPr>
        <w:tc>
          <w:tcPr>
            <w:tcW w:w="2830" w:type="dxa"/>
            <w:vAlign w:val="center"/>
          </w:tcPr>
          <w:p w14:paraId="6C0630C5"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4489F9A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Κανονιστικό μέτρο</w:t>
            </w:r>
          </w:p>
        </w:tc>
      </w:tr>
      <w:tr w:rsidR="005E2F0F" w:rsidRPr="00232E60" w14:paraId="4A6A6AAB" w14:textId="77777777" w:rsidTr="001010B9">
        <w:trPr>
          <w:jc w:val="center"/>
        </w:trPr>
        <w:tc>
          <w:tcPr>
            <w:tcW w:w="2830" w:type="dxa"/>
            <w:vAlign w:val="center"/>
          </w:tcPr>
          <w:p w14:paraId="1DE457BD"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5C06A508" w14:textId="09DE71D3"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Το μέτρο Δ7 στοχεύει στην καθολική εφαρμογή ενός αποτελεσματικότερου πλαισίου πράσινων δημόσιων προμηθειών στα δημόσια</w:t>
            </w:r>
            <w:r w:rsidR="005F622D">
              <w:rPr>
                <w:rFonts w:ascii="Calibri" w:hAnsi="Calibri" w:cs="Calibri"/>
                <w:lang w:eastAsia="el-GR"/>
              </w:rPr>
              <w:t xml:space="preserve"> κτίρια</w:t>
            </w:r>
            <w:r w:rsidRPr="00232E60">
              <w:rPr>
                <w:rFonts w:ascii="Calibri" w:hAnsi="Calibri" w:cs="Calibri"/>
                <w:lang w:eastAsia="el-GR"/>
              </w:rPr>
              <w:t xml:space="preserve"> σύμφωνα με τις προβλέψεις του άρθρου 8 του ν. 4342/2015 (ΦΕΚ Α΄, 143/09.11.2015) αναφορικά με την προώθηση της ενεργειακής απόδοσης στις αγορές από δημόσιους φορείς.</w:t>
            </w:r>
          </w:p>
          <w:p w14:paraId="05F606AA" w14:textId="56E4013A"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Προς αυτή την κατεύθυνση στοχευμένα κριτήρια ενεργειακής απόδοσης θα ενσωματωθούν στις διαδικασίες δημόσιων προμηθειών, οι οποίες θα εφαρμοστούν με σκοπό την προώθηση τεχνολογιών και υπηρεσιών υψηλής ενεργειακής απόδοσης στα</w:t>
            </w:r>
            <w:r w:rsidR="005F622D">
              <w:rPr>
                <w:rFonts w:ascii="Calibri" w:hAnsi="Calibri" w:cs="Calibri"/>
                <w:lang w:eastAsia="el-GR"/>
              </w:rPr>
              <w:t xml:space="preserve"> κτίρια</w:t>
            </w:r>
            <w:r w:rsidRPr="00232E60">
              <w:rPr>
                <w:rFonts w:ascii="Calibri" w:hAnsi="Calibri" w:cs="Calibri"/>
                <w:lang w:eastAsia="el-GR"/>
              </w:rPr>
              <w:t>, συμπεριλαμβανομένου του χρησιμοποιούμενου εξοπλισμού φωτισμού και συσκευών γραφείων, οδηγώντας στη σημαντική μείωση εκπομπών CO</w:t>
            </w:r>
            <w:r w:rsidRPr="00232E60">
              <w:rPr>
                <w:rFonts w:ascii="Calibri" w:hAnsi="Calibri" w:cs="Calibri"/>
                <w:vertAlign w:val="subscript"/>
                <w:lang w:eastAsia="el-GR"/>
              </w:rPr>
              <w:t>2</w:t>
            </w:r>
            <w:r w:rsidRPr="00232E60">
              <w:rPr>
                <w:rFonts w:ascii="Calibri" w:hAnsi="Calibri" w:cs="Calibri"/>
                <w:lang w:eastAsia="el-GR"/>
              </w:rPr>
              <w:t xml:space="preserve"> και αναδεικνύοντας ταυτόχρονα τον υποδειγματικό ρόλο του δημόσιου τομέα.</w:t>
            </w:r>
          </w:p>
        </w:tc>
      </w:tr>
      <w:tr w:rsidR="005E2F0F" w:rsidRPr="00232E60" w14:paraId="5E776009" w14:textId="77777777" w:rsidTr="001010B9">
        <w:trPr>
          <w:jc w:val="center"/>
        </w:trPr>
        <w:tc>
          <w:tcPr>
            <w:tcW w:w="2830" w:type="dxa"/>
            <w:vAlign w:val="center"/>
          </w:tcPr>
          <w:p w14:paraId="019E9FE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3D681EEE" w14:textId="42BAA271"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δημόσιου τομέα</w:t>
            </w:r>
          </w:p>
        </w:tc>
      </w:tr>
      <w:tr w:rsidR="005E2F0F" w:rsidRPr="00232E60" w14:paraId="603FC008" w14:textId="77777777" w:rsidTr="001010B9">
        <w:trPr>
          <w:jc w:val="center"/>
        </w:trPr>
        <w:tc>
          <w:tcPr>
            <w:tcW w:w="2830" w:type="dxa"/>
            <w:vAlign w:val="center"/>
          </w:tcPr>
          <w:p w14:paraId="24AC1AD4"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798DFD85"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743D498"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Δημόσιοι φορείς</w:t>
            </w:r>
          </w:p>
        </w:tc>
      </w:tr>
      <w:tr w:rsidR="005E2F0F" w:rsidRPr="00232E60" w14:paraId="530CF5E3" w14:textId="77777777" w:rsidTr="001010B9">
        <w:trPr>
          <w:jc w:val="center"/>
        </w:trPr>
        <w:tc>
          <w:tcPr>
            <w:tcW w:w="2830" w:type="dxa"/>
            <w:vAlign w:val="center"/>
          </w:tcPr>
          <w:p w14:paraId="08B6D391"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68DF214A"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χρηματοδότησης από τρίτους (δημόσιοι φορείς)</w:t>
            </w:r>
          </w:p>
        </w:tc>
      </w:tr>
    </w:tbl>
    <w:p w14:paraId="69DBCFD9" w14:textId="77777777" w:rsidR="005E2F0F" w:rsidRPr="00232E60" w:rsidRDefault="005E2F0F" w:rsidP="005E2F0F">
      <w:pPr>
        <w:rPr>
          <w:rFonts w:ascii="Calibri" w:hAnsi="Calibri" w:cs="Calibri"/>
        </w:rPr>
      </w:pPr>
    </w:p>
    <w:p w14:paraId="468CC621" w14:textId="73CDB434"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81" w:name="_Toc202800735"/>
      <w:bookmarkStart w:id="282" w:name="_Toc215486316"/>
      <w:r w:rsidRPr="00232E60">
        <w:rPr>
          <w:rFonts w:ascii="Calibri" w:hAnsi="Calibri" w:cs="Calibri"/>
          <w:b/>
          <w:bCs/>
          <w:sz w:val="24"/>
          <w:szCs w:val="24"/>
        </w:rPr>
        <w:t>Μέτρα που αφορούν στην προώθηση της ταυτότητας</w:t>
      </w:r>
      <w:r w:rsidR="005F622D">
        <w:rPr>
          <w:rFonts w:ascii="Calibri" w:hAnsi="Calibri" w:cs="Calibri"/>
          <w:b/>
          <w:bCs/>
          <w:sz w:val="24"/>
          <w:szCs w:val="24"/>
        </w:rPr>
        <w:t xml:space="preserve"> κτιρίου</w:t>
      </w:r>
      <w:r w:rsidRPr="00232E60">
        <w:rPr>
          <w:rFonts w:ascii="Calibri" w:hAnsi="Calibri" w:cs="Calibri"/>
          <w:b/>
          <w:bCs/>
          <w:sz w:val="24"/>
          <w:szCs w:val="24"/>
        </w:rPr>
        <w:t xml:space="preserve"> (renovation passport)</w:t>
      </w:r>
      <w:bookmarkEnd w:id="281"/>
      <w:bookmarkEnd w:id="282"/>
    </w:p>
    <w:p w14:paraId="6C43EE4C" w14:textId="14296198"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Οι προβλέψεις του άρθρου 12 της Οδηγίας </w:t>
      </w:r>
      <w:r w:rsidR="00666991">
        <w:rPr>
          <w:rFonts w:ascii="Calibri" w:hAnsi="Calibri" w:cs="Calibri"/>
        </w:rPr>
        <w:t>(ΕΕ) 2024/1275</w:t>
      </w:r>
      <w:r w:rsidRPr="00D26A77">
        <w:rPr>
          <w:rFonts w:ascii="Calibri" w:hAnsi="Calibri" w:cs="Calibri"/>
        </w:rPr>
        <w:t>αναφορικά με τα διαβατήρια ανακαίνισης θα εφαρμοστούν ώστε να καταστούν λειτουργικά.</w:t>
      </w:r>
    </w:p>
    <w:p w14:paraId="0519BDF1" w14:textId="6B24A9E6" w:rsidR="005E2F0F" w:rsidRPr="00D26A77" w:rsidRDefault="005E2F0F" w:rsidP="00D26A77">
      <w:pPr>
        <w:spacing w:before="60" w:after="60" w:line="276" w:lineRule="auto"/>
        <w:rPr>
          <w:rFonts w:ascii="Calibri" w:hAnsi="Calibri" w:cs="Calibri"/>
        </w:rPr>
      </w:pPr>
      <w:r w:rsidRPr="00D26A77">
        <w:rPr>
          <w:rFonts w:ascii="Calibri" w:hAnsi="Calibri" w:cs="Calibri"/>
        </w:rPr>
        <w:t xml:space="preserve">Προς αυτή την κατεύθυνση αναμένεται να συμβάλει τόσο η αναβάθμιση του ρόλου των Πιστοποιητικών Ενεργειακής Απόδοσης, μέσω της διερεύνησης </w:t>
      </w:r>
      <w:r w:rsidR="00DE519B" w:rsidRPr="00D26A77">
        <w:rPr>
          <w:rFonts w:ascii="Calibri" w:hAnsi="Calibri" w:cs="Calibri"/>
        </w:rPr>
        <w:t>εναλλα</w:t>
      </w:r>
      <w:r w:rsidR="00DE519B">
        <w:rPr>
          <w:rFonts w:ascii="Calibri" w:hAnsi="Calibri" w:cs="Calibri"/>
        </w:rPr>
        <w:t>κτι</w:t>
      </w:r>
      <w:r w:rsidR="00DE519B" w:rsidRPr="00D26A77">
        <w:rPr>
          <w:rFonts w:ascii="Calibri" w:hAnsi="Calibri" w:cs="Calibri"/>
        </w:rPr>
        <w:t>κών</w:t>
      </w:r>
      <w:r w:rsidRPr="00D26A77">
        <w:rPr>
          <w:rFonts w:ascii="Calibri" w:hAnsi="Calibri" w:cs="Calibri"/>
        </w:rPr>
        <w:t xml:space="preserve"> τρόπων μετατροπής τους σε εξατομικευμένους οδικούς χάρτες ενεργειακής αναβάθμισης των </w:t>
      </w:r>
      <w:r w:rsidR="005F622D">
        <w:rPr>
          <w:rFonts w:ascii="Calibri" w:hAnsi="Calibri" w:cs="Calibri"/>
        </w:rPr>
        <w:t>κτιρίων</w:t>
      </w:r>
      <w:r w:rsidRPr="00D26A77">
        <w:rPr>
          <w:rFonts w:ascii="Calibri" w:hAnsi="Calibri" w:cs="Calibri"/>
        </w:rPr>
        <w:t xml:space="preserve"> ή </w:t>
      </w:r>
      <w:r w:rsidR="00DE519B">
        <w:rPr>
          <w:rFonts w:ascii="Calibri" w:hAnsi="Calibri" w:cs="Calibri"/>
        </w:rPr>
        <w:t>κτη</w:t>
      </w:r>
      <w:r w:rsidRPr="00D26A77">
        <w:rPr>
          <w:rFonts w:ascii="Calibri" w:hAnsi="Calibri" w:cs="Calibri"/>
        </w:rPr>
        <w:t>ριακών μονάδων σύμφωνα με τις προβλέψεις του αναθεωρημένου ΕΣΕΚ.</w:t>
      </w:r>
    </w:p>
    <w:p w14:paraId="4798826B" w14:textId="49758BB7" w:rsidR="005E2F0F" w:rsidRPr="00D26A77" w:rsidRDefault="005E2F0F" w:rsidP="00D26A77">
      <w:pPr>
        <w:spacing w:before="60" w:after="60" w:line="276" w:lineRule="auto"/>
        <w:rPr>
          <w:rFonts w:ascii="Calibri" w:hAnsi="Calibri" w:cs="Calibri"/>
        </w:rPr>
      </w:pPr>
      <w:r w:rsidRPr="00D26A77">
        <w:rPr>
          <w:rFonts w:ascii="Calibri" w:hAnsi="Calibri" w:cs="Calibri"/>
        </w:rPr>
        <w:t>Παρακάτω περιγράφονται τα μέτρα για την προώθηση της ταυτότητας του</w:t>
      </w:r>
      <w:r w:rsidR="005F622D">
        <w:rPr>
          <w:rFonts w:ascii="Calibri" w:hAnsi="Calibri" w:cs="Calibri"/>
        </w:rPr>
        <w:t xml:space="preserve"> κτιρίου</w:t>
      </w:r>
      <w:r w:rsidRPr="00D26A77">
        <w:rPr>
          <w:rFonts w:ascii="Calibri" w:hAnsi="Calibri" w:cs="Calibri"/>
        </w:rPr>
        <w:t xml:space="preserve">,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D26A77">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34A52C73" w14:textId="77777777" w:rsidTr="001010B9">
        <w:trPr>
          <w:tblHeader/>
          <w:jc w:val="center"/>
        </w:trPr>
        <w:tc>
          <w:tcPr>
            <w:tcW w:w="2830" w:type="dxa"/>
            <w:shd w:val="clear" w:color="auto" w:fill="D9D9D9" w:themeFill="background1" w:themeFillShade="D9"/>
            <w:vAlign w:val="center"/>
          </w:tcPr>
          <w:p w14:paraId="40D021BB" w14:textId="77777777"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0BAADB21" w14:textId="759A9539" w:rsidR="005E2F0F" w:rsidRPr="00232E60" w:rsidRDefault="005E2F0F" w:rsidP="00D26A77">
            <w:pPr>
              <w:spacing w:before="0" w:after="0" w:line="240" w:lineRule="auto"/>
              <w:rPr>
                <w:rFonts w:ascii="Calibri" w:hAnsi="Calibri" w:cs="Calibri"/>
                <w:b/>
                <w:bCs/>
                <w:lang w:eastAsia="el-GR"/>
              </w:rPr>
            </w:pPr>
            <w:r w:rsidRPr="00232E60">
              <w:rPr>
                <w:rFonts w:ascii="Calibri" w:hAnsi="Calibri" w:cs="Calibri"/>
                <w:b/>
                <w:bCs/>
                <w:lang w:eastAsia="el-GR"/>
              </w:rPr>
              <w:t>ΟΡ1. Προώθηση της ταυτότητας του</w:t>
            </w:r>
            <w:r w:rsidR="005F622D">
              <w:rPr>
                <w:rFonts w:ascii="Calibri" w:hAnsi="Calibri" w:cs="Calibri"/>
                <w:b/>
                <w:bCs/>
                <w:lang w:eastAsia="el-GR"/>
              </w:rPr>
              <w:t xml:space="preserve"> κτιρίου</w:t>
            </w:r>
          </w:p>
        </w:tc>
      </w:tr>
      <w:tr w:rsidR="005E2F0F" w:rsidRPr="00232E60" w14:paraId="5F93B43A" w14:textId="77777777" w:rsidTr="001010B9">
        <w:trPr>
          <w:jc w:val="center"/>
        </w:trPr>
        <w:tc>
          <w:tcPr>
            <w:tcW w:w="2830" w:type="dxa"/>
            <w:vAlign w:val="center"/>
          </w:tcPr>
          <w:p w14:paraId="3FA6F8BE"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03A15703"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 Κανονιστικό μέτρο και Οικονομικό μέτρο</w:t>
            </w:r>
          </w:p>
        </w:tc>
      </w:tr>
      <w:tr w:rsidR="005E2F0F" w:rsidRPr="00232E60" w14:paraId="245E6F38" w14:textId="77777777" w:rsidTr="001010B9">
        <w:trPr>
          <w:jc w:val="center"/>
        </w:trPr>
        <w:tc>
          <w:tcPr>
            <w:tcW w:w="2830" w:type="dxa"/>
            <w:vAlign w:val="center"/>
          </w:tcPr>
          <w:p w14:paraId="4076005E"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Περιγραφή μέτρου</w:t>
            </w:r>
          </w:p>
        </w:tc>
        <w:tc>
          <w:tcPr>
            <w:tcW w:w="6663" w:type="dxa"/>
            <w:vAlign w:val="center"/>
          </w:tcPr>
          <w:p w14:paraId="09F8F430" w14:textId="7C690C03"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Το ΟΡ1 αποσκοπεί στην καθιέρωση συστήματος διαβατηρίων ανακαίνισης σύμφωνα με τις </w:t>
            </w:r>
            <w:r w:rsidRPr="00232E60">
              <w:rPr>
                <w:rFonts w:ascii="Calibri" w:hAnsi="Calibri" w:cs="Calibri"/>
              </w:rPr>
              <w:t xml:space="preserve">προβλέψεις του άρθρου 12 της Οδηγίας </w:t>
            </w:r>
            <w:r w:rsidR="00666991">
              <w:rPr>
                <w:rFonts w:ascii="Calibri" w:hAnsi="Calibri" w:cs="Calibri"/>
              </w:rPr>
              <w:t>(ΕΕ) 2024/1275</w:t>
            </w:r>
            <w:r w:rsidRPr="00232E60">
              <w:rPr>
                <w:rFonts w:ascii="Calibri" w:hAnsi="Calibri" w:cs="Calibri"/>
              </w:rPr>
              <w:t>καθορίζοντας όλες τις απαιτούμενες πτυχές που σχετίζονται με αυτά</w:t>
            </w:r>
            <w:r w:rsidRPr="00232E60">
              <w:rPr>
                <w:rFonts w:ascii="Calibri" w:hAnsi="Calibri" w:cs="Calibri"/>
                <w:lang w:eastAsia="el-GR"/>
              </w:rPr>
              <w:t>.</w:t>
            </w:r>
          </w:p>
          <w:p w14:paraId="2EBC8757" w14:textId="46FB6EAA"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Επιπρόσθετα, θα διερευνηθεί η εφαρμογή δέσμης μέτρων για την προώθηση της ταυτότητας ανακαίνισης του</w:t>
            </w:r>
            <w:r w:rsidR="005F622D">
              <w:rPr>
                <w:rFonts w:ascii="Calibri" w:hAnsi="Calibri" w:cs="Calibri"/>
                <w:lang w:eastAsia="el-GR"/>
              </w:rPr>
              <w:t xml:space="preserve"> κτιρίου</w:t>
            </w:r>
            <w:r w:rsidRPr="00232E60">
              <w:rPr>
                <w:rFonts w:ascii="Calibri" w:hAnsi="Calibri" w:cs="Calibri"/>
                <w:lang w:eastAsia="el-GR"/>
              </w:rPr>
              <w:t>, η οποία δύναται να περιλαμβάνει τα ακόλουθα:</w:t>
            </w:r>
          </w:p>
          <w:p w14:paraId="11A0ED66" w14:textId="14607702"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α) Υποχρέωση έκδοσης ταυτότητας ανακαίνισης</w:t>
            </w:r>
            <w:r w:rsidR="005F622D">
              <w:rPr>
                <w:rFonts w:ascii="Calibri" w:hAnsi="Calibri" w:cs="Calibri"/>
                <w:lang w:eastAsia="el-GR"/>
              </w:rPr>
              <w:t xml:space="preserve"> κτιρίου</w:t>
            </w:r>
            <w:r w:rsidRPr="00232E60">
              <w:rPr>
                <w:rFonts w:ascii="Calibri" w:hAnsi="Calibri" w:cs="Calibri"/>
                <w:lang w:eastAsia="el-GR"/>
              </w:rPr>
              <w:t xml:space="preserve"> σε συγκεκριμένες περιπτώσεις (π.χ. ριζική ανακαίνιση ή πώληση συγκεκριμένων κατηγοριών </w:t>
            </w:r>
            <w:r w:rsidR="005F622D">
              <w:rPr>
                <w:rFonts w:ascii="Calibri" w:hAnsi="Calibri" w:cs="Calibri"/>
                <w:lang w:eastAsia="el-GR"/>
              </w:rPr>
              <w:t>κτιρίων</w:t>
            </w:r>
            <w:r w:rsidRPr="00232E60">
              <w:rPr>
                <w:rFonts w:ascii="Calibri" w:hAnsi="Calibri" w:cs="Calibri"/>
                <w:lang w:eastAsia="el-GR"/>
              </w:rPr>
              <w:t xml:space="preserve"> του μη-οικιακού τομέα).</w:t>
            </w:r>
          </w:p>
          <w:p w14:paraId="65C01EE5" w14:textId="77385BFD"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β) Σύνδεση και ευθυγράμμιση των ταυτοτήτων ανακαίνισης </w:t>
            </w:r>
            <w:r w:rsidR="005F622D">
              <w:rPr>
                <w:rFonts w:ascii="Calibri" w:hAnsi="Calibri" w:cs="Calibri"/>
                <w:lang w:eastAsia="el-GR"/>
              </w:rPr>
              <w:t>κτιρίων</w:t>
            </w:r>
            <w:r w:rsidRPr="00232E60">
              <w:rPr>
                <w:rFonts w:ascii="Calibri" w:hAnsi="Calibri" w:cs="Calibri"/>
                <w:lang w:eastAsia="el-GR"/>
              </w:rPr>
              <w:t xml:space="preserve"> και των Πιστοποιητικών Ενεργειακής Απόδοσης με σκοπό την παροχή αναλυτικότερης πληροφόρησης για την ανακαίνιση των </w:t>
            </w:r>
            <w:r w:rsidR="005F622D">
              <w:rPr>
                <w:rFonts w:ascii="Calibri" w:hAnsi="Calibri" w:cs="Calibri"/>
                <w:lang w:eastAsia="el-GR"/>
              </w:rPr>
              <w:t>κτιρίων</w:t>
            </w:r>
            <w:r w:rsidRPr="00232E60">
              <w:rPr>
                <w:rFonts w:ascii="Calibri" w:hAnsi="Calibri" w:cs="Calibri"/>
                <w:lang w:eastAsia="el-GR"/>
              </w:rPr>
              <w:t xml:space="preserve"> σε όλα τα εμπλεκόμενα μέρη.</w:t>
            </w:r>
          </w:p>
          <w:p w14:paraId="166E23EA" w14:textId="60A4C630"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γ) Σχεδιασμός πιλοτικού προγράμματος ανακαίνισης </w:t>
            </w:r>
            <w:r w:rsidR="005F622D">
              <w:rPr>
                <w:rFonts w:ascii="Calibri" w:hAnsi="Calibri" w:cs="Calibri"/>
                <w:lang w:eastAsia="el-GR"/>
              </w:rPr>
              <w:t>κτιρίων</w:t>
            </w:r>
            <w:r w:rsidRPr="00232E60">
              <w:rPr>
                <w:rFonts w:ascii="Calibri" w:hAnsi="Calibri" w:cs="Calibri"/>
                <w:lang w:eastAsia="el-GR"/>
              </w:rPr>
              <w:t xml:space="preserve"> με υποχρέωση έκδοσης ταυτότητας ανακαίνισης</w:t>
            </w:r>
            <w:r w:rsidR="005F622D">
              <w:rPr>
                <w:rFonts w:ascii="Calibri" w:hAnsi="Calibri" w:cs="Calibri"/>
                <w:lang w:eastAsia="el-GR"/>
              </w:rPr>
              <w:t xml:space="preserve"> κτιρίου</w:t>
            </w:r>
            <w:r w:rsidRPr="00232E60">
              <w:rPr>
                <w:rFonts w:ascii="Calibri" w:hAnsi="Calibri" w:cs="Calibri"/>
                <w:lang w:eastAsia="el-GR"/>
              </w:rPr>
              <w:t>.</w:t>
            </w:r>
          </w:p>
          <w:p w14:paraId="1A6490FE" w14:textId="2C3B8E3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δ) Παροχή φορολογικών κινήτρων ή υψηλότερης οικονομικής ενίσχυσης στα χρηματοδοτικά προγράμματα ανακαίνισης </w:t>
            </w:r>
            <w:r w:rsidR="005F622D">
              <w:rPr>
                <w:rFonts w:ascii="Calibri" w:hAnsi="Calibri" w:cs="Calibri"/>
                <w:lang w:eastAsia="el-GR"/>
              </w:rPr>
              <w:t>κτιρίων</w:t>
            </w:r>
            <w:r w:rsidRPr="00232E60">
              <w:rPr>
                <w:rFonts w:ascii="Calibri" w:hAnsi="Calibri" w:cs="Calibri"/>
                <w:lang w:eastAsia="el-GR"/>
              </w:rPr>
              <w:t xml:space="preserve"> σε περίπτωση έκδοσης ταυτότητας ανακαίνισης</w:t>
            </w:r>
            <w:r w:rsidR="005F622D">
              <w:rPr>
                <w:rFonts w:ascii="Calibri" w:hAnsi="Calibri" w:cs="Calibri"/>
                <w:lang w:eastAsia="el-GR"/>
              </w:rPr>
              <w:t xml:space="preserve"> κτιρίου</w:t>
            </w:r>
            <w:r w:rsidRPr="00232E60">
              <w:rPr>
                <w:rFonts w:ascii="Calibri" w:hAnsi="Calibri" w:cs="Calibri"/>
                <w:lang w:eastAsia="el-GR"/>
              </w:rPr>
              <w:t>.</w:t>
            </w:r>
          </w:p>
          <w:p w14:paraId="1F1B109B" w14:textId="38707C1B"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ε) Ενημέρωση και εκπαίδευση όλων των εμπλεκομένων μερών για τα βήματα έκδοσης της ταυτότητας ανακαίνισης</w:t>
            </w:r>
            <w:r w:rsidR="005F622D">
              <w:rPr>
                <w:rFonts w:ascii="Calibri" w:hAnsi="Calibri" w:cs="Calibri"/>
                <w:lang w:eastAsia="el-GR"/>
              </w:rPr>
              <w:t xml:space="preserve"> κτιρίου</w:t>
            </w:r>
            <w:r w:rsidRPr="00232E60">
              <w:rPr>
                <w:rFonts w:ascii="Calibri" w:hAnsi="Calibri" w:cs="Calibri"/>
                <w:lang w:eastAsia="el-GR"/>
              </w:rPr>
              <w:t xml:space="preserve"> και των συνεπαγόμενων ωφελειών.</w:t>
            </w:r>
          </w:p>
          <w:p w14:paraId="6C58C3DA" w14:textId="5370FF0F"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 xml:space="preserve">στ) Ανάπτυξη βάσης δεδομένων για την υποβολή των ταυτοτήτων ανακαίνισης των </w:t>
            </w:r>
            <w:r w:rsidR="005F622D">
              <w:rPr>
                <w:rFonts w:ascii="Calibri" w:hAnsi="Calibri" w:cs="Calibri"/>
                <w:lang w:eastAsia="el-GR"/>
              </w:rPr>
              <w:t>κτιρίων</w:t>
            </w:r>
            <w:r w:rsidRPr="00232E60">
              <w:rPr>
                <w:rFonts w:ascii="Calibri" w:hAnsi="Calibri" w:cs="Calibri"/>
                <w:lang w:eastAsia="el-GR"/>
              </w:rPr>
              <w:t xml:space="preserve"> και εφαρμογή διαδικασιών παρακολούθησης και αξιολόγησης της ποιότητας τους.</w:t>
            </w:r>
          </w:p>
        </w:tc>
      </w:tr>
      <w:tr w:rsidR="005E2F0F" w:rsidRPr="00232E60" w14:paraId="6C79FC7F" w14:textId="77777777" w:rsidTr="001010B9">
        <w:trPr>
          <w:jc w:val="center"/>
        </w:trPr>
        <w:tc>
          <w:tcPr>
            <w:tcW w:w="2830" w:type="dxa"/>
            <w:vAlign w:val="center"/>
          </w:tcPr>
          <w:p w14:paraId="52A13F6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0F09226A" w14:textId="1AA647E1"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του μη-οικιακού τομέα</w:t>
            </w:r>
          </w:p>
        </w:tc>
      </w:tr>
      <w:tr w:rsidR="005E2F0F" w:rsidRPr="00232E60" w14:paraId="1E2287F3" w14:textId="77777777" w:rsidTr="001010B9">
        <w:trPr>
          <w:jc w:val="center"/>
        </w:trPr>
        <w:tc>
          <w:tcPr>
            <w:tcW w:w="2830" w:type="dxa"/>
            <w:vAlign w:val="center"/>
          </w:tcPr>
          <w:p w14:paraId="1ED872A0"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70B2198C"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7B8AFD40"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tc>
      </w:tr>
      <w:tr w:rsidR="005E2F0F" w:rsidRPr="00232E60" w14:paraId="68E61C08" w14:textId="77777777" w:rsidTr="001010B9">
        <w:trPr>
          <w:jc w:val="center"/>
        </w:trPr>
        <w:tc>
          <w:tcPr>
            <w:tcW w:w="2830" w:type="dxa"/>
            <w:vAlign w:val="center"/>
          </w:tcPr>
          <w:p w14:paraId="2DC626F5" w14:textId="77777777" w:rsidR="005E2F0F" w:rsidRPr="00232E60" w:rsidRDefault="005E2F0F" w:rsidP="00D26A77">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25D148E4" w14:textId="77777777" w:rsidR="005E2F0F" w:rsidRPr="00232E60" w:rsidRDefault="005E2F0F" w:rsidP="00D26A77">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δημόσιων πόρων</w:t>
            </w:r>
          </w:p>
        </w:tc>
      </w:tr>
    </w:tbl>
    <w:p w14:paraId="0C8BC4BE" w14:textId="77777777" w:rsidR="005E2F0F" w:rsidRPr="00232E60" w:rsidRDefault="005E2F0F" w:rsidP="005E2F0F">
      <w:pPr>
        <w:rPr>
          <w:rFonts w:ascii="Calibri" w:hAnsi="Calibri" w:cs="Calibri"/>
        </w:rPr>
      </w:pPr>
    </w:p>
    <w:p w14:paraId="2F80A743" w14:textId="53D64B73"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83" w:name="_Toc202800736"/>
      <w:bookmarkStart w:id="284" w:name="_Toc215486317"/>
      <w:r w:rsidRPr="00232E60">
        <w:rPr>
          <w:rFonts w:ascii="Calibri" w:hAnsi="Calibri" w:cs="Calibri"/>
          <w:b/>
          <w:bCs/>
          <w:sz w:val="24"/>
          <w:szCs w:val="24"/>
        </w:rPr>
        <w:t xml:space="preserve">Μέτρα για την προώθηση του δείκτη ευφυούς </w:t>
      </w:r>
      <w:r w:rsidR="003D5510">
        <w:rPr>
          <w:rFonts w:ascii="Calibri" w:hAnsi="Calibri" w:cs="Calibri"/>
          <w:b/>
          <w:bCs/>
          <w:sz w:val="24"/>
          <w:szCs w:val="24"/>
        </w:rPr>
        <w:t>ετοιμότητας</w:t>
      </w:r>
      <w:r w:rsidR="005F622D">
        <w:rPr>
          <w:rFonts w:ascii="Calibri" w:hAnsi="Calibri" w:cs="Calibri"/>
          <w:b/>
          <w:bCs/>
          <w:sz w:val="24"/>
          <w:szCs w:val="24"/>
        </w:rPr>
        <w:t xml:space="preserve"> κτιρίου</w:t>
      </w:r>
      <w:r w:rsidRPr="00232E60">
        <w:rPr>
          <w:rFonts w:ascii="Calibri" w:hAnsi="Calibri" w:cs="Calibri"/>
          <w:b/>
          <w:bCs/>
          <w:sz w:val="24"/>
          <w:szCs w:val="24"/>
        </w:rPr>
        <w:t xml:space="preserve"> (</w:t>
      </w:r>
      <w:r w:rsidRPr="00232E60">
        <w:rPr>
          <w:rFonts w:ascii="Calibri" w:hAnsi="Calibri" w:cs="Calibri"/>
          <w:b/>
          <w:bCs/>
          <w:sz w:val="24"/>
          <w:szCs w:val="24"/>
          <w:lang w:val="en-GB"/>
        </w:rPr>
        <w:t>Smart</w:t>
      </w:r>
      <w:r w:rsidRPr="00232E60">
        <w:rPr>
          <w:rFonts w:ascii="Calibri" w:hAnsi="Calibri" w:cs="Calibri"/>
          <w:b/>
          <w:bCs/>
          <w:sz w:val="24"/>
          <w:szCs w:val="24"/>
        </w:rPr>
        <w:t xml:space="preserve"> </w:t>
      </w:r>
      <w:r w:rsidRPr="00232E60">
        <w:rPr>
          <w:rFonts w:ascii="Calibri" w:hAnsi="Calibri" w:cs="Calibri"/>
          <w:b/>
          <w:bCs/>
          <w:sz w:val="24"/>
          <w:szCs w:val="24"/>
          <w:lang w:val="en-GB"/>
        </w:rPr>
        <w:t>Readiness</w:t>
      </w:r>
      <w:r w:rsidRPr="00232E60">
        <w:rPr>
          <w:rFonts w:ascii="Calibri" w:hAnsi="Calibri" w:cs="Calibri"/>
          <w:b/>
          <w:bCs/>
          <w:sz w:val="24"/>
          <w:szCs w:val="24"/>
        </w:rPr>
        <w:t xml:space="preserve"> </w:t>
      </w:r>
      <w:r w:rsidRPr="00232E60">
        <w:rPr>
          <w:rFonts w:ascii="Calibri" w:hAnsi="Calibri" w:cs="Calibri"/>
          <w:b/>
          <w:bCs/>
          <w:sz w:val="24"/>
          <w:szCs w:val="24"/>
          <w:lang w:val="en-GB"/>
        </w:rPr>
        <w:t>Indicator</w:t>
      </w:r>
      <w:r w:rsidRPr="00232E60">
        <w:rPr>
          <w:rFonts w:ascii="Calibri" w:hAnsi="Calibri" w:cs="Calibri"/>
          <w:b/>
          <w:bCs/>
          <w:sz w:val="24"/>
          <w:szCs w:val="24"/>
        </w:rPr>
        <w:t>)</w:t>
      </w:r>
      <w:bookmarkEnd w:id="283"/>
      <w:bookmarkEnd w:id="284"/>
      <w:r w:rsidRPr="00232E60">
        <w:rPr>
          <w:rFonts w:ascii="Calibri" w:hAnsi="Calibri" w:cs="Calibri"/>
          <w:b/>
          <w:bCs/>
          <w:sz w:val="24"/>
          <w:szCs w:val="24"/>
        </w:rPr>
        <w:t xml:space="preserve">  </w:t>
      </w:r>
    </w:p>
    <w:p w14:paraId="46E493D3" w14:textId="22C071C1" w:rsidR="005E2F0F" w:rsidRDefault="005E2F0F" w:rsidP="00D26A77">
      <w:pPr>
        <w:spacing w:before="60" w:after="60" w:line="276" w:lineRule="auto"/>
        <w:rPr>
          <w:rFonts w:ascii="Calibri" w:hAnsi="Calibri" w:cs="Calibri"/>
        </w:rPr>
      </w:pPr>
      <w:r w:rsidRPr="00D26A77">
        <w:rPr>
          <w:rFonts w:ascii="Calibri" w:hAnsi="Calibri" w:cs="Calibri"/>
        </w:rPr>
        <w:t xml:space="preserve">Έμφαση θα δοθεί στην προετοιμασία των </w:t>
      </w:r>
      <w:r w:rsidR="005F622D">
        <w:rPr>
          <w:rFonts w:ascii="Calibri" w:hAnsi="Calibri" w:cs="Calibri"/>
        </w:rPr>
        <w:t>κτιρίων</w:t>
      </w:r>
      <w:r w:rsidRPr="00D26A77">
        <w:rPr>
          <w:rFonts w:ascii="Calibri" w:hAnsi="Calibri" w:cs="Calibri"/>
        </w:rPr>
        <w:t xml:space="preserve"> με σκοπό τη συμμόρφωση τους με τις προβλέψεις του άρθρου 15 της Οδηγίας</w:t>
      </w:r>
      <w:r w:rsidR="003D5510">
        <w:rPr>
          <w:rFonts w:ascii="Calibri" w:hAnsi="Calibri" w:cs="Calibri"/>
        </w:rPr>
        <w:t xml:space="preserve"> (ΕΕ)</w:t>
      </w:r>
      <w:r w:rsidRPr="00D26A77">
        <w:rPr>
          <w:rFonts w:ascii="Calibri" w:hAnsi="Calibri" w:cs="Calibri"/>
        </w:rPr>
        <w:t xml:space="preserve"> 2024/1275 αναφορικά με την ευφυή ετοιμότητα των </w:t>
      </w:r>
      <w:r w:rsidR="005F622D">
        <w:rPr>
          <w:rFonts w:ascii="Calibri" w:hAnsi="Calibri" w:cs="Calibri"/>
        </w:rPr>
        <w:t>κτιρίων</w:t>
      </w:r>
      <w:r w:rsidRPr="00D26A77">
        <w:rPr>
          <w:rFonts w:ascii="Calibri" w:hAnsi="Calibri" w:cs="Calibri"/>
        </w:rPr>
        <w:t>. Στόχος είναι η αξιολόγηση του</w:t>
      </w:r>
      <w:r w:rsidR="005F622D">
        <w:rPr>
          <w:rFonts w:ascii="Calibri" w:hAnsi="Calibri" w:cs="Calibri"/>
        </w:rPr>
        <w:t xml:space="preserve"> κτιρίου</w:t>
      </w:r>
      <w:r w:rsidRPr="00D26A77">
        <w:rPr>
          <w:rFonts w:ascii="Calibri" w:hAnsi="Calibri" w:cs="Calibri"/>
        </w:rPr>
        <w:t xml:space="preserve"> ή της </w:t>
      </w:r>
      <w:r w:rsidR="00DE519B">
        <w:rPr>
          <w:rFonts w:ascii="Calibri" w:hAnsi="Calibri" w:cs="Calibri"/>
        </w:rPr>
        <w:t>κτη</w:t>
      </w:r>
      <w:r w:rsidRPr="00D26A77">
        <w:rPr>
          <w:rFonts w:ascii="Calibri" w:hAnsi="Calibri" w:cs="Calibri"/>
        </w:rPr>
        <w:t>ριακής μονάδας όσον αφορά την ικανότητα προσαρμογής της λειτουργίας τους στις ανάγκες των ενοίκων, ιδίως συμπεριλαμβανομένης της ποιότητας του περιβάλλοντος εσωτερικών χώρων και τις ανάγκες του δικτύου, και τη δυνατότητα βελτίωσης της ενεργειακής απόδοσης του</w:t>
      </w:r>
      <w:r w:rsidR="005F622D">
        <w:rPr>
          <w:rFonts w:ascii="Calibri" w:hAnsi="Calibri" w:cs="Calibri"/>
        </w:rPr>
        <w:t xml:space="preserve"> κτιρίου</w:t>
      </w:r>
      <w:r w:rsidRPr="00D26A77">
        <w:rPr>
          <w:rFonts w:ascii="Calibri" w:hAnsi="Calibri" w:cs="Calibri"/>
        </w:rPr>
        <w:t xml:space="preserve"> ή της </w:t>
      </w:r>
      <w:r w:rsidR="00DE519B">
        <w:rPr>
          <w:rFonts w:ascii="Calibri" w:hAnsi="Calibri" w:cs="Calibri"/>
        </w:rPr>
        <w:t>κτη</w:t>
      </w:r>
      <w:r w:rsidRPr="00D26A77">
        <w:rPr>
          <w:rFonts w:ascii="Calibri" w:hAnsi="Calibri" w:cs="Calibri"/>
        </w:rPr>
        <w:t>ριακής μονάδας και των συνολικών επιδόσεων.</w:t>
      </w:r>
    </w:p>
    <w:p w14:paraId="43AC3817" w14:textId="77777777" w:rsidR="00AF4FD8" w:rsidRDefault="003D5510" w:rsidP="003D5510">
      <w:pPr>
        <w:spacing w:before="60" w:after="60" w:line="276" w:lineRule="auto"/>
        <w:rPr>
          <w:rFonts w:ascii="Calibri" w:hAnsi="Calibri" w:cs="Calibri"/>
        </w:rPr>
      </w:pPr>
      <w:r w:rsidRPr="003D5510">
        <w:rPr>
          <w:rFonts w:ascii="Calibri" w:hAnsi="Calibri" w:cs="Calibri"/>
        </w:rPr>
        <w:t xml:space="preserve"> Το Υπουργείο Περιβάλλοντος και Ενέργειας δρομολόγησε πρόσφατα μια δοκιμαστική φάση για την υιοθέτηση του Δείκτη Ευφυούς Ετοιμότητας στην Ελλάδα με την υποστήριξη των παραπάνω έργων LIFE. </w:t>
      </w:r>
    </w:p>
    <w:p w14:paraId="65F6D24D" w14:textId="3DC81778" w:rsidR="00AF4FD8" w:rsidRDefault="004C1943" w:rsidP="003D5510">
      <w:pPr>
        <w:spacing w:before="60" w:after="60" w:line="276" w:lineRule="auto"/>
      </w:pPr>
      <w:r w:rsidRPr="003D5510">
        <w:rPr>
          <w:noProof/>
        </w:rPr>
        <w:lastRenderedPageBreak/>
        <w:drawing>
          <wp:anchor distT="0" distB="0" distL="114300" distR="114300" simplePos="0" relativeHeight="251668480" behindDoc="0" locked="0" layoutInCell="1" allowOverlap="1" wp14:anchorId="22597E52" wp14:editId="10667F26">
            <wp:simplePos x="0" y="0"/>
            <wp:positionH relativeFrom="column">
              <wp:posOffset>-88900</wp:posOffset>
            </wp:positionH>
            <wp:positionV relativeFrom="paragraph">
              <wp:posOffset>609388</wp:posOffset>
            </wp:positionV>
            <wp:extent cx="4043045" cy="1752600"/>
            <wp:effectExtent l="0" t="0" r="0" b="0"/>
            <wp:wrapSquare wrapText="bothSides"/>
            <wp:docPr id="689075069" name="Picture 1" descr="A blue and white infographic&#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9075069" name="Picture 1" descr="A blue and white infographic&#10;&#10;AI-generated content may be incorrect."/>
                    <pic:cNvPicPr/>
                  </pic:nvPicPr>
                  <pic:blipFill>
                    <a:blip r:embed="rId60" cstate="print">
                      <a:extLst>
                        <a:ext uri="{28A0092B-C50C-407E-A947-70E740481C1C}">
                          <a14:useLocalDpi xmlns:a14="http://schemas.microsoft.com/office/drawing/2010/main" val="0"/>
                        </a:ext>
                      </a:extLst>
                    </a:blip>
                    <a:stretch>
                      <a:fillRect/>
                    </a:stretch>
                  </pic:blipFill>
                  <pic:spPr>
                    <a:xfrm>
                      <a:off x="0" y="0"/>
                      <a:ext cx="4043045" cy="1752600"/>
                    </a:xfrm>
                    <a:prstGeom prst="rect">
                      <a:avLst/>
                    </a:prstGeom>
                  </pic:spPr>
                </pic:pic>
              </a:graphicData>
            </a:graphic>
            <wp14:sizeRelH relativeFrom="margin">
              <wp14:pctWidth>0</wp14:pctWidth>
            </wp14:sizeRelH>
            <wp14:sizeRelV relativeFrom="margin">
              <wp14:pctHeight>0</wp14:pctHeight>
            </wp14:sizeRelV>
          </wp:anchor>
        </w:drawing>
      </w:r>
      <w:r w:rsidR="003D5510" w:rsidRPr="003D5510">
        <w:rPr>
          <w:rFonts w:ascii="Calibri" w:hAnsi="Calibri" w:cs="Calibri"/>
        </w:rPr>
        <w:t xml:space="preserve">Στόχος της πιλοτικής εφαρμογής είναι να διερευνήσει την εφαρμογή της μεθοδολογίας και να συλλέξει πολύτιμες πληροφορίες σχετικά με την πρακτική εφαρμογή του δείκτη στην Ελλάδα. Η πιλοτική αυτή φάση περιλαμβάνει την αξιολόγηση διαφόρων </w:t>
      </w:r>
      <w:r w:rsidR="005F622D">
        <w:rPr>
          <w:rFonts w:ascii="Calibri" w:hAnsi="Calibri" w:cs="Calibri"/>
        </w:rPr>
        <w:t>κτιρίων</w:t>
      </w:r>
      <w:r w:rsidR="003D5510" w:rsidRPr="003D5510">
        <w:rPr>
          <w:rFonts w:ascii="Calibri" w:hAnsi="Calibri" w:cs="Calibri"/>
        </w:rPr>
        <w:t>, την αξιοποίηση του εκπαιδευτικού υλικού που αναπτύχθηκε από τα έργα και την εξαγωγή συμπερασμάτων για τα συστήματα πιστοποίησης στην Ελλάδα, ενδεχομένως συνδεόμενα με το ισχύον καθεστώς των Πιστοποιητικών Ενεργειακής Απόδοσης.</w:t>
      </w:r>
      <w:r w:rsidR="003D5510" w:rsidRPr="003D5510">
        <w:t xml:space="preserve"> </w:t>
      </w:r>
    </w:p>
    <w:p w14:paraId="0C519F67" w14:textId="77777777" w:rsidR="00AF4FD8" w:rsidRDefault="00AF4FD8" w:rsidP="003D5510">
      <w:pPr>
        <w:spacing w:before="60" w:after="60" w:line="276" w:lineRule="auto"/>
      </w:pPr>
    </w:p>
    <w:p w14:paraId="3375F6A3" w14:textId="77777777" w:rsidR="00AF4FD8" w:rsidRDefault="00AF4FD8" w:rsidP="003D5510">
      <w:pPr>
        <w:spacing w:before="60" w:after="60" w:line="276" w:lineRule="auto"/>
      </w:pPr>
    </w:p>
    <w:p w14:paraId="53FFA4DF" w14:textId="5D765C6B" w:rsidR="00AF4FD8" w:rsidRPr="00AF4FD8" w:rsidRDefault="00AF4FD8" w:rsidP="00AF4FD8">
      <w:pPr>
        <w:spacing w:before="0" w:after="0" w:line="240" w:lineRule="auto"/>
        <w:ind w:right="2790"/>
        <w:rPr>
          <w:rFonts w:ascii="Calibri" w:hAnsi="Calibri" w:cs="Calibri"/>
          <w:i/>
          <w:iCs/>
          <w:sz w:val="20"/>
          <w:szCs w:val="20"/>
        </w:rPr>
      </w:pPr>
      <w:bookmarkStart w:id="285" w:name="_Toc202800772"/>
      <w:bookmarkStart w:id="286" w:name="_Toc215486353"/>
      <w:r w:rsidRPr="00AF4FD8">
        <w:rPr>
          <w:rFonts w:ascii="Calibri" w:hAnsi="Calibri" w:cs="Calibri"/>
          <w:i/>
          <w:iCs/>
          <w:sz w:val="20"/>
          <w:szCs w:val="20"/>
        </w:rPr>
        <w:t xml:space="preserve">Διάγραμμα </w:t>
      </w:r>
      <w:r w:rsidRPr="00AF4FD8">
        <w:rPr>
          <w:rFonts w:ascii="Calibri" w:hAnsi="Calibri" w:cs="Calibri"/>
          <w:i/>
          <w:iCs/>
          <w:sz w:val="20"/>
          <w:szCs w:val="20"/>
        </w:rPr>
        <w:fldChar w:fldCharType="begin"/>
      </w:r>
      <w:r w:rsidRPr="00AF4FD8">
        <w:rPr>
          <w:rFonts w:ascii="Calibri" w:hAnsi="Calibri" w:cs="Calibri"/>
          <w:i/>
          <w:iCs/>
          <w:sz w:val="20"/>
          <w:szCs w:val="20"/>
        </w:rPr>
        <w:instrText xml:space="preserve"> SEQ Διάγραμμα \* ARABIC </w:instrText>
      </w:r>
      <w:r w:rsidRPr="00AF4FD8">
        <w:rPr>
          <w:rFonts w:ascii="Calibri" w:hAnsi="Calibri" w:cs="Calibri"/>
          <w:i/>
          <w:iCs/>
          <w:sz w:val="20"/>
          <w:szCs w:val="20"/>
        </w:rPr>
        <w:fldChar w:fldCharType="separate"/>
      </w:r>
      <w:r w:rsidR="00AD0D08">
        <w:rPr>
          <w:rFonts w:ascii="Calibri" w:hAnsi="Calibri" w:cs="Calibri"/>
          <w:i/>
          <w:iCs/>
          <w:noProof/>
          <w:sz w:val="20"/>
          <w:szCs w:val="20"/>
        </w:rPr>
        <w:t>26</w:t>
      </w:r>
      <w:r w:rsidRPr="00AF4FD8">
        <w:rPr>
          <w:rFonts w:ascii="Calibri" w:hAnsi="Calibri" w:cs="Calibri"/>
          <w:i/>
          <w:iCs/>
          <w:sz w:val="20"/>
          <w:szCs w:val="20"/>
        </w:rPr>
        <w:fldChar w:fldCharType="end"/>
      </w:r>
      <w:r w:rsidRPr="00AF4FD8">
        <w:rPr>
          <w:rFonts w:ascii="Calibri" w:hAnsi="Calibri" w:cs="Calibri"/>
          <w:i/>
          <w:iCs/>
          <w:sz w:val="20"/>
          <w:szCs w:val="20"/>
        </w:rPr>
        <w:t xml:space="preserve">. </w:t>
      </w:r>
      <w:r>
        <w:rPr>
          <w:rFonts w:ascii="Calibri" w:hAnsi="Calibri" w:cs="Calibri"/>
          <w:i/>
          <w:iCs/>
          <w:sz w:val="20"/>
          <w:szCs w:val="20"/>
        </w:rPr>
        <w:t>Σχηματική απεικόνιση των διαφόρων φάσεων της πιλοτικής φάσης για την προώθηση του Δείκτη Ευφυούς Ετοιμότητας στην Ελλάδα.</w:t>
      </w:r>
      <w:bookmarkEnd w:id="285"/>
      <w:bookmarkEnd w:id="286"/>
      <w:r>
        <w:rPr>
          <w:rFonts w:ascii="Calibri" w:hAnsi="Calibri" w:cs="Calibri"/>
          <w:i/>
          <w:iCs/>
          <w:sz w:val="20"/>
          <w:szCs w:val="20"/>
        </w:rPr>
        <w:t xml:space="preserve"> </w:t>
      </w:r>
    </w:p>
    <w:p w14:paraId="294741CD" w14:textId="77777777" w:rsidR="00AF4FD8" w:rsidRDefault="00AF4FD8" w:rsidP="003D5510">
      <w:pPr>
        <w:spacing w:before="60" w:after="60" w:line="276" w:lineRule="auto"/>
        <w:rPr>
          <w:rFonts w:ascii="Calibri" w:hAnsi="Calibri" w:cs="Calibri"/>
        </w:rPr>
      </w:pPr>
    </w:p>
    <w:p w14:paraId="70D73F81" w14:textId="69778CDC" w:rsidR="003D5510" w:rsidRPr="003D5510" w:rsidRDefault="003D5510" w:rsidP="003D5510">
      <w:pPr>
        <w:spacing w:before="60" w:after="60" w:line="276" w:lineRule="auto"/>
        <w:rPr>
          <w:rFonts w:ascii="Calibri" w:hAnsi="Calibri" w:cs="Calibri"/>
        </w:rPr>
      </w:pPr>
      <w:r>
        <w:rPr>
          <w:rFonts w:ascii="Calibri" w:hAnsi="Calibri" w:cs="Calibri"/>
        </w:rPr>
        <w:t xml:space="preserve">Τα αρχικά αποτελέσματα της πιλοτικής φάσης εξακριβώνουν </w:t>
      </w:r>
      <w:r w:rsidRPr="003D5510">
        <w:rPr>
          <w:rFonts w:ascii="Calibri" w:hAnsi="Calibri" w:cs="Calibri"/>
        </w:rPr>
        <w:t xml:space="preserve">ένα σημαντικό κενό γνώσης μεταξύ των ιδιοκτητών </w:t>
      </w:r>
      <w:r w:rsidR="005F622D">
        <w:rPr>
          <w:rFonts w:ascii="Calibri" w:hAnsi="Calibri" w:cs="Calibri"/>
        </w:rPr>
        <w:t>κτιρίων</w:t>
      </w:r>
      <w:r w:rsidRPr="003D5510">
        <w:rPr>
          <w:rFonts w:ascii="Calibri" w:hAnsi="Calibri" w:cs="Calibri"/>
        </w:rPr>
        <w:t xml:space="preserve"> σχετικά με τα οφέλη της ευφυούς ετοιμότητας, υποδεικνύοντας την ανάγκη για ευρύτερες εκστρατείες ενημέρωσης</w:t>
      </w:r>
      <w:r>
        <w:rPr>
          <w:rFonts w:ascii="Calibri" w:hAnsi="Calibri" w:cs="Calibri"/>
        </w:rPr>
        <w:t xml:space="preserve">. Επίσης, διαπιστώθηκαν </w:t>
      </w:r>
      <w:r w:rsidRPr="003D5510">
        <w:rPr>
          <w:rFonts w:ascii="Calibri" w:hAnsi="Calibri" w:cs="Calibri"/>
        </w:rPr>
        <w:t>προκλήσεις στη συνοχή των δεδομένων, αναδεικνύοντας την ανάγκη για καλύτερη ενσωμάτωση ψηφιακών εργαλείων στη συλλογή δεδομένων επιτόπου</w:t>
      </w:r>
      <w:r>
        <w:rPr>
          <w:rFonts w:ascii="Calibri" w:hAnsi="Calibri" w:cs="Calibri"/>
        </w:rPr>
        <w:t>.</w:t>
      </w:r>
    </w:p>
    <w:p w14:paraId="4A07D021" w14:textId="2568E2F5" w:rsidR="005E2F0F" w:rsidRPr="00D26A77" w:rsidRDefault="005E2F0F" w:rsidP="00D26A77">
      <w:pPr>
        <w:spacing w:before="60" w:after="60" w:line="276" w:lineRule="auto"/>
        <w:rPr>
          <w:rFonts w:ascii="Calibri" w:hAnsi="Calibri" w:cs="Calibri"/>
        </w:rPr>
      </w:pPr>
      <w:r w:rsidRPr="00D26A77">
        <w:rPr>
          <w:rFonts w:ascii="Calibri" w:hAnsi="Calibri" w:cs="Calibri"/>
        </w:rPr>
        <w:t>Επισημαίνεται ότι η ευφυής ικανότητα του</w:t>
      </w:r>
      <w:r w:rsidR="005F622D">
        <w:rPr>
          <w:rFonts w:ascii="Calibri" w:hAnsi="Calibri" w:cs="Calibri"/>
        </w:rPr>
        <w:t xml:space="preserve"> κτιρίου</w:t>
      </w:r>
      <w:r w:rsidRPr="00D26A77">
        <w:rPr>
          <w:rFonts w:ascii="Calibri" w:hAnsi="Calibri" w:cs="Calibri"/>
        </w:rPr>
        <w:t xml:space="preserve"> σχετίζεται με συγκεκριμένο μέτρο του αναθεωρημένου ΕΣΕΚ, το οποίο επικεντρώνεται στη βελτίωση της ποιότητας του περιβάλλοντος των εσωτερικών χώρων και στις συνθήκες του εσωτερικού χώρου (Μέτρο ΕΣΕΚ Μ27).</w:t>
      </w:r>
    </w:p>
    <w:p w14:paraId="28C870F5" w14:textId="5730372D" w:rsidR="005E2F0F" w:rsidRPr="00D26A77" w:rsidRDefault="005E2F0F" w:rsidP="00D26A77">
      <w:pPr>
        <w:spacing w:before="60" w:after="60" w:line="276" w:lineRule="auto"/>
        <w:rPr>
          <w:rFonts w:ascii="Calibri" w:hAnsi="Calibri" w:cs="Calibri"/>
        </w:rPr>
      </w:pPr>
      <w:r w:rsidRPr="00D26A77">
        <w:rPr>
          <w:rFonts w:ascii="Calibri" w:hAnsi="Calibri" w:cs="Calibri"/>
        </w:rPr>
        <w:t>Παρακάτω περιγράφονται τα μέτρα για την προώθηση του δείκτη ευφυούς</w:t>
      </w:r>
      <w:r w:rsidR="005F622D">
        <w:rPr>
          <w:rFonts w:ascii="Calibri" w:hAnsi="Calibri" w:cs="Calibri"/>
        </w:rPr>
        <w:t xml:space="preserve"> κτιρίου</w:t>
      </w:r>
      <w:r w:rsidRPr="00D26A77">
        <w:rPr>
          <w:rFonts w:ascii="Calibri" w:hAnsi="Calibri" w:cs="Calibri"/>
        </w:rPr>
        <w:t xml:space="preserve">,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D26A77">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5E2F0F" w:rsidRPr="00232E60" w14:paraId="5EDA1801" w14:textId="77777777" w:rsidTr="001010B9">
        <w:trPr>
          <w:tblHeader/>
          <w:jc w:val="center"/>
        </w:trPr>
        <w:tc>
          <w:tcPr>
            <w:tcW w:w="2830" w:type="dxa"/>
            <w:shd w:val="clear" w:color="auto" w:fill="D9D9D9" w:themeFill="background1" w:themeFillShade="D9"/>
            <w:vAlign w:val="center"/>
          </w:tcPr>
          <w:p w14:paraId="751062AD" w14:textId="77777777" w:rsidR="005E2F0F" w:rsidRPr="00232E60" w:rsidRDefault="005E2F0F" w:rsidP="003D5510">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10A6821C" w14:textId="0666C0CF" w:rsidR="005E2F0F" w:rsidRPr="00232E60" w:rsidRDefault="005E2F0F" w:rsidP="003D5510">
            <w:pPr>
              <w:spacing w:before="0" w:after="0" w:line="240" w:lineRule="auto"/>
              <w:rPr>
                <w:rFonts w:ascii="Calibri" w:hAnsi="Calibri" w:cs="Calibri"/>
                <w:lang w:eastAsia="el-GR"/>
              </w:rPr>
            </w:pPr>
            <w:r w:rsidRPr="00232E60">
              <w:rPr>
                <w:rFonts w:ascii="Calibri" w:hAnsi="Calibri" w:cs="Calibri"/>
                <w:b/>
              </w:rPr>
              <w:t>ΟΡ2. Υλοποίηση δράσεων προώθησης του δείκτη ευφυούς ικανότητας του</w:t>
            </w:r>
            <w:r w:rsidR="005F622D">
              <w:rPr>
                <w:rFonts w:ascii="Calibri" w:hAnsi="Calibri" w:cs="Calibri"/>
                <w:b/>
              </w:rPr>
              <w:t xml:space="preserve"> κτιρίου</w:t>
            </w:r>
          </w:p>
        </w:tc>
      </w:tr>
      <w:tr w:rsidR="005E2F0F" w:rsidRPr="00232E60" w14:paraId="2693953D" w14:textId="77777777" w:rsidTr="001010B9">
        <w:trPr>
          <w:jc w:val="center"/>
        </w:trPr>
        <w:tc>
          <w:tcPr>
            <w:tcW w:w="2830" w:type="dxa"/>
            <w:vAlign w:val="center"/>
          </w:tcPr>
          <w:p w14:paraId="6FD7C22A" w14:textId="77777777" w:rsidR="005E2F0F" w:rsidRPr="00232E60" w:rsidRDefault="005E2F0F"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4340C35D" w14:textId="77777777" w:rsidR="005E2F0F" w:rsidRPr="00232E60" w:rsidRDefault="005E2F0F" w:rsidP="003D5510">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 Κανονιστικό μέτρο και Οικονομικό μέτρο</w:t>
            </w:r>
          </w:p>
        </w:tc>
      </w:tr>
      <w:tr w:rsidR="005E2F0F" w:rsidRPr="00232E60" w14:paraId="6689FB04" w14:textId="77777777" w:rsidTr="001010B9">
        <w:trPr>
          <w:jc w:val="center"/>
        </w:trPr>
        <w:tc>
          <w:tcPr>
            <w:tcW w:w="2830" w:type="dxa"/>
            <w:vAlign w:val="center"/>
          </w:tcPr>
          <w:p w14:paraId="06D0FF75" w14:textId="77777777" w:rsidR="005E2F0F" w:rsidRPr="00232E60" w:rsidRDefault="005E2F0F"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1AE4EB1F" w14:textId="526BE5B1"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 xml:space="preserve">Το ΟΡ2 στοχεύει στην προώθηση και αξιοποίηση της ευφυούς ικανότητας των </w:t>
            </w:r>
            <w:r w:rsidR="005F622D">
              <w:rPr>
                <w:rFonts w:ascii="Calibri" w:hAnsi="Calibri" w:cs="Calibri"/>
                <w:lang w:eastAsia="el-GR"/>
              </w:rPr>
              <w:t>κτιρίων</w:t>
            </w:r>
            <w:r w:rsidRPr="00232E60">
              <w:rPr>
                <w:rFonts w:ascii="Calibri" w:hAnsi="Calibri" w:cs="Calibri"/>
                <w:lang w:eastAsia="el-GR"/>
              </w:rPr>
              <w:t xml:space="preserve"> σύμφωνα με τις </w:t>
            </w:r>
            <w:r w:rsidRPr="00232E60">
              <w:rPr>
                <w:rFonts w:ascii="Calibri" w:hAnsi="Calibri" w:cs="Calibri"/>
              </w:rPr>
              <w:t>προβλέψεις του άρθρου 15 της Οδηγίας 2024/1275/ΕΕ</w:t>
            </w:r>
            <w:r w:rsidRPr="00232E60">
              <w:rPr>
                <w:rFonts w:ascii="Calibri" w:hAnsi="Calibri" w:cs="Calibri"/>
                <w:lang w:eastAsia="el-GR"/>
              </w:rPr>
              <w:t>.</w:t>
            </w:r>
          </w:p>
          <w:p w14:paraId="5B1CBFE7" w14:textId="73FE07C2" w:rsidR="005E2F0F" w:rsidRPr="00232E60" w:rsidRDefault="005E2F0F" w:rsidP="003D5510">
            <w:pPr>
              <w:spacing w:before="0" w:after="0" w:line="240" w:lineRule="auto"/>
              <w:rPr>
                <w:rFonts w:ascii="Calibri" w:hAnsi="Calibri" w:cs="Calibri"/>
                <w:lang w:eastAsia="el-GR"/>
              </w:rPr>
            </w:pPr>
            <w:r w:rsidRPr="00232E60">
              <w:rPr>
                <w:rFonts w:ascii="Calibri" w:hAnsi="Calibri" w:cs="Calibri"/>
              </w:rPr>
              <w:t>Έμφαση θα δοθεί στη ρύθμιση της ποιότητας του περιβάλλοντος εσωτερικών χώρων και στις συνθήκες εσωτερικού χώρου που πρέπει να διατηρούνται στα</w:t>
            </w:r>
            <w:r w:rsidR="005F622D">
              <w:rPr>
                <w:rFonts w:ascii="Calibri" w:hAnsi="Calibri" w:cs="Calibri"/>
              </w:rPr>
              <w:t xml:space="preserve"> κτίρια</w:t>
            </w:r>
            <w:r w:rsidRPr="00232E60">
              <w:rPr>
                <w:rFonts w:ascii="Calibri" w:hAnsi="Calibri" w:cs="Calibri"/>
              </w:rPr>
              <w:t xml:space="preserve"> ώστε να διασφαλίζονται υγιείς συνθήκες σύμφωνα με τις προβλέψεις της κείμενης νομοθεσίας. Προς αυτή την κατεύθυνση θα δρομολογηθεί η εγκατάσταση συσκευών μέτρησης και ελέγχου για την παρακολούθηση και τη ρύθμιση της ποιότητας του αέρα εσωτερικών χώρων.</w:t>
            </w:r>
          </w:p>
          <w:p w14:paraId="78FAF13B" w14:textId="1A4C7072"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lastRenderedPageBreak/>
              <w:t>Επιπρόσθετα, θα διερευνηθεί η εφαρμογή δέσμης μέτρων για την προώθηση του δείκτη ευφυούς ικανότητας του</w:t>
            </w:r>
            <w:r w:rsidR="005F622D">
              <w:rPr>
                <w:rFonts w:ascii="Calibri" w:hAnsi="Calibri" w:cs="Calibri"/>
                <w:lang w:eastAsia="el-GR"/>
              </w:rPr>
              <w:t xml:space="preserve"> κτιρίου</w:t>
            </w:r>
            <w:r w:rsidRPr="00232E60">
              <w:rPr>
                <w:rFonts w:ascii="Calibri" w:hAnsi="Calibri" w:cs="Calibri"/>
                <w:lang w:eastAsia="el-GR"/>
              </w:rPr>
              <w:t>, η οποία δύναται να περιλαμβάνει τα ακόλουθα:</w:t>
            </w:r>
          </w:p>
          <w:p w14:paraId="4E056F5A" w14:textId="050B7883"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α) Υποχρέωση προσδιορισμού του δείκτη ευφυούς</w:t>
            </w:r>
            <w:r w:rsidR="005F622D">
              <w:rPr>
                <w:rFonts w:ascii="Calibri" w:hAnsi="Calibri" w:cs="Calibri"/>
                <w:lang w:eastAsia="el-GR"/>
              </w:rPr>
              <w:t xml:space="preserve"> κτιρίου</w:t>
            </w:r>
            <w:r w:rsidRPr="00232E60">
              <w:rPr>
                <w:rFonts w:ascii="Calibri" w:hAnsi="Calibri" w:cs="Calibri"/>
                <w:lang w:eastAsia="el-GR"/>
              </w:rPr>
              <w:t xml:space="preserve"> συγκεκριμένες περιπτώσεις (π.χ. κατασκευή νέων ή ριζική ανακαίνιση υφιστάμενων ή πώληση συγκεκριμένων κατηγοριών </w:t>
            </w:r>
            <w:r w:rsidR="005F622D">
              <w:rPr>
                <w:rFonts w:ascii="Calibri" w:hAnsi="Calibri" w:cs="Calibri"/>
                <w:lang w:eastAsia="el-GR"/>
              </w:rPr>
              <w:t>κτιρίων</w:t>
            </w:r>
            <w:r w:rsidRPr="00232E60">
              <w:rPr>
                <w:rFonts w:ascii="Calibri" w:hAnsi="Calibri" w:cs="Calibri"/>
                <w:lang w:eastAsia="el-GR"/>
              </w:rPr>
              <w:t xml:space="preserve"> του τριτογενή τομέα).</w:t>
            </w:r>
          </w:p>
          <w:p w14:paraId="418DA08B" w14:textId="39DA0D44"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 xml:space="preserve">β) Σχεδιασμός πιλοτικού προγράμματος ανακαίνισης </w:t>
            </w:r>
            <w:r w:rsidR="005F622D">
              <w:rPr>
                <w:rFonts w:ascii="Calibri" w:hAnsi="Calibri" w:cs="Calibri"/>
                <w:lang w:eastAsia="el-GR"/>
              </w:rPr>
              <w:t>κτιρίων</w:t>
            </w:r>
            <w:r w:rsidRPr="00232E60">
              <w:rPr>
                <w:rFonts w:ascii="Calibri" w:hAnsi="Calibri" w:cs="Calibri"/>
                <w:lang w:eastAsia="el-GR"/>
              </w:rPr>
              <w:t xml:space="preserve"> με υψηλή τιμή δείκτη ευφυούς</w:t>
            </w:r>
            <w:r w:rsidR="005F622D">
              <w:rPr>
                <w:rFonts w:ascii="Calibri" w:hAnsi="Calibri" w:cs="Calibri"/>
                <w:lang w:eastAsia="el-GR"/>
              </w:rPr>
              <w:t xml:space="preserve"> κτιρίου</w:t>
            </w:r>
            <w:r w:rsidRPr="00232E60">
              <w:rPr>
                <w:rFonts w:ascii="Calibri" w:hAnsi="Calibri" w:cs="Calibri"/>
                <w:lang w:eastAsia="el-GR"/>
              </w:rPr>
              <w:t xml:space="preserve"> και ποσοτικοποίηση των επιμέρους ωφελειών.</w:t>
            </w:r>
          </w:p>
          <w:p w14:paraId="7154CDF5" w14:textId="76D6C391"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 xml:space="preserve">γ) Παροχή φορολογικών κινήτρων ή υψηλότερης οικονομικής ενίσχυσης στα χρηματοδοτικά προγράμματα ανακαίνισης </w:t>
            </w:r>
            <w:r w:rsidR="005F622D">
              <w:rPr>
                <w:rFonts w:ascii="Calibri" w:hAnsi="Calibri" w:cs="Calibri"/>
                <w:lang w:eastAsia="el-GR"/>
              </w:rPr>
              <w:t>κτιρίων</w:t>
            </w:r>
            <w:r w:rsidRPr="00232E60">
              <w:rPr>
                <w:rFonts w:ascii="Calibri" w:hAnsi="Calibri" w:cs="Calibri"/>
                <w:lang w:eastAsia="el-GR"/>
              </w:rPr>
              <w:t xml:space="preserve"> σε περίπτωση </w:t>
            </w:r>
            <w:r w:rsidR="005F622D">
              <w:rPr>
                <w:rFonts w:ascii="Calibri" w:hAnsi="Calibri" w:cs="Calibri"/>
                <w:lang w:eastAsia="el-GR"/>
              </w:rPr>
              <w:t>κτιρίων</w:t>
            </w:r>
            <w:r w:rsidRPr="00232E60">
              <w:rPr>
                <w:rFonts w:ascii="Calibri" w:hAnsi="Calibri" w:cs="Calibri"/>
                <w:lang w:eastAsia="el-GR"/>
              </w:rPr>
              <w:t xml:space="preserve"> με υψηλή τιμή δείκτη ευφυούς</w:t>
            </w:r>
            <w:r w:rsidR="005F622D">
              <w:rPr>
                <w:rFonts w:ascii="Calibri" w:hAnsi="Calibri" w:cs="Calibri"/>
                <w:lang w:eastAsia="el-GR"/>
              </w:rPr>
              <w:t xml:space="preserve"> κτιρίου</w:t>
            </w:r>
            <w:r w:rsidRPr="00232E60">
              <w:rPr>
                <w:rFonts w:ascii="Calibri" w:hAnsi="Calibri" w:cs="Calibri"/>
                <w:lang w:eastAsia="el-GR"/>
              </w:rPr>
              <w:t>.</w:t>
            </w:r>
          </w:p>
          <w:p w14:paraId="5D6E2B8F" w14:textId="7557D501"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δ) Ενημέρωση και εκπαίδευση όλων των εμπλεκομένων μερών για τον προσδιορισμό του δείκτη ευφυούς</w:t>
            </w:r>
            <w:r w:rsidR="005F622D">
              <w:rPr>
                <w:rFonts w:ascii="Calibri" w:hAnsi="Calibri" w:cs="Calibri"/>
                <w:lang w:eastAsia="el-GR"/>
              </w:rPr>
              <w:t xml:space="preserve"> κτιρίου</w:t>
            </w:r>
            <w:r w:rsidRPr="00232E60">
              <w:rPr>
                <w:rFonts w:ascii="Calibri" w:hAnsi="Calibri" w:cs="Calibri"/>
                <w:lang w:eastAsia="el-GR"/>
              </w:rPr>
              <w:t xml:space="preserve"> και των συνεπαγόμενων ωφελειών.</w:t>
            </w:r>
          </w:p>
        </w:tc>
      </w:tr>
      <w:tr w:rsidR="005E2F0F" w:rsidRPr="00232E60" w14:paraId="0FFAB73F" w14:textId="77777777" w:rsidTr="001010B9">
        <w:trPr>
          <w:jc w:val="center"/>
        </w:trPr>
        <w:tc>
          <w:tcPr>
            <w:tcW w:w="2830" w:type="dxa"/>
            <w:vAlign w:val="center"/>
          </w:tcPr>
          <w:p w14:paraId="480812D5" w14:textId="77777777" w:rsidR="005E2F0F" w:rsidRPr="00232E60" w:rsidRDefault="005E2F0F" w:rsidP="003D5510">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78C746F9" w14:textId="7049A955"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του μη-οικιακού τομέα</w:t>
            </w:r>
          </w:p>
        </w:tc>
      </w:tr>
      <w:tr w:rsidR="005E2F0F" w:rsidRPr="00232E60" w14:paraId="4CD4B3B9" w14:textId="77777777" w:rsidTr="001010B9">
        <w:trPr>
          <w:jc w:val="center"/>
        </w:trPr>
        <w:tc>
          <w:tcPr>
            <w:tcW w:w="2830" w:type="dxa"/>
            <w:vAlign w:val="center"/>
          </w:tcPr>
          <w:p w14:paraId="205497DF" w14:textId="77777777" w:rsidR="005E2F0F" w:rsidRPr="00232E60" w:rsidRDefault="005E2F0F"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68531163" w14:textId="77777777"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5CEF8D3" w14:textId="77777777"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Υπουργείο Εθνικής Οικονομίας και Οικονομικών</w:t>
            </w:r>
          </w:p>
          <w:p w14:paraId="002CAC25" w14:textId="77777777"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tc>
      </w:tr>
      <w:tr w:rsidR="005E2F0F" w:rsidRPr="00232E60" w14:paraId="61974DE4" w14:textId="77777777" w:rsidTr="001010B9">
        <w:trPr>
          <w:jc w:val="center"/>
        </w:trPr>
        <w:tc>
          <w:tcPr>
            <w:tcW w:w="2830" w:type="dxa"/>
            <w:vAlign w:val="center"/>
          </w:tcPr>
          <w:p w14:paraId="16FFA776" w14:textId="77777777" w:rsidR="005E2F0F" w:rsidRPr="00232E60" w:rsidRDefault="005E2F0F"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68C82744" w14:textId="77777777" w:rsidR="005E2F0F" w:rsidRPr="00232E60" w:rsidRDefault="005E2F0F" w:rsidP="003D5510">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δημόσιων πόρων από τα σχεδιαζόμενα προγράμματα</w:t>
            </w:r>
          </w:p>
        </w:tc>
      </w:tr>
    </w:tbl>
    <w:p w14:paraId="59CBEEA8" w14:textId="77777777" w:rsidR="005E2F0F" w:rsidRPr="00232E60" w:rsidRDefault="005E2F0F" w:rsidP="00640921">
      <w:pPr>
        <w:rPr>
          <w:rFonts w:ascii="Calibri" w:hAnsi="Calibri" w:cs="Calibri"/>
        </w:rPr>
      </w:pPr>
    </w:p>
    <w:p w14:paraId="1FBA5FDD" w14:textId="06755A7B" w:rsidR="00C06E07" w:rsidRPr="00232E60" w:rsidRDefault="008D2850" w:rsidP="00406991">
      <w:pPr>
        <w:pStyle w:val="a6"/>
        <w:numPr>
          <w:ilvl w:val="2"/>
          <w:numId w:val="1"/>
        </w:numPr>
        <w:rPr>
          <w:rFonts w:ascii="Calibri" w:eastAsiaTheme="majorEastAsia" w:hAnsi="Calibri" w:cs="Calibri"/>
          <w:b/>
          <w:bCs/>
          <w:color w:val="0F4761" w:themeColor="accent1" w:themeShade="BF"/>
          <w:sz w:val="24"/>
          <w:szCs w:val="24"/>
        </w:rPr>
      </w:pPr>
      <w:r w:rsidRPr="00232E60">
        <w:rPr>
          <w:rFonts w:ascii="Calibri" w:eastAsiaTheme="majorEastAsia" w:hAnsi="Calibri" w:cs="Calibri"/>
          <w:b/>
          <w:bCs/>
          <w:color w:val="0F4761" w:themeColor="accent1" w:themeShade="BF"/>
          <w:sz w:val="24"/>
          <w:szCs w:val="24"/>
        </w:rPr>
        <w:t>Μέτρα ενημέρωσης, ευαισθητοποίησης, επιμόρφωσης, επανακατάρτισης και συντονισμού</w:t>
      </w:r>
    </w:p>
    <w:p w14:paraId="0DBEE627" w14:textId="77777777" w:rsidR="008D2850" w:rsidRPr="003D5510" w:rsidRDefault="008D2850" w:rsidP="003D5510">
      <w:pPr>
        <w:spacing w:before="60" w:after="60" w:line="276" w:lineRule="auto"/>
        <w:rPr>
          <w:rFonts w:ascii="Calibri" w:hAnsi="Calibri" w:cs="Calibri"/>
        </w:rPr>
      </w:pPr>
      <w:r w:rsidRPr="003D5510">
        <w:rPr>
          <w:rFonts w:ascii="Calibri" w:hAnsi="Calibri" w:cs="Calibri"/>
        </w:rPr>
        <w:t>Το αναθεωρημένο ΕΣΕΚ επικεντρώνεται στον κρίσιμο ρόλο που δύναται να διαδραματίσουν τα Μέτρα ενημέρωσης, ευαισθητοποίησης, επιμόρφωσης, επανακατάρτισης και συντονισμού.</w:t>
      </w:r>
    </w:p>
    <w:p w14:paraId="6F902AF3" w14:textId="0D723CB4" w:rsidR="008D2850" w:rsidRPr="003D5510" w:rsidRDefault="008D2850" w:rsidP="003D5510">
      <w:pPr>
        <w:spacing w:before="60" w:after="60" w:line="276" w:lineRule="auto"/>
        <w:rPr>
          <w:rFonts w:ascii="Calibri" w:hAnsi="Calibri" w:cs="Calibri"/>
        </w:rPr>
      </w:pPr>
      <w:r w:rsidRPr="003D5510">
        <w:rPr>
          <w:rFonts w:ascii="Calibri" w:hAnsi="Calibri" w:cs="Calibri"/>
        </w:rPr>
        <w:t xml:space="preserve">Η υλοποίηση δράσεων ενημέρωσης και κατάρτισης για την ενεργειακή απόδοση θα συμβάλλουν στην ευαισθητοποίηση και τελικά στην υποκίνηση των τελικών καταναλωτών στην υιοθέτηση ορθολογικότερων </w:t>
      </w:r>
      <w:r w:rsidR="00DE519B" w:rsidRPr="003D5510">
        <w:rPr>
          <w:rFonts w:ascii="Calibri" w:hAnsi="Calibri" w:cs="Calibri"/>
        </w:rPr>
        <w:t>πρα</w:t>
      </w:r>
      <w:r w:rsidR="00DE519B">
        <w:rPr>
          <w:rFonts w:ascii="Calibri" w:hAnsi="Calibri" w:cs="Calibri"/>
        </w:rPr>
        <w:t>κτι</w:t>
      </w:r>
      <w:r w:rsidR="00DE519B" w:rsidRPr="003D5510">
        <w:rPr>
          <w:rFonts w:ascii="Calibri" w:hAnsi="Calibri" w:cs="Calibri"/>
        </w:rPr>
        <w:t>κών</w:t>
      </w:r>
      <w:r w:rsidRPr="003D5510">
        <w:rPr>
          <w:rFonts w:ascii="Calibri" w:hAnsi="Calibri" w:cs="Calibri"/>
        </w:rPr>
        <w:t xml:space="preserve"> χρήσης της ενέργειας στα</w:t>
      </w:r>
      <w:r w:rsidR="005F622D">
        <w:rPr>
          <w:rFonts w:ascii="Calibri" w:hAnsi="Calibri" w:cs="Calibri"/>
        </w:rPr>
        <w:t xml:space="preserve"> κτίρια</w:t>
      </w:r>
      <w:r w:rsidRPr="003D5510">
        <w:rPr>
          <w:rFonts w:ascii="Calibri" w:hAnsi="Calibri" w:cs="Calibri"/>
        </w:rPr>
        <w:t>.</w:t>
      </w:r>
    </w:p>
    <w:p w14:paraId="08CCA2BE" w14:textId="7F6CEFA4" w:rsidR="008D2850" w:rsidRPr="003D5510" w:rsidRDefault="008D2850" w:rsidP="003D5510">
      <w:pPr>
        <w:spacing w:before="60" w:after="60" w:line="276" w:lineRule="auto"/>
        <w:rPr>
          <w:rFonts w:ascii="Calibri" w:hAnsi="Calibri" w:cs="Calibri"/>
        </w:rPr>
      </w:pPr>
      <w:r w:rsidRPr="003D5510">
        <w:rPr>
          <w:rFonts w:ascii="Calibri" w:hAnsi="Calibri" w:cs="Calibri"/>
        </w:rPr>
        <w:t xml:space="preserve">Στοχευμένες δράσεις ενημέρωσης και κατάρτισης για την ενεργειακή απόδοση σε τομείς εκτός του </w:t>
      </w:r>
      <w:r w:rsidR="00DE519B">
        <w:rPr>
          <w:rFonts w:ascii="Calibri" w:hAnsi="Calibri" w:cs="Calibri"/>
        </w:rPr>
        <w:t>κτη</w:t>
      </w:r>
      <w:r w:rsidRPr="003D5510">
        <w:rPr>
          <w:rFonts w:ascii="Calibri" w:hAnsi="Calibri" w:cs="Calibri"/>
        </w:rPr>
        <w:t>ριακού τομέα θα σχεδιαστούν με σκοπό την ευαισθητοποίηση και τελικά στην υποκίνηση των τελικών καταναλωτών στην υιοθέτηση ορθολογικότερων πρακτικών χρήσης της ενέργειας στο σύνολο των τομέων τελικής κατανάλωσης. Προς αυτή την κατεύθυνση θα δρομολογηθεί η σύσταση δικτύων με την ενεργή συμμετοχή όλων των εμπλεκομένων μερών με σκοπό τη διεξαγωγή εποικοδομητικών συζητήσεων και το συμμετοχικό σχεδιασμό των απαιτούμενων μέτρων πολιτικής για την επίτευξη των στόχων βελτίωσης της ενεργειακής απόδοσης.</w:t>
      </w:r>
    </w:p>
    <w:p w14:paraId="2D8C0D3F" w14:textId="77777777" w:rsidR="008D2850" w:rsidRPr="003D5510" w:rsidRDefault="008D2850" w:rsidP="003D5510">
      <w:pPr>
        <w:spacing w:before="60" w:after="60" w:line="276" w:lineRule="auto"/>
        <w:rPr>
          <w:rFonts w:ascii="Calibri" w:hAnsi="Calibri" w:cs="Calibri"/>
        </w:rPr>
      </w:pPr>
      <w:r w:rsidRPr="003D5510">
        <w:rPr>
          <w:rFonts w:ascii="Calibri" w:hAnsi="Calibri" w:cs="Calibri"/>
        </w:rPr>
        <w:t xml:space="preserve">Παράλληλα, έχει αναγνωριστεί η ανάγκη για την ανάπτυξη νέων καθεστώτων αναγνώρισης προσόντων, διαπίστευσης και πιστοποίησης εγκαταστατών για τη διασφάλιση της ορθής υλοποίησης των </w:t>
      </w:r>
      <w:r w:rsidRPr="003D5510">
        <w:rPr>
          <w:rFonts w:ascii="Calibri" w:hAnsi="Calibri" w:cs="Calibri"/>
        </w:rPr>
        <w:lastRenderedPageBreak/>
        <w:t xml:space="preserve">παρεμβάσεων εξοικονόμησης ενέργειας και της αξιοποίησης των μέγιστων δυνατοτήτων των τεχνολογιών. </w:t>
      </w:r>
    </w:p>
    <w:p w14:paraId="70E4E288" w14:textId="56F473C5" w:rsidR="008D2850" w:rsidRPr="003D5510" w:rsidRDefault="008D2850" w:rsidP="003D5510">
      <w:pPr>
        <w:spacing w:before="60" w:after="60" w:line="276" w:lineRule="auto"/>
        <w:rPr>
          <w:rFonts w:ascii="Calibri" w:hAnsi="Calibri" w:cs="Calibri"/>
        </w:rPr>
      </w:pPr>
      <w:r w:rsidRPr="003D5510">
        <w:rPr>
          <w:rFonts w:ascii="Calibri" w:hAnsi="Calibri" w:cs="Calibri"/>
        </w:rPr>
        <w:t xml:space="preserve">Στο ίδιο πλαίσιο οι Υπηρεσίες Μιας Στάσης δύνανται να διευκολύνουν την υλοποίηση παρεμβάσεων βελτίωσης της ενεργειακής απόδοσης στον </w:t>
      </w:r>
      <w:r w:rsidR="00DE519B">
        <w:rPr>
          <w:rFonts w:ascii="Calibri" w:hAnsi="Calibri" w:cs="Calibri"/>
        </w:rPr>
        <w:t>κτη</w:t>
      </w:r>
      <w:r w:rsidRPr="003D5510">
        <w:rPr>
          <w:rFonts w:ascii="Calibri" w:hAnsi="Calibri" w:cs="Calibri"/>
        </w:rPr>
        <w:t xml:space="preserve">ριακό τομέα. Προς αυτή την κατεύθυνση θα δρομολογηθούν πρωτοβουλίες με σκοπό τη σύσταση Υπηρεσιών Μιας Στάσης σε κάθε περιφέρεια παρέχοντας υποστήριξη σε όλες τις φάσεις που απαιτούνται για την απανθρακοποίηση του </w:t>
      </w:r>
      <w:r w:rsidR="00DE519B">
        <w:rPr>
          <w:rFonts w:ascii="Calibri" w:hAnsi="Calibri" w:cs="Calibri"/>
        </w:rPr>
        <w:t>κτη</w:t>
      </w:r>
      <w:r w:rsidRPr="003D5510">
        <w:rPr>
          <w:rFonts w:ascii="Calibri" w:hAnsi="Calibri" w:cs="Calibri"/>
        </w:rPr>
        <w:t>ριακού αποθέματος.</w:t>
      </w:r>
    </w:p>
    <w:p w14:paraId="17D36189" w14:textId="77777777" w:rsidR="008D2850" w:rsidRPr="003D5510" w:rsidRDefault="008D2850" w:rsidP="003D5510">
      <w:pPr>
        <w:spacing w:before="60" w:after="60" w:line="276" w:lineRule="auto"/>
        <w:rPr>
          <w:rFonts w:ascii="Calibri" w:hAnsi="Calibri" w:cs="Calibri"/>
        </w:rPr>
      </w:pPr>
      <w:r w:rsidRPr="003D5510">
        <w:rPr>
          <w:rFonts w:ascii="Calibri" w:hAnsi="Calibri" w:cs="Calibri"/>
        </w:rPr>
        <w:t>Συνοψίζοντας, στο πλαίσιο του αναθεωρημένου ΕΣΕΚ προβλέπεται η υλοποίηση των ακόλουθων οικονομικών μέτρων:</w:t>
      </w:r>
    </w:p>
    <w:p w14:paraId="23518E6D" w14:textId="0783D2A6" w:rsidR="008D2850" w:rsidRPr="003D5510" w:rsidRDefault="008D2850" w:rsidP="00FF6F1B">
      <w:pPr>
        <w:pStyle w:val="a6"/>
        <w:numPr>
          <w:ilvl w:val="0"/>
          <w:numId w:val="7"/>
        </w:numPr>
        <w:spacing w:before="60" w:after="60" w:line="276" w:lineRule="auto"/>
        <w:rPr>
          <w:rFonts w:ascii="Calibri" w:hAnsi="Calibri" w:cs="Calibri"/>
        </w:rPr>
      </w:pPr>
      <w:r w:rsidRPr="003D5510">
        <w:rPr>
          <w:rFonts w:ascii="Calibri" w:hAnsi="Calibri" w:cs="Calibri"/>
        </w:rPr>
        <w:t>Δράσεις επιμόρφωσης/επανακατάρτισης για τους εγκαταστάτες νέων συστημάτων, υλικών και εξοπλισμού στα</w:t>
      </w:r>
      <w:r w:rsidR="005F622D">
        <w:rPr>
          <w:rFonts w:ascii="Calibri" w:hAnsi="Calibri" w:cs="Calibri"/>
        </w:rPr>
        <w:t xml:space="preserve"> κτίρια</w:t>
      </w:r>
      <w:r w:rsidRPr="003D5510">
        <w:rPr>
          <w:rFonts w:ascii="Calibri" w:hAnsi="Calibri" w:cs="Calibri"/>
        </w:rPr>
        <w:t xml:space="preserve"> (Μέτρο ΕΣΕΚ Μ17)</w:t>
      </w:r>
    </w:p>
    <w:p w14:paraId="0AD1B448" w14:textId="77777777" w:rsidR="008D2850" w:rsidRPr="003D5510" w:rsidRDefault="008D2850" w:rsidP="00FF6F1B">
      <w:pPr>
        <w:pStyle w:val="a6"/>
        <w:numPr>
          <w:ilvl w:val="0"/>
          <w:numId w:val="7"/>
        </w:numPr>
        <w:spacing w:before="60" w:after="60" w:line="276" w:lineRule="auto"/>
        <w:rPr>
          <w:rFonts w:ascii="Calibri" w:hAnsi="Calibri" w:cs="Calibri"/>
        </w:rPr>
      </w:pPr>
      <w:r w:rsidRPr="003D5510">
        <w:rPr>
          <w:rFonts w:ascii="Calibri" w:hAnsi="Calibri" w:cs="Calibri"/>
        </w:rPr>
        <w:t>Υλοποίηση δράσεων ενημέρωσης και ευαισθητοποίησης για τη βελτίωση της ενεργειακής απόδοσης (Μέτρο ΕΣΕΚ Μ18)</w:t>
      </w:r>
    </w:p>
    <w:p w14:paraId="29FDE8FA" w14:textId="77777777" w:rsidR="008D2850" w:rsidRPr="003D5510" w:rsidRDefault="008D2850" w:rsidP="00FF6F1B">
      <w:pPr>
        <w:pStyle w:val="a6"/>
        <w:numPr>
          <w:ilvl w:val="0"/>
          <w:numId w:val="7"/>
        </w:numPr>
        <w:spacing w:before="60" w:after="60" w:line="276" w:lineRule="auto"/>
        <w:rPr>
          <w:rFonts w:ascii="Calibri" w:hAnsi="Calibri" w:cs="Calibri"/>
        </w:rPr>
      </w:pPr>
      <w:r w:rsidRPr="003D5510">
        <w:rPr>
          <w:rFonts w:ascii="Calibri" w:hAnsi="Calibri" w:cs="Calibri"/>
        </w:rPr>
        <w:t>Σύσταση Υπηρεσιών Μιας Στάσης (Μέτρο ΕΣΕΚ Μ26)</w:t>
      </w:r>
    </w:p>
    <w:p w14:paraId="0CDF88DA" w14:textId="523BF540" w:rsidR="008D2850" w:rsidRPr="003D5510" w:rsidRDefault="008D2850" w:rsidP="003D5510">
      <w:pPr>
        <w:spacing w:before="60" w:after="60" w:line="276" w:lineRule="auto"/>
        <w:rPr>
          <w:rFonts w:ascii="Calibri" w:hAnsi="Calibri" w:cs="Calibri"/>
        </w:rPr>
      </w:pPr>
      <w:r w:rsidRPr="003D5510">
        <w:rPr>
          <w:rFonts w:ascii="Calibri" w:hAnsi="Calibri" w:cs="Calibri"/>
        </w:rPr>
        <w:t xml:space="preserve">Παρακάτω περιγράφονται τα μέτρα ενημέρωσης, ευαισθητοποίησης, επιμόρφωσης, επανακατάρτισης και συντονισμού,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3D5510">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8D2850" w:rsidRPr="00232E60" w14:paraId="4D342444" w14:textId="77777777" w:rsidTr="001010B9">
        <w:trPr>
          <w:tblHeader/>
          <w:jc w:val="center"/>
        </w:trPr>
        <w:tc>
          <w:tcPr>
            <w:tcW w:w="2830" w:type="dxa"/>
            <w:shd w:val="clear" w:color="auto" w:fill="D9D9D9" w:themeFill="background1" w:themeFillShade="D9"/>
            <w:vAlign w:val="center"/>
          </w:tcPr>
          <w:p w14:paraId="7691D85A" w14:textId="77777777" w:rsidR="008D2850" w:rsidRPr="00E70F94" w:rsidRDefault="008D2850" w:rsidP="003D5510">
            <w:pPr>
              <w:spacing w:before="0" w:after="0" w:line="240" w:lineRule="auto"/>
              <w:rPr>
                <w:rFonts w:ascii="Calibri" w:hAnsi="Calibri" w:cs="Calibri"/>
                <w:b/>
                <w:bCs/>
                <w:lang w:eastAsia="el-GR"/>
              </w:rPr>
            </w:pPr>
            <w:r w:rsidRPr="00E70F94">
              <w:rPr>
                <w:rFonts w:ascii="Calibri" w:hAnsi="Calibri" w:cs="Calibri"/>
                <w:b/>
                <w:bCs/>
                <w:lang w:eastAsia="el-GR"/>
              </w:rPr>
              <w:t>Ονομασία μέτρου</w:t>
            </w:r>
          </w:p>
        </w:tc>
        <w:tc>
          <w:tcPr>
            <w:tcW w:w="6663" w:type="dxa"/>
            <w:shd w:val="clear" w:color="auto" w:fill="D9D9D9" w:themeFill="background1" w:themeFillShade="D9"/>
            <w:vAlign w:val="center"/>
          </w:tcPr>
          <w:p w14:paraId="5425E7A2" w14:textId="722D1353" w:rsidR="008D2850" w:rsidRPr="00232E60" w:rsidRDefault="008D2850" w:rsidP="003D5510">
            <w:pPr>
              <w:spacing w:before="0" w:after="0" w:line="240" w:lineRule="auto"/>
              <w:rPr>
                <w:rFonts w:ascii="Calibri" w:hAnsi="Calibri" w:cs="Calibri"/>
                <w:b/>
                <w:bCs/>
                <w:lang w:eastAsia="el-GR"/>
              </w:rPr>
            </w:pPr>
            <w:r w:rsidRPr="00E70F94">
              <w:rPr>
                <w:rFonts w:ascii="Calibri" w:hAnsi="Calibri" w:cs="Calibri"/>
                <w:b/>
                <w:bCs/>
                <w:lang w:eastAsia="el-GR"/>
              </w:rPr>
              <w:t>OΡ3. Δράσεις ενημέρωσης και ευαισθητοποίησης για τη βελτίωση της ενεργειακής απόδοσης στα</w:t>
            </w:r>
            <w:r w:rsidR="005F622D">
              <w:rPr>
                <w:rFonts w:ascii="Calibri" w:hAnsi="Calibri" w:cs="Calibri"/>
                <w:b/>
                <w:bCs/>
                <w:lang w:eastAsia="el-GR"/>
              </w:rPr>
              <w:t xml:space="preserve"> κτίρια</w:t>
            </w:r>
          </w:p>
        </w:tc>
      </w:tr>
      <w:tr w:rsidR="008D2850" w:rsidRPr="00232E60" w14:paraId="29FD8091" w14:textId="77777777" w:rsidTr="001010B9">
        <w:trPr>
          <w:jc w:val="center"/>
        </w:trPr>
        <w:tc>
          <w:tcPr>
            <w:tcW w:w="2830" w:type="dxa"/>
            <w:vAlign w:val="center"/>
          </w:tcPr>
          <w:p w14:paraId="64602C8D"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589A13FC"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w:t>
            </w:r>
          </w:p>
        </w:tc>
      </w:tr>
      <w:tr w:rsidR="008D2850" w:rsidRPr="00232E60" w14:paraId="4F3B9904" w14:textId="77777777" w:rsidTr="001010B9">
        <w:trPr>
          <w:jc w:val="center"/>
        </w:trPr>
        <w:tc>
          <w:tcPr>
            <w:tcW w:w="2830" w:type="dxa"/>
            <w:vAlign w:val="center"/>
          </w:tcPr>
          <w:p w14:paraId="7D3A023B"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5747D2E" w14:textId="34378F31"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Το μέτρο Ο3 στοχεύει στη διεξαγωγή δράσεων ευαισθητοποίησης και εκπαίδευσης των διαφόρων χρηστών των </w:t>
            </w:r>
            <w:r w:rsidR="005F622D">
              <w:rPr>
                <w:rFonts w:ascii="Calibri" w:hAnsi="Calibri" w:cs="Calibri"/>
                <w:lang w:eastAsia="el-GR"/>
              </w:rPr>
              <w:t>κτιρίων</w:t>
            </w:r>
            <w:r w:rsidRPr="00232E60">
              <w:rPr>
                <w:rFonts w:ascii="Calibri" w:hAnsi="Calibri" w:cs="Calibri"/>
                <w:lang w:eastAsia="el-GR"/>
              </w:rPr>
              <w:t xml:space="preserve"> με σκοπό την ενεργοποίηση τους για την υλοποίηση παρεμβάσεων βελτίωσης της ενεργειακής απόδοσης και την εγκατάσταση συστημάτων ΑΠΕ. </w:t>
            </w:r>
          </w:p>
          <w:p w14:paraId="50F32F57" w14:textId="00DD063C"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Πιο συγκεκριμένα, στοχευμένη πληροφόρηση θα παρασχεθεί μέσω ημερίδων και ενημερωτικού υλικού αναφορικά με την ορθολογική χρήση ενέργειας, </w:t>
            </w:r>
            <w:r w:rsidR="00E17759" w:rsidRPr="00232E60">
              <w:rPr>
                <w:rFonts w:ascii="Calibri" w:hAnsi="Calibri" w:cs="Calibri"/>
                <w:lang w:eastAsia="el-GR"/>
              </w:rPr>
              <w:t>πρα</w:t>
            </w:r>
            <w:r w:rsidR="00E17759">
              <w:rPr>
                <w:rFonts w:ascii="Calibri" w:hAnsi="Calibri" w:cs="Calibri"/>
                <w:lang w:eastAsia="el-GR"/>
              </w:rPr>
              <w:t>κτι</w:t>
            </w:r>
            <w:r w:rsidR="00E17759" w:rsidRPr="00232E60">
              <w:rPr>
                <w:rFonts w:ascii="Calibri" w:hAnsi="Calibri" w:cs="Calibri"/>
                <w:lang w:eastAsia="el-GR"/>
              </w:rPr>
              <w:t>κές</w:t>
            </w:r>
            <w:r w:rsidR="00EB0963">
              <w:rPr>
                <w:rFonts w:ascii="Calibri" w:hAnsi="Calibri" w:cs="Calibri"/>
                <w:lang w:eastAsia="el-GR"/>
              </w:rPr>
              <w:t xml:space="preserve"> </w:t>
            </w:r>
            <w:r w:rsidRPr="00232E60">
              <w:rPr>
                <w:rFonts w:ascii="Calibri" w:hAnsi="Calibri" w:cs="Calibri"/>
                <w:lang w:eastAsia="el-GR"/>
              </w:rPr>
              <w:t xml:space="preserve">για την αποτελεσματικότερη διαχείριση της ενέργειας, μεθόδους συντήρησης του υφιστάμενου εξοπλισμού και τις αποτελεσματικότερες από πλευράς κόστους-αποτελέσματος παρεμβάσεις εξοικονόμησης ενέργειας και τεχνολογίες ΑΠΕ καθώς και μηχανισμών για την υπερπήδηση εμποδίων και φραγμών διαμοιρασμένου οφέλους μεταξύ ιδιοκτητών και μισθωτών ακινήτων. </w:t>
            </w:r>
          </w:p>
          <w:p w14:paraId="1C6C1072" w14:textId="21C0699F"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Παράλληλα, θα παρουσιαστούν καλές πρακτικές σε ευρωπαϊκό επίπεδο, ενώ εξειδικευμένα σεμινάρια θα διοργανωθούν με σκοπό την ενδυνάμωση των γνώσεων και των δεξιοτήτων των χρηστών των </w:t>
            </w:r>
            <w:r w:rsidR="005F622D">
              <w:rPr>
                <w:rFonts w:ascii="Calibri" w:hAnsi="Calibri" w:cs="Calibri"/>
                <w:lang w:eastAsia="el-GR"/>
              </w:rPr>
              <w:t>κτιρίων</w:t>
            </w:r>
            <w:r w:rsidRPr="00232E60">
              <w:rPr>
                <w:rFonts w:ascii="Calibri" w:hAnsi="Calibri" w:cs="Calibri"/>
                <w:lang w:eastAsia="el-GR"/>
              </w:rPr>
              <w:t xml:space="preserve"> σε θέματα εξοικονόμησης ενέργειας και ΑΠΕ και την αποδοτικότερη διάχυση της γνώσης σε όλα τα ενδιαφερόμενα μέρη. </w:t>
            </w:r>
          </w:p>
          <w:p w14:paraId="78BFB835"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Έμφαση θα δοθεί στην ποσοτικοποίηση τόσο του οικονομικού οφέλους, όσο και του περιβαλλοντικού οφέλους από τις ενδεχόμενες δράσεις βελτίωσης της ενεργειακής απόδοσης και προώθησης των ΑΠΕ, λαμβάνοντας υπόψη τόσο καλές πρακτικές σε ευρωπαϊκό επίπεδο, όσο και τεχνολογικά χαρακτηριστικά που θα συλλέγουν από εξειδικευμένη έρευνα αγοράς που θα διενεργηθεί. Επιπρόσθετα, πληροφόρηση θα </w:t>
            </w:r>
            <w:r w:rsidRPr="00232E60">
              <w:rPr>
                <w:rFonts w:ascii="Calibri" w:hAnsi="Calibri" w:cs="Calibri"/>
                <w:lang w:eastAsia="el-GR"/>
              </w:rPr>
              <w:lastRenderedPageBreak/>
              <w:t>παρέχεται αναφορικά με τα διαθέσιμα χρηματοδοτικά προγράμματα, τα οποία δύναται να στηρίξουν τις απαιτούμενες επενδύσεις.</w:t>
            </w:r>
          </w:p>
          <w:p w14:paraId="6E0ABE70"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Εξειδικευμένα ψηφιακά και υπολογιστικά εργαλεία θα αναπτυχθούν με σκοπό τόσο την αποτελεσματικότερη ενημέρωση των ενδιαφερόμενων μερών, όσο και τη βέλτιστη επιλογή των παρεμβάσεων βελτίωσης της ενεργειακής απόδοσης και ΑΠΕ σύμφωνα με τις ανάγκες των χρηστών. Τα συγκεκριμένα εργαλεία θα διευκολύνουν την ποσοτική αξιολόγηση και λήψη αποφάσεων αναφορικά με τις αποτελεσματικότερες από πλευράς κόστους-αποτελέσματος παρεμβάσεων βελτίωση της ενεργειακής απόδοσης και συστημάτων ΑΠΕ.</w:t>
            </w:r>
          </w:p>
          <w:p w14:paraId="2D38D230"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Επισημαίνεται ότι το συγκεκριμένο μέτρο δύναται να συμβάλλει συμπληρωματικά στην προώθηση της ανακύκλωσης και στο διαχωρισμό των οικιακών απορριμμάτων τους σε ανακυκλώσιμα και μη.</w:t>
            </w:r>
          </w:p>
          <w:p w14:paraId="77E44CE2"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Στοχευμένες δράσεις ενημέρωσης και εκπαίδευσης θα διεξαχθούν με σκοπό την παροχή ενημέρωσης αναφορικά με τις ενεργειακές υπηρεσίες, οι οποίες δύνανται να παρασχεθούν από τις Επιχειρήσεις Ενεργειακών Υπηρεσιών μέσω Συμβάσεων Ενεργειακής Απόδοσης. Πληροφορίες θα παρασχεθούν σχετικά με βέλτιστες πρακτικές για Συμβάσεις Ενεργειακής Απόδοση συμπεριλαμβανομένων υποδειγμάτων και εργαλείων, τα οποία θα συμβάλλουν στην τόνωση της ανάπτυξης της αγοράς ενεργειακών υπηρεσιών από την πλευρά τόσο της ζήτησης όσο και της προσφοράς.</w:t>
            </w:r>
          </w:p>
          <w:p w14:paraId="0C6664F4"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Τέλος, θα δρομολογηθεί η εκπόνηση στοχευμένων ενεργειακών ελέγχων και η ανάπτυξη συστημάτων ενεργειακής διαχείρισης σε ΜΜΕ, ενώ θα πραγματοποιηθεί εξειδικευμένη ενημέρωση για τα διαθέσιμα σχήματα πιστοποίησης και ενεργειακής σήμανσης για το σύνολο των συσκευών και του εξοπλισμού που χρησιμοποιείται από επιχειρήσεις του τριτογενή τομέα.</w:t>
            </w:r>
          </w:p>
        </w:tc>
      </w:tr>
      <w:tr w:rsidR="008D2850" w:rsidRPr="00232E60" w14:paraId="06F30A9A" w14:textId="77777777" w:rsidTr="001010B9">
        <w:trPr>
          <w:jc w:val="center"/>
        </w:trPr>
        <w:tc>
          <w:tcPr>
            <w:tcW w:w="2830" w:type="dxa"/>
            <w:vAlign w:val="center"/>
          </w:tcPr>
          <w:p w14:paraId="487D9397"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1493D8DB" w14:textId="5708081B"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του μη-οικιακού τομέα</w:t>
            </w:r>
          </w:p>
        </w:tc>
      </w:tr>
      <w:tr w:rsidR="008D2850" w:rsidRPr="00232E60" w14:paraId="1DFAE97B" w14:textId="77777777" w:rsidTr="001010B9">
        <w:trPr>
          <w:jc w:val="center"/>
        </w:trPr>
        <w:tc>
          <w:tcPr>
            <w:tcW w:w="2830" w:type="dxa"/>
            <w:vAlign w:val="center"/>
          </w:tcPr>
          <w:p w14:paraId="34EA5C89"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DECBC27"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tc>
      </w:tr>
      <w:tr w:rsidR="008D2850" w:rsidRPr="00232E60" w14:paraId="6E7DEA14" w14:textId="77777777" w:rsidTr="001010B9">
        <w:trPr>
          <w:jc w:val="center"/>
        </w:trPr>
        <w:tc>
          <w:tcPr>
            <w:tcW w:w="2830" w:type="dxa"/>
            <w:vAlign w:val="center"/>
          </w:tcPr>
          <w:p w14:paraId="3DDBC7D6"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338E2067"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δημόσιων πόρων από τα σχεδιαζόμενα προγράμματα</w:t>
            </w:r>
          </w:p>
        </w:tc>
      </w:tr>
    </w:tbl>
    <w:p w14:paraId="6F89F939" w14:textId="77777777" w:rsidR="008D2850" w:rsidRPr="00232E60" w:rsidRDefault="008D2850" w:rsidP="008D2850">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8D2850" w:rsidRPr="00232E60" w14:paraId="2E6BD667" w14:textId="77777777" w:rsidTr="001010B9">
        <w:trPr>
          <w:tblHeader/>
          <w:jc w:val="center"/>
        </w:trPr>
        <w:tc>
          <w:tcPr>
            <w:tcW w:w="2830" w:type="dxa"/>
            <w:shd w:val="clear" w:color="auto" w:fill="D9D9D9" w:themeFill="background1" w:themeFillShade="D9"/>
            <w:vAlign w:val="center"/>
          </w:tcPr>
          <w:p w14:paraId="1B2AF892" w14:textId="77777777" w:rsidR="008D2850" w:rsidRPr="00E70F94" w:rsidRDefault="008D2850" w:rsidP="003D5510">
            <w:pPr>
              <w:spacing w:before="0" w:after="0" w:line="240" w:lineRule="auto"/>
              <w:rPr>
                <w:rFonts w:ascii="Calibri" w:hAnsi="Calibri" w:cs="Calibri"/>
                <w:b/>
                <w:bCs/>
                <w:lang w:eastAsia="el-GR"/>
              </w:rPr>
            </w:pPr>
            <w:r w:rsidRPr="00E70F94">
              <w:rPr>
                <w:rFonts w:ascii="Calibri" w:hAnsi="Calibri" w:cs="Calibri"/>
                <w:b/>
                <w:bCs/>
                <w:lang w:eastAsia="el-GR"/>
              </w:rPr>
              <w:t>Ονομασία μέτρου</w:t>
            </w:r>
          </w:p>
        </w:tc>
        <w:tc>
          <w:tcPr>
            <w:tcW w:w="6663" w:type="dxa"/>
            <w:shd w:val="clear" w:color="auto" w:fill="D9D9D9" w:themeFill="background1" w:themeFillShade="D9"/>
            <w:vAlign w:val="center"/>
          </w:tcPr>
          <w:p w14:paraId="5A8EAC10" w14:textId="77777777" w:rsidR="008D2850" w:rsidRPr="00232E60" w:rsidRDefault="008D2850" w:rsidP="003D5510">
            <w:pPr>
              <w:spacing w:before="0" w:after="0" w:line="240" w:lineRule="auto"/>
              <w:rPr>
                <w:rFonts w:ascii="Calibri" w:hAnsi="Calibri" w:cs="Calibri"/>
                <w:lang w:eastAsia="el-GR"/>
              </w:rPr>
            </w:pPr>
            <w:r w:rsidRPr="00E70F94">
              <w:rPr>
                <w:rFonts w:ascii="Calibri" w:hAnsi="Calibri" w:cs="Calibri"/>
                <w:b/>
              </w:rPr>
              <w:t>OΡ4. Σύσταση “Υπηρεσίας Μιας Στάσης”</w:t>
            </w:r>
          </w:p>
        </w:tc>
      </w:tr>
      <w:tr w:rsidR="008D2850" w:rsidRPr="00232E60" w14:paraId="00F33667" w14:textId="77777777" w:rsidTr="001010B9">
        <w:trPr>
          <w:jc w:val="center"/>
        </w:trPr>
        <w:tc>
          <w:tcPr>
            <w:tcW w:w="2830" w:type="dxa"/>
            <w:vAlign w:val="center"/>
          </w:tcPr>
          <w:p w14:paraId="7A0CF92B"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5EBFD8F6"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 και Μέτρο συντονισμού</w:t>
            </w:r>
          </w:p>
        </w:tc>
      </w:tr>
      <w:tr w:rsidR="008D2850" w:rsidRPr="00232E60" w14:paraId="49487B62" w14:textId="77777777" w:rsidTr="001010B9">
        <w:trPr>
          <w:jc w:val="center"/>
        </w:trPr>
        <w:tc>
          <w:tcPr>
            <w:tcW w:w="2830" w:type="dxa"/>
            <w:vAlign w:val="center"/>
          </w:tcPr>
          <w:p w14:paraId="0D7AC984"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A9173FE"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Το μέτρο ΟΡ4 θα οδηγήσει στη σύσταση και λειτουργία “Υπηρεσίας Μιας Στάσης” με στόχο τη διευκόλυνση της υλοποίηση των απαιτούμενων μέτρων για τη μείωση εκπομπών CO</w:t>
            </w:r>
            <w:r w:rsidRPr="00232E60">
              <w:rPr>
                <w:rFonts w:ascii="Calibri" w:hAnsi="Calibri" w:cs="Calibri"/>
                <w:vertAlign w:val="subscript"/>
                <w:lang w:eastAsia="el-GR"/>
              </w:rPr>
              <w:t>2</w:t>
            </w:r>
            <w:r w:rsidRPr="00232E60">
              <w:rPr>
                <w:rFonts w:ascii="Calibri" w:hAnsi="Calibri" w:cs="Calibri"/>
                <w:lang w:eastAsia="el-GR"/>
              </w:rPr>
              <w:t>, τη βελτίωση της ενεργειακής απόδοσης και την περαιτέρω προώθηση των ΑΠΕ.</w:t>
            </w:r>
          </w:p>
          <w:p w14:paraId="791BAE99" w14:textId="48EDE6F8"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Το μέτρο ΟΡ4 θα συμβάλει στη συμμόρφωση με τις απαιτήσεις του άρθρου 18 </w:t>
            </w:r>
            <w:r w:rsidRPr="00232E60">
              <w:rPr>
                <w:rFonts w:ascii="Calibri" w:hAnsi="Calibri" w:cs="Calibri"/>
              </w:rPr>
              <w:t xml:space="preserve">της Οδηγίας </w:t>
            </w:r>
            <w:r w:rsidR="00666991">
              <w:rPr>
                <w:rFonts w:ascii="Calibri" w:hAnsi="Calibri" w:cs="Calibri"/>
              </w:rPr>
              <w:t>(ΕΕ) 2024/1275</w:t>
            </w:r>
            <w:r w:rsidRPr="00232E60">
              <w:rPr>
                <w:rFonts w:ascii="Calibri" w:hAnsi="Calibri" w:cs="Calibri"/>
              </w:rPr>
              <w:t>αναφορικά τις υ</w:t>
            </w:r>
            <w:r w:rsidRPr="00232E60">
              <w:rPr>
                <w:rFonts w:ascii="Calibri" w:hAnsi="Calibri" w:cs="Calibri"/>
                <w:lang w:eastAsia="el-GR"/>
              </w:rPr>
              <w:t xml:space="preserve">πηρεσίες μίας στάσης για την ενεργειακή απόδοση των </w:t>
            </w:r>
            <w:r w:rsidR="005F622D">
              <w:rPr>
                <w:rFonts w:ascii="Calibri" w:hAnsi="Calibri" w:cs="Calibri"/>
                <w:lang w:eastAsia="el-GR"/>
              </w:rPr>
              <w:t>κτιρίων</w:t>
            </w:r>
            <w:r w:rsidRPr="00232E60">
              <w:rPr>
                <w:rFonts w:ascii="Calibri" w:hAnsi="Calibri" w:cs="Calibri"/>
                <w:lang w:eastAsia="el-GR"/>
              </w:rPr>
              <w:t>.</w:t>
            </w:r>
          </w:p>
          <w:p w14:paraId="36062B81"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lastRenderedPageBreak/>
              <w:t>Τα στελέχη της συγκεκριμένης υπηρεσίας θα παρέχουν τεχνική, νομική και συμβουλευτική υποστήριξη στο σύνολο των ενδιαφερόμενων μερών. Επιπρόσθετα, ενημέρωση θα παρέχεται αναφορικά με τις προϋποθέσεις και τα απαιτούμενα βήματα ένταξης των ενδιαφερόμενων μερών στα διαθέσιμα χρηματοδοτικά προγράμματα. Επισημαίνεται ότι η “Υπηρεσίας Μιας Στάσης” θα στοχεύσει επίσης στην αναζήτηση εναλλακτικών μηχανισμών χρηματοδότησης από τρίτους. Τέλος, έμφαση θα δοθεί στην παροχή τεχνική εξειδικευμένης υποστήριξης σε θέματα, όπως ενδεικτικά είναι η παροχή κρατικών ενισχύσεων, οι υποχρεώσεις που απορρέουν από τις διαδικασίες δημόσιων προμηθειών και οι απαιτήσεις για τον καθορισμό των ελάχιστων τεχνικών προδιαγραφών σύμφωνα με την κείμενη νομοθεσία.</w:t>
            </w:r>
          </w:p>
          <w:p w14:paraId="25BFBA86"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Αξίζει να αναφερθεί ότι η “Υπηρεσίας Μιας Στάσης” θα διερευνήσει τη σύναψη εθελοντικών συμφωνιών με τεχνικές επιχειρήσεις με σκοπό την παροχή προκαθορισμένων πακέτων παρεμβάσεων βελτίωσης της ενεργειακής απόδοσης σε ανταγωνιστικότερο κόστος συγκριτικά με τις τρέχουσας συνθήκες που επικρατούν στην αγορά.</w:t>
            </w:r>
          </w:p>
          <w:p w14:paraId="4763652B"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Η “Υπηρεσία Μιας Στάσης” δύναται να παρέχει ενδεικτικά τις ακόλουθες υπηρεσίες:</w:t>
            </w:r>
          </w:p>
          <w:p w14:paraId="4B2D0F31"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α) Ενημέρωση και εκπαίδευση όλων των εμπλεκομένων μερών για τα τις παρεμβάσεις βελτίωσης της ενεργειακής απόδοσης και τη χρήση των ΑΠΕ.</w:t>
            </w:r>
          </w:p>
          <w:p w14:paraId="1AACAC36"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β) Υποστήριξη στην κατανόηση των λογαριασμών ενέργειας και στην παροχή συμβουλών σχετικά με τη μείωση των λογαριασμών ενέργειας και την αποδοτικότερη χρήση της ενέργειας.</w:t>
            </w:r>
          </w:p>
          <w:p w14:paraId="6D574C30"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γ) Ευαισθητοποίηση σχετικά με τα οφέλη από την υλοποίηση παρεμβάσεων βελτίωσης της ενεργειακής απόδοσης και τη χρήση των ΑΠΕ.</w:t>
            </w:r>
          </w:p>
          <w:p w14:paraId="4912AC99"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δ) Παροχή πληροφοριών για το σύνολο των βημάτων που απαιτούνται για την υλοποίηση παρεμβάσεων βελτίωσης της ενεργειακής απόδοσης και τη χρήση των ΑΠΕ.</w:t>
            </w:r>
          </w:p>
          <w:p w14:paraId="6C74376E" w14:textId="4504572F"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ε) Πραγματοποίηση προκαταρκτικής ανάλυσης</w:t>
            </w:r>
            <w:r w:rsidR="005F622D">
              <w:rPr>
                <w:rFonts w:ascii="Calibri" w:hAnsi="Calibri" w:cs="Calibri"/>
                <w:lang w:eastAsia="el-GR"/>
              </w:rPr>
              <w:t xml:space="preserve"> κτιρίου</w:t>
            </w:r>
            <w:r w:rsidRPr="00232E60">
              <w:rPr>
                <w:rFonts w:ascii="Calibri" w:hAnsi="Calibri" w:cs="Calibri"/>
                <w:lang w:eastAsia="el-GR"/>
              </w:rPr>
              <w:t xml:space="preserve"> και ποσοτικοποίηση του εκτιμώμενου κόστους ανακαίνισης και των αναμενόμενων επιπτώσεων.</w:t>
            </w:r>
          </w:p>
          <w:p w14:paraId="417F6C99" w14:textId="68375190"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στ) Παροχή πληροφοριών σχετικά με τα διαθέσιμα προγράμματα για την ανακαίνιση των </w:t>
            </w:r>
            <w:r w:rsidR="005F622D">
              <w:rPr>
                <w:rFonts w:ascii="Calibri" w:hAnsi="Calibri" w:cs="Calibri"/>
                <w:lang w:eastAsia="el-GR"/>
              </w:rPr>
              <w:t>κτιρίων</w:t>
            </w:r>
            <w:r w:rsidRPr="00232E60">
              <w:rPr>
                <w:rFonts w:ascii="Calibri" w:hAnsi="Calibri" w:cs="Calibri"/>
                <w:lang w:eastAsia="el-GR"/>
              </w:rPr>
              <w:t>.</w:t>
            </w:r>
          </w:p>
          <w:p w14:paraId="50760A50"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ζ) Παροχή πληροφοριών και υποστήριξη για την προετοιμασία όλων των απαραίτητων εγγράφων για τη συμμετοχή στα υφιστάμενα προγράμματα.</w:t>
            </w:r>
          </w:p>
          <w:p w14:paraId="5B768C02"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η) Καθοδήγηση για την επίλυση διαφορών και διεκδίκηση δικαιωμάτων ως καταναλωτές.</w:t>
            </w:r>
          </w:p>
          <w:p w14:paraId="6DE6069C"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θ) Διεξαγωγή συλλογικών παραγγελιών και διαπραγματεύσεων για την επίτευξη χαμηλότερων τιμών για την αγορά ενεργειακά αποδοτικού εξοπλισμού.</w:t>
            </w:r>
          </w:p>
          <w:p w14:paraId="2C987F5E" w14:textId="3034CA06"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ι) Σύναψη εθελοντικών συμφωνιών με ενώσεις επαγγελματικών και παραγωγικών φορέων με σκοπό το κεντρικό σχεδιασμό των </w:t>
            </w:r>
            <w:r w:rsidRPr="00232E60">
              <w:rPr>
                <w:rFonts w:ascii="Calibri" w:hAnsi="Calibri" w:cs="Calibri"/>
                <w:lang w:eastAsia="el-GR"/>
              </w:rPr>
              <w:lastRenderedPageBreak/>
              <w:t xml:space="preserve">απαιτούμενων δράσεων και τη μεγιστοποίηση του οφέλους για τους χρήστες των </w:t>
            </w:r>
            <w:r w:rsidR="005F622D">
              <w:rPr>
                <w:rFonts w:ascii="Calibri" w:hAnsi="Calibri" w:cs="Calibri"/>
                <w:lang w:eastAsia="el-GR"/>
              </w:rPr>
              <w:t>κτιρίων</w:t>
            </w:r>
            <w:r w:rsidRPr="00232E60">
              <w:rPr>
                <w:rFonts w:ascii="Calibri" w:hAnsi="Calibri" w:cs="Calibri"/>
                <w:lang w:eastAsia="el-GR"/>
              </w:rPr>
              <w:t>.</w:t>
            </w:r>
          </w:p>
          <w:p w14:paraId="715AF3D1"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κ) Συμμετοχή σε καινοτόμα χρηματοδοτικά εργαλεία για την υλοποίηση παρεμβάσεων βελτίωσης της ενεργειακής απόδοσης και την προώθηση της χρήσης ΑΠΕ.</w:t>
            </w:r>
          </w:p>
        </w:tc>
      </w:tr>
      <w:tr w:rsidR="008D2850" w:rsidRPr="00232E60" w14:paraId="10059913" w14:textId="77777777" w:rsidTr="001010B9">
        <w:trPr>
          <w:jc w:val="center"/>
        </w:trPr>
        <w:tc>
          <w:tcPr>
            <w:tcW w:w="2830" w:type="dxa"/>
            <w:vAlign w:val="center"/>
          </w:tcPr>
          <w:p w14:paraId="2054CF66"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70A5499A" w14:textId="312360F2"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του μη-οικιακού τομέα</w:t>
            </w:r>
          </w:p>
        </w:tc>
      </w:tr>
      <w:tr w:rsidR="008D2850" w:rsidRPr="00232E60" w14:paraId="3D3C69C2" w14:textId="77777777" w:rsidTr="001010B9">
        <w:trPr>
          <w:jc w:val="center"/>
        </w:trPr>
        <w:tc>
          <w:tcPr>
            <w:tcW w:w="2830" w:type="dxa"/>
            <w:vAlign w:val="center"/>
          </w:tcPr>
          <w:p w14:paraId="41CE38C2"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1F642F90"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61816CEB"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ΟΤΑ Α' βαθμού και ΟΤΑ Β' βαθμού</w:t>
            </w:r>
          </w:p>
        </w:tc>
      </w:tr>
      <w:tr w:rsidR="008D2850" w:rsidRPr="00232E60" w14:paraId="38C24AE9" w14:textId="77777777" w:rsidTr="001010B9">
        <w:trPr>
          <w:jc w:val="center"/>
        </w:trPr>
        <w:tc>
          <w:tcPr>
            <w:tcW w:w="2830" w:type="dxa"/>
            <w:vAlign w:val="center"/>
          </w:tcPr>
          <w:p w14:paraId="51B21104"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3743A29E"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και χρηματοδότησης από τρίτους (ΟΤΑ Α' βαθμού και ΟΤΑ Β' βαθμού)</w:t>
            </w:r>
          </w:p>
        </w:tc>
      </w:tr>
    </w:tbl>
    <w:p w14:paraId="10C09960" w14:textId="77777777" w:rsidR="008D2850" w:rsidRPr="00232E60" w:rsidRDefault="008D2850" w:rsidP="008D2850">
      <w:pPr>
        <w:spacing w:line="240" w:lineRule="auto"/>
        <w:rPr>
          <w:rFonts w:ascii="Calibri" w:hAnsi="Calibri" w:cs="Calibri"/>
        </w:rPr>
      </w:pPr>
    </w:p>
    <w:tbl>
      <w:tblPr>
        <w:tblStyle w:val="af0"/>
        <w:tblW w:w="9493" w:type="dxa"/>
        <w:jc w:val="center"/>
        <w:tblInd w:w="0" w:type="dxa"/>
        <w:tblLook w:val="04A0" w:firstRow="1" w:lastRow="0" w:firstColumn="1" w:lastColumn="0" w:noHBand="0" w:noVBand="1"/>
      </w:tblPr>
      <w:tblGrid>
        <w:gridCol w:w="2830"/>
        <w:gridCol w:w="6663"/>
      </w:tblGrid>
      <w:tr w:rsidR="008D2850" w:rsidRPr="00232E60" w14:paraId="730A8889" w14:textId="77777777" w:rsidTr="001010B9">
        <w:trPr>
          <w:tblHeader/>
          <w:jc w:val="center"/>
        </w:trPr>
        <w:tc>
          <w:tcPr>
            <w:tcW w:w="2830" w:type="dxa"/>
            <w:shd w:val="clear" w:color="auto" w:fill="D9D9D9" w:themeFill="background1" w:themeFillShade="D9"/>
            <w:vAlign w:val="center"/>
          </w:tcPr>
          <w:p w14:paraId="47C8AB5A" w14:textId="77777777" w:rsidR="008D2850" w:rsidRPr="00232E60" w:rsidRDefault="008D2850" w:rsidP="003D5510">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78626D5D" w14:textId="5351D095" w:rsidR="008D2850" w:rsidRPr="00232E60" w:rsidRDefault="008D2850" w:rsidP="003D5510">
            <w:pPr>
              <w:spacing w:before="0" w:after="0" w:line="240" w:lineRule="auto"/>
              <w:rPr>
                <w:rFonts w:ascii="Calibri" w:hAnsi="Calibri" w:cs="Calibri"/>
                <w:b/>
                <w:bCs/>
                <w:lang w:eastAsia="el-GR"/>
              </w:rPr>
            </w:pPr>
            <w:r w:rsidRPr="00232E60">
              <w:rPr>
                <w:rFonts w:ascii="Calibri" w:hAnsi="Calibri" w:cs="Calibri"/>
                <w:b/>
                <w:bCs/>
                <w:lang w:eastAsia="el-GR"/>
              </w:rPr>
              <w:t>OΡ5. Δράσεις επιμόρφωσης και επανακατάρτισης για τους εγκαταστάτες νέων συστημάτων, υλικών και εξοπλισμού στα</w:t>
            </w:r>
            <w:r w:rsidR="005F622D">
              <w:rPr>
                <w:rFonts w:ascii="Calibri" w:hAnsi="Calibri" w:cs="Calibri"/>
                <w:b/>
                <w:bCs/>
                <w:lang w:eastAsia="el-GR"/>
              </w:rPr>
              <w:t xml:space="preserve"> κτίρια</w:t>
            </w:r>
          </w:p>
        </w:tc>
      </w:tr>
      <w:tr w:rsidR="008D2850" w:rsidRPr="00232E60" w14:paraId="6F6DF929" w14:textId="77777777" w:rsidTr="001010B9">
        <w:trPr>
          <w:jc w:val="center"/>
        </w:trPr>
        <w:tc>
          <w:tcPr>
            <w:tcW w:w="2830" w:type="dxa"/>
            <w:vAlign w:val="center"/>
          </w:tcPr>
          <w:p w14:paraId="7624E46E"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005C4920"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Μέτρο ενημέρωσης και ευαισθητοποίησης και Κανονιστικό μέτρο</w:t>
            </w:r>
          </w:p>
        </w:tc>
      </w:tr>
      <w:tr w:rsidR="008D2850" w:rsidRPr="00232E60" w14:paraId="535057F3" w14:textId="77777777" w:rsidTr="001010B9">
        <w:trPr>
          <w:jc w:val="center"/>
        </w:trPr>
        <w:tc>
          <w:tcPr>
            <w:tcW w:w="2830" w:type="dxa"/>
            <w:vAlign w:val="center"/>
          </w:tcPr>
          <w:p w14:paraId="68FC7DFF"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397AA1A3"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Το μέτρο ΟΡ5 αποσκοπεί στην εφαρμογή του άρθρου 28 της Οδηγίας 2023/1791/ΕΕ αναφορικά με τα συστήματα αναγνώρισης προσόντων, διαπίστευσης και πιστοποίησης των επαγγελματιών που σχετίζονται με την ενεργειακή απόδοση.</w:t>
            </w:r>
          </w:p>
          <w:p w14:paraId="3097C9AD"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Πιο συγκεκριμένα, θα δημιουργηθεί δίκτυο που θα διασφαλίζει το κατάλληλο επίπεδο ικανοτήτων για τα σχετιζόμενα με την ενεργειακή απόδοση επαγγέλματα, που αντιστοιχεί στις ανάγκες της αγοράς. Σε στενή συνεργασία με τους κοινωνικούς εταίρους, θα διασφαλιστεί ότι τα καθεστώτα πιστοποίησης ή ισοδύναμων επαγγελματικών προσόντων, συμπεριλαμβανομένων, όπου απαιτείται, κατάλληλων προγραμμάτων κατάρτισης, είναι διαθέσιμα για τα επαγγέλματα που σχετίζονται με την ενεργειακή απόδοση, συμπεριλαμβανομένων των παρόχων ενεργειακών υπηρεσιών, των παρόχων ενεργειακών ελέγχων, των διαχειριστών ενέργειας, των ανεξάρτητων εμπειρογνωμόνων, των υπεύθυνων εγκατάστασης δομικών στοιχείων όπως αναφέρονται στην οδηγία 2010/31/ΕΕ, και των παρόχων ολοκληρωμένων εργασιών ανακαίνισης, και ότι είναι αξιόπιστα και συμβάλλουν στην επίτευξη των εθνικών στόχων ενεργειακής απόδοσης και των συνολικών στόχων της Ένωσης για την απανθρακοποίηση.</w:t>
            </w:r>
          </w:p>
          <w:p w14:paraId="4A20B50F"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Επιπρόσθετα, θα διασφαλιστεί ότι οι πάροχοι καθεστώτων πιστοποίησης ή ισοδύναμων επαγγελματικών προσόντων, συμπεριλαμβανομένων, όπου απαιτείται, κατάλληλων προγραμμάτων κατάρτισης, λαμβάνουν διαπίστευση σύμφωνα με τον κανονισμό αριθ. 765/2008/ΕΚ ή εγκρίνονται σύμφωνα με συγκλίνουσα εθνική νομοθεσία ή πρότυπα.</w:t>
            </w:r>
          </w:p>
          <w:p w14:paraId="63CED7AA"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Η συμμετοχή σε προγράμματα πιστοποίησης, κατάρτισης και εκπαίδευσης θα υποστηριχθεί με σκοπό να διασφαλιστεί ένα κατάλληλο επίπεδο ικανοτήτων στα σχετιζόμενα με την ενεργειακή </w:t>
            </w:r>
            <w:r w:rsidRPr="00232E60">
              <w:rPr>
                <w:rFonts w:ascii="Calibri" w:hAnsi="Calibri" w:cs="Calibri"/>
                <w:lang w:eastAsia="el-GR"/>
              </w:rPr>
              <w:lastRenderedPageBreak/>
              <w:t>απόδοση επαγγέλματα ώστε να ανταποκρίνονται στις ανάγκες της αγοράς.</w:t>
            </w:r>
          </w:p>
          <w:p w14:paraId="11347F16" w14:textId="3F4AA828"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 xml:space="preserve">Η υλοποίηση των παραπάνω δράσεων θα οδηγήσει σε συμμόρφωση με τις απαιτήσεις του άρθρου 26 της Οδηγίας </w:t>
            </w:r>
            <w:r w:rsidR="00666991">
              <w:rPr>
                <w:rFonts w:ascii="Calibri" w:hAnsi="Calibri" w:cs="Calibri"/>
                <w:lang w:eastAsia="el-GR"/>
              </w:rPr>
              <w:t>(ΕΕ) 2024/1275</w:t>
            </w:r>
            <w:r w:rsidRPr="00232E60">
              <w:rPr>
                <w:rFonts w:ascii="Calibri" w:hAnsi="Calibri" w:cs="Calibri"/>
                <w:lang w:eastAsia="el-GR"/>
              </w:rPr>
              <w:t>αναφορικά με την πιστοποίηση των επαγγελματιών του οικοδομικού τομέα.</w:t>
            </w:r>
          </w:p>
          <w:p w14:paraId="25FC18CE"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Επισημαίνεται ότι κατά την εφαρμογή του μέτρου ΟΡ5 θα επιδιωχθεί η μεγιστοποίηση των συνεργειών με το μέτρο ΟΡ4 σχετικά με τη χρήση των πόρων και των εργαλείων που θα χρησιμοποιηθούν.</w:t>
            </w:r>
          </w:p>
        </w:tc>
      </w:tr>
      <w:tr w:rsidR="008D2850" w:rsidRPr="00232E60" w14:paraId="6585C738" w14:textId="77777777" w:rsidTr="001010B9">
        <w:trPr>
          <w:jc w:val="center"/>
        </w:trPr>
        <w:tc>
          <w:tcPr>
            <w:tcW w:w="2830" w:type="dxa"/>
            <w:vAlign w:val="center"/>
          </w:tcPr>
          <w:p w14:paraId="429928EE"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08C415D2" w14:textId="1965C1BE"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του μη-οικιακού τομέα</w:t>
            </w:r>
          </w:p>
        </w:tc>
      </w:tr>
      <w:tr w:rsidR="008D2850" w:rsidRPr="00232E60" w14:paraId="20431F62" w14:textId="77777777" w:rsidTr="001010B9">
        <w:trPr>
          <w:jc w:val="center"/>
        </w:trPr>
        <w:tc>
          <w:tcPr>
            <w:tcW w:w="2830" w:type="dxa"/>
            <w:vAlign w:val="center"/>
          </w:tcPr>
          <w:p w14:paraId="58389672"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0DF06ADC"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B402C6C"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Υπουργείο Παιδείας, Θρησκευμάτων και Αθλητισμού</w:t>
            </w:r>
          </w:p>
          <w:p w14:paraId="47F51568"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tc>
      </w:tr>
      <w:tr w:rsidR="008D2850" w:rsidRPr="00232E60" w14:paraId="0D3F7EA7" w14:textId="77777777" w:rsidTr="001010B9">
        <w:trPr>
          <w:jc w:val="center"/>
        </w:trPr>
        <w:tc>
          <w:tcPr>
            <w:tcW w:w="2830" w:type="dxa"/>
            <w:vAlign w:val="center"/>
          </w:tcPr>
          <w:p w14:paraId="4A17BBF5" w14:textId="77777777" w:rsidR="008D2850" w:rsidRPr="00232E60" w:rsidRDefault="008D2850" w:rsidP="003D5510">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0B92792E" w14:textId="77777777" w:rsidR="008D2850" w:rsidRPr="00232E60" w:rsidRDefault="008D2850" w:rsidP="003D5510">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w:t>
            </w:r>
          </w:p>
        </w:tc>
      </w:tr>
    </w:tbl>
    <w:p w14:paraId="355F6373" w14:textId="77777777" w:rsidR="005E2F0F" w:rsidRPr="00232E60" w:rsidRDefault="005E2F0F" w:rsidP="00640921">
      <w:pPr>
        <w:rPr>
          <w:rFonts w:ascii="Calibri" w:hAnsi="Calibri" w:cs="Calibri"/>
        </w:rPr>
      </w:pPr>
    </w:p>
    <w:p w14:paraId="4BFC7162" w14:textId="02B664C4"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87" w:name="_Toc202800737"/>
      <w:bookmarkStart w:id="288" w:name="_Toc215486318"/>
      <w:r w:rsidRPr="00232E60">
        <w:rPr>
          <w:rFonts w:ascii="Calibri" w:hAnsi="Calibri" w:cs="Calibri"/>
          <w:b/>
          <w:bCs/>
          <w:sz w:val="24"/>
          <w:szCs w:val="24"/>
        </w:rPr>
        <w:t xml:space="preserve">Συνέργειες με θέματα αντισεισμικής θωράκισης </w:t>
      </w:r>
      <w:r w:rsidR="005F622D">
        <w:rPr>
          <w:rFonts w:ascii="Calibri" w:hAnsi="Calibri" w:cs="Calibri"/>
          <w:b/>
          <w:bCs/>
          <w:sz w:val="24"/>
          <w:szCs w:val="24"/>
        </w:rPr>
        <w:t>κτιρίων</w:t>
      </w:r>
      <w:bookmarkEnd w:id="287"/>
      <w:bookmarkEnd w:id="288"/>
    </w:p>
    <w:p w14:paraId="3AA5C58F" w14:textId="29963047" w:rsidR="00155950" w:rsidRPr="00155950" w:rsidRDefault="008D2850" w:rsidP="00155950">
      <w:pPr>
        <w:spacing w:before="60" w:line="276" w:lineRule="auto"/>
        <w:rPr>
          <w:rFonts w:ascii="Calibri" w:hAnsi="Calibri" w:cs="Calibri"/>
        </w:rPr>
      </w:pPr>
      <w:r w:rsidRPr="00155950">
        <w:rPr>
          <w:rFonts w:ascii="Calibri" w:hAnsi="Calibri" w:cs="Calibri"/>
        </w:rPr>
        <w:t xml:space="preserve">Η ανάγκη για την αντισεισμική θωράκιση των </w:t>
      </w:r>
      <w:r w:rsidR="005F622D">
        <w:rPr>
          <w:rFonts w:ascii="Calibri" w:hAnsi="Calibri" w:cs="Calibri"/>
        </w:rPr>
        <w:t>κτιρίων</w:t>
      </w:r>
      <w:r w:rsidRPr="00155950">
        <w:rPr>
          <w:rFonts w:ascii="Calibri" w:hAnsi="Calibri" w:cs="Calibri"/>
        </w:rPr>
        <w:t xml:space="preserve"> θεωρείται επιτακτική δεδομένου ότι η πλειοψηφία των </w:t>
      </w:r>
      <w:r w:rsidR="005F622D">
        <w:rPr>
          <w:rFonts w:ascii="Calibri" w:hAnsi="Calibri" w:cs="Calibri"/>
        </w:rPr>
        <w:t>κτιρίων</w:t>
      </w:r>
      <w:r w:rsidRPr="00155950">
        <w:rPr>
          <w:rFonts w:ascii="Calibri" w:hAnsi="Calibri" w:cs="Calibri"/>
        </w:rPr>
        <w:t xml:space="preserve"> έχει κατασκευαστεί πριν τη θέσπιση του Ελληνικ</w:t>
      </w:r>
      <w:r w:rsidR="00155950" w:rsidRPr="00155950">
        <w:rPr>
          <w:rFonts w:ascii="Calibri" w:hAnsi="Calibri" w:cs="Calibri"/>
        </w:rPr>
        <w:t>ού</w:t>
      </w:r>
      <w:r w:rsidRPr="00155950">
        <w:rPr>
          <w:rFonts w:ascii="Calibri" w:hAnsi="Calibri" w:cs="Calibri"/>
        </w:rPr>
        <w:t xml:space="preserve"> Αντισεισμικ</w:t>
      </w:r>
      <w:r w:rsidR="00155950" w:rsidRPr="00155950">
        <w:rPr>
          <w:rFonts w:ascii="Calibri" w:hAnsi="Calibri" w:cs="Calibri"/>
        </w:rPr>
        <w:t>ού</w:t>
      </w:r>
      <w:r w:rsidRPr="00155950">
        <w:rPr>
          <w:rFonts w:ascii="Calibri" w:hAnsi="Calibri" w:cs="Calibri"/>
        </w:rPr>
        <w:t xml:space="preserve"> Κανονισμ</w:t>
      </w:r>
      <w:r w:rsidR="00155950" w:rsidRPr="00155950">
        <w:rPr>
          <w:rFonts w:ascii="Calibri" w:hAnsi="Calibri" w:cs="Calibri"/>
        </w:rPr>
        <w:t>ού</w:t>
      </w:r>
      <w:r w:rsidRPr="00155950">
        <w:rPr>
          <w:rFonts w:ascii="Calibri" w:hAnsi="Calibri" w:cs="Calibri"/>
        </w:rPr>
        <w:t xml:space="preserve"> το</w:t>
      </w:r>
      <w:r w:rsidR="00155950" w:rsidRPr="00155950">
        <w:rPr>
          <w:rFonts w:ascii="Calibri" w:hAnsi="Calibri" w:cs="Calibri"/>
        </w:rPr>
        <w:t>υ</w:t>
      </w:r>
      <w:r w:rsidRPr="00155950">
        <w:rPr>
          <w:rFonts w:ascii="Calibri" w:hAnsi="Calibri" w:cs="Calibri"/>
        </w:rPr>
        <w:t xml:space="preserve"> 2000.</w:t>
      </w:r>
      <w:r w:rsidR="003D5510" w:rsidRPr="00155950">
        <w:rPr>
          <w:rFonts w:ascii="Calibri" w:hAnsi="Calibri" w:cs="Calibri"/>
        </w:rPr>
        <w:t xml:space="preserve"> </w:t>
      </w:r>
      <w:r w:rsidRPr="00155950">
        <w:rPr>
          <w:rFonts w:ascii="Calibri" w:hAnsi="Calibri" w:cs="Calibri"/>
        </w:rPr>
        <w:t xml:space="preserve">Συνεπώς, τα μέτρα για την ανακαίνιση του </w:t>
      </w:r>
      <w:r w:rsidR="00DE519B">
        <w:rPr>
          <w:rFonts w:ascii="Calibri" w:hAnsi="Calibri" w:cs="Calibri"/>
        </w:rPr>
        <w:t>κτη</w:t>
      </w:r>
      <w:r w:rsidRPr="00155950">
        <w:rPr>
          <w:rFonts w:ascii="Calibri" w:hAnsi="Calibri" w:cs="Calibri"/>
        </w:rPr>
        <w:t>ριακού αποθέματος δύνανται να συνδράμουν ταυτόχρονα και στην αντισεισμική θωράκιση τους.</w:t>
      </w:r>
      <w:r w:rsidR="0049054A">
        <w:rPr>
          <w:rFonts w:ascii="Calibri" w:hAnsi="Calibri" w:cs="Calibri"/>
        </w:rPr>
        <w:t xml:space="preserve"> </w:t>
      </w:r>
      <w:r w:rsidR="00AE6CB7" w:rsidRPr="00155950">
        <w:rPr>
          <w:rFonts w:ascii="Calibri" w:hAnsi="Calibri" w:cs="Calibri"/>
        </w:rPr>
        <w:t xml:space="preserve">Η ανάλυση των υφιστάμενων τυπολογιών </w:t>
      </w:r>
      <w:r w:rsidR="005F622D">
        <w:rPr>
          <w:rFonts w:ascii="Calibri" w:hAnsi="Calibri" w:cs="Calibri"/>
        </w:rPr>
        <w:t>κτιρίων</w:t>
      </w:r>
      <w:r w:rsidR="00AE6CB7" w:rsidRPr="00155950">
        <w:rPr>
          <w:rFonts w:ascii="Calibri" w:hAnsi="Calibri" w:cs="Calibri"/>
        </w:rPr>
        <w:t xml:space="preserve"> που χρειάζονται ολοκληρωμένη ανακαίνιση για την ταυτόχρονη μείωση της σεισμικής τους ευπάθειας και τη βελτίωση της ενεργειακής τους απόδοσης αποτελεί ένα κρίσιμο βήμα προς τον εντοπισμό τεχνολογικών επιλογών για μια αποτελεσματική συνδυασμένη σεισμική και ενεργειακή παρέμβαση ανακαίνισης. </w:t>
      </w:r>
    </w:p>
    <w:p w14:paraId="518B384B" w14:textId="719B07F6" w:rsidR="00155950" w:rsidRPr="00FF4959" w:rsidRDefault="00155950" w:rsidP="00155950">
      <w:pPr>
        <w:spacing w:before="60" w:line="276" w:lineRule="auto"/>
        <w:rPr>
          <w:rFonts w:ascii="Calibri" w:hAnsi="Calibri" w:cs="Calibri"/>
        </w:rPr>
      </w:pPr>
      <w:r w:rsidRPr="00155950">
        <w:rPr>
          <w:rFonts w:ascii="Calibri" w:hAnsi="Calibri" w:cs="Calibri"/>
          <w:noProof/>
          <w:lang w:val="en-GB"/>
        </w:rPr>
        <w:drawing>
          <wp:anchor distT="0" distB="0" distL="114300" distR="114300" simplePos="0" relativeHeight="251669504" behindDoc="0" locked="0" layoutInCell="1" allowOverlap="1" wp14:anchorId="79310749" wp14:editId="45006F3E">
            <wp:simplePos x="0" y="0"/>
            <wp:positionH relativeFrom="column">
              <wp:posOffset>44450</wp:posOffset>
            </wp:positionH>
            <wp:positionV relativeFrom="paragraph">
              <wp:posOffset>69215</wp:posOffset>
            </wp:positionV>
            <wp:extent cx="2895600" cy="2057400"/>
            <wp:effectExtent l="0" t="0" r="0" b="0"/>
            <wp:wrapSquare wrapText="bothSides"/>
            <wp:docPr id="537864517" name="Picture 1" descr="A graph of a number of individual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7864517" name="Picture 1" descr="A graph of a number of individuals&#10;&#10;AI-generated content may be incorrect."/>
                    <pic:cNvPicPr/>
                  </pic:nvPicPr>
                  <pic:blipFill rotWithShape="1">
                    <a:blip r:embed="rId61">
                      <a:extLst>
                        <a:ext uri="{28A0092B-C50C-407E-A947-70E740481C1C}">
                          <a14:useLocalDpi xmlns:a14="http://schemas.microsoft.com/office/drawing/2010/main" val="0"/>
                        </a:ext>
                      </a:extLst>
                    </a:blip>
                    <a:srcRect l="15107" t="12253" r="14059" b="5303"/>
                    <a:stretch>
                      <a:fillRect/>
                    </a:stretch>
                  </pic:blipFill>
                  <pic:spPr bwMode="auto">
                    <a:xfrm>
                      <a:off x="0" y="0"/>
                      <a:ext cx="2895600" cy="2057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E6CB7" w:rsidRPr="00155950">
        <w:rPr>
          <w:rFonts w:ascii="Calibri" w:hAnsi="Calibri" w:cs="Calibri"/>
        </w:rPr>
        <w:t xml:space="preserve">Στο πλαίσιο του ευρωπαϊκού έργου </w:t>
      </w:r>
      <w:r w:rsidR="00AE6CB7" w:rsidRPr="00155950">
        <w:rPr>
          <w:rFonts w:ascii="Calibri" w:hAnsi="Calibri" w:cs="Calibri"/>
          <w:lang w:val="en-US"/>
        </w:rPr>
        <w:t>REEBUILD</w:t>
      </w:r>
      <w:r w:rsidR="00AE6CB7" w:rsidRPr="00155950">
        <w:rPr>
          <w:rFonts w:ascii="Calibri" w:hAnsi="Calibri" w:cs="Calibri"/>
        </w:rPr>
        <w:t xml:space="preserve">: </w:t>
      </w:r>
      <w:r w:rsidR="00AE6CB7" w:rsidRPr="00155950">
        <w:rPr>
          <w:rFonts w:ascii="Calibri" w:hAnsi="Calibri" w:cs="Calibri"/>
          <w:lang w:val="en-US"/>
        </w:rPr>
        <w:t>Integrated</w:t>
      </w:r>
      <w:r w:rsidR="00AE6CB7" w:rsidRPr="00155950">
        <w:rPr>
          <w:rFonts w:ascii="Calibri" w:hAnsi="Calibri" w:cs="Calibri"/>
        </w:rPr>
        <w:t xml:space="preserve"> </w:t>
      </w:r>
      <w:r w:rsidR="00AE6CB7" w:rsidRPr="00155950">
        <w:rPr>
          <w:rFonts w:ascii="Calibri" w:hAnsi="Calibri" w:cs="Calibri"/>
          <w:lang w:val="en-US"/>
        </w:rPr>
        <w:t>Techniques</w:t>
      </w:r>
      <w:r w:rsidR="00AE6CB7" w:rsidRPr="00155950">
        <w:rPr>
          <w:rFonts w:ascii="Calibri" w:hAnsi="Calibri" w:cs="Calibri"/>
        </w:rPr>
        <w:t xml:space="preserve"> </w:t>
      </w:r>
      <w:r w:rsidR="00AE6CB7" w:rsidRPr="00155950">
        <w:rPr>
          <w:rFonts w:ascii="Calibri" w:hAnsi="Calibri" w:cs="Calibri"/>
          <w:lang w:val="en-US"/>
        </w:rPr>
        <w:t>for</w:t>
      </w:r>
      <w:r w:rsidR="00AE6CB7" w:rsidRPr="00155950">
        <w:rPr>
          <w:rFonts w:ascii="Calibri" w:hAnsi="Calibri" w:cs="Calibri"/>
        </w:rPr>
        <w:t xml:space="preserve"> </w:t>
      </w:r>
      <w:r w:rsidR="00AE6CB7" w:rsidRPr="00155950">
        <w:rPr>
          <w:rFonts w:ascii="Calibri" w:hAnsi="Calibri" w:cs="Calibri"/>
          <w:lang w:val="en-US"/>
        </w:rPr>
        <w:t>the</w:t>
      </w:r>
      <w:r w:rsidR="00AE6CB7" w:rsidRPr="00155950">
        <w:rPr>
          <w:rFonts w:ascii="Calibri" w:hAnsi="Calibri" w:cs="Calibri"/>
        </w:rPr>
        <w:t xml:space="preserve"> </w:t>
      </w:r>
      <w:r w:rsidR="00AE6CB7" w:rsidRPr="00155950">
        <w:rPr>
          <w:rFonts w:ascii="Calibri" w:hAnsi="Calibri" w:cs="Calibri"/>
          <w:lang w:val="en-US"/>
        </w:rPr>
        <w:t>Seismic</w:t>
      </w:r>
      <w:r w:rsidR="00AE6CB7" w:rsidRPr="00155950">
        <w:rPr>
          <w:rFonts w:ascii="Calibri" w:hAnsi="Calibri" w:cs="Calibri"/>
        </w:rPr>
        <w:t xml:space="preserve"> </w:t>
      </w:r>
      <w:r w:rsidR="00AE6CB7" w:rsidRPr="00155950">
        <w:rPr>
          <w:rFonts w:ascii="Calibri" w:hAnsi="Calibri" w:cs="Calibri"/>
          <w:lang w:val="en-US"/>
        </w:rPr>
        <w:t>Strengthening</w:t>
      </w:r>
      <w:r w:rsidR="00AE6CB7" w:rsidRPr="00155950">
        <w:rPr>
          <w:rFonts w:ascii="Calibri" w:hAnsi="Calibri" w:cs="Calibri"/>
        </w:rPr>
        <w:t xml:space="preserve"> &amp; </w:t>
      </w:r>
      <w:r w:rsidR="00AE6CB7" w:rsidRPr="00155950">
        <w:rPr>
          <w:rFonts w:ascii="Calibri" w:hAnsi="Calibri" w:cs="Calibri"/>
          <w:lang w:val="en-US"/>
        </w:rPr>
        <w:t>Energy</w:t>
      </w:r>
      <w:r w:rsidR="00AE6CB7" w:rsidRPr="00155950">
        <w:rPr>
          <w:rFonts w:ascii="Calibri" w:hAnsi="Calibri" w:cs="Calibri"/>
        </w:rPr>
        <w:t xml:space="preserve"> </w:t>
      </w:r>
      <w:r w:rsidR="00AE6CB7" w:rsidRPr="00155950">
        <w:rPr>
          <w:rFonts w:ascii="Calibri" w:hAnsi="Calibri" w:cs="Calibri"/>
          <w:lang w:val="en-US"/>
        </w:rPr>
        <w:t>Efficiency</w:t>
      </w:r>
      <w:r w:rsidR="00AE6CB7" w:rsidRPr="00155950">
        <w:rPr>
          <w:rFonts w:ascii="Calibri" w:hAnsi="Calibri" w:cs="Calibri"/>
        </w:rPr>
        <w:t xml:space="preserve"> </w:t>
      </w:r>
      <w:r w:rsidR="00AE6CB7" w:rsidRPr="00155950">
        <w:rPr>
          <w:rFonts w:ascii="Calibri" w:hAnsi="Calibri" w:cs="Calibri"/>
          <w:lang w:val="en-US"/>
        </w:rPr>
        <w:t>of</w:t>
      </w:r>
      <w:r w:rsidR="00AE6CB7" w:rsidRPr="00155950">
        <w:rPr>
          <w:rFonts w:ascii="Calibri" w:hAnsi="Calibri" w:cs="Calibri"/>
        </w:rPr>
        <w:t xml:space="preserve">  </w:t>
      </w:r>
      <w:r w:rsidR="00AE6CB7" w:rsidRPr="00155950">
        <w:rPr>
          <w:rFonts w:ascii="Calibri" w:hAnsi="Calibri" w:cs="Calibri"/>
          <w:lang w:val="en-US"/>
        </w:rPr>
        <w:t>Existing</w:t>
      </w:r>
      <w:r w:rsidR="00AE6CB7" w:rsidRPr="00155950">
        <w:rPr>
          <w:rFonts w:ascii="Calibri" w:hAnsi="Calibri" w:cs="Calibri"/>
        </w:rPr>
        <w:t xml:space="preserve"> </w:t>
      </w:r>
      <w:r w:rsidR="00AE6CB7" w:rsidRPr="00155950">
        <w:rPr>
          <w:rFonts w:ascii="Calibri" w:hAnsi="Calibri" w:cs="Calibri"/>
          <w:lang w:val="en-US"/>
        </w:rPr>
        <w:t>Buildings</w:t>
      </w:r>
      <w:r w:rsidR="00AE6CB7" w:rsidRPr="00155950">
        <w:rPr>
          <w:rFonts w:ascii="Calibri" w:hAnsi="Calibri" w:cs="Calibri"/>
        </w:rPr>
        <w:t xml:space="preserve"> - </w:t>
      </w:r>
      <w:r w:rsidR="00AE6CB7" w:rsidRPr="00155950">
        <w:rPr>
          <w:rFonts w:ascii="Calibri" w:hAnsi="Calibri" w:cs="Calibri"/>
          <w:lang w:val="en-US"/>
        </w:rPr>
        <w:t>Overview</w:t>
      </w:r>
      <w:r w:rsidR="00AE6CB7" w:rsidRPr="00155950">
        <w:rPr>
          <w:rFonts w:ascii="Calibri" w:hAnsi="Calibri" w:cs="Calibri"/>
        </w:rPr>
        <w:t xml:space="preserve"> </w:t>
      </w:r>
      <w:r w:rsidR="00AE6CB7" w:rsidRPr="00155950">
        <w:rPr>
          <w:rFonts w:ascii="Calibri" w:hAnsi="Calibri" w:cs="Calibri"/>
          <w:lang w:val="en-US"/>
        </w:rPr>
        <w:t>of</w:t>
      </w:r>
      <w:r w:rsidR="00AE6CB7" w:rsidRPr="00155950">
        <w:rPr>
          <w:rFonts w:ascii="Calibri" w:hAnsi="Calibri" w:cs="Calibri"/>
        </w:rPr>
        <w:t xml:space="preserve"> </w:t>
      </w:r>
      <w:r w:rsidR="00AE6CB7" w:rsidRPr="00155950">
        <w:rPr>
          <w:rFonts w:ascii="Calibri" w:hAnsi="Calibri" w:cs="Calibri"/>
          <w:lang w:val="en-US"/>
        </w:rPr>
        <w:t>seismic</w:t>
      </w:r>
      <w:r w:rsidR="00AE6CB7" w:rsidRPr="00155950">
        <w:rPr>
          <w:rFonts w:ascii="Calibri" w:hAnsi="Calibri" w:cs="Calibri"/>
        </w:rPr>
        <w:t xml:space="preserve"> </w:t>
      </w:r>
      <w:r w:rsidR="00AE6CB7" w:rsidRPr="00155950">
        <w:rPr>
          <w:rFonts w:ascii="Calibri" w:hAnsi="Calibri" w:cs="Calibri"/>
          <w:lang w:val="en-US"/>
        </w:rPr>
        <w:t>and</w:t>
      </w:r>
      <w:r w:rsidR="00AE6CB7" w:rsidRPr="00155950">
        <w:rPr>
          <w:rFonts w:ascii="Calibri" w:hAnsi="Calibri" w:cs="Calibri"/>
        </w:rPr>
        <w:t xml:space="preserve"> </w:t>
      </w:r>
      <w:r w:rsidR="00AE6CB7" w:rsidRPr="00155950">
        <w:rPr>
          <w:rFonts w:ascii="Calibri" w:hAnsi="Calibri" w:cs="Calibri"/>
          <w:lang w:val="en-US"/>
        </w:rPr>
        <w:t>energy</w:t>
      </w:r>
      <w:r w:rsidR="00AE6CB7" w:rsidRPr="00155950">
        <w:rPr>
          <w:rFonts w:ascii="Calibri" w:hAnsi="Calibri" w:cs="Calibri"/>
        </w:rPr>
        <w:t xml:space="preserve"> </w:t>
      </w:r>
      <w:r w:rsidR="00AE6CB7" w:rsidRPr="00155950">
        <w:rPr>
          <w:rFonts w:ascii="Calibri" w:hAnsi="Calibri" w:cs="Calibri"/>
          <w:lang w:val="en-US"/>
        </w:rPr>
        <w:t>retrofit</w:t>
      </w:r>
      <w:r w:rsidR="00AE6CB7" w:rsidRPr="00155950">
        <w:rPr>
          <w:rFonts w:ascii="Calibri" w:hAnsi="Calibri" w:cs="Calibri"/>
        </w:rPr>
        <w:t xml:space="preserve"> technologies for existing buildings, </w:t>
      </w:r>
      <w:r w:rsidRPr="00155950">
        <w:rPr>
          <w:rFonts w:ascii="Calibri" w:hAnsi="Calibri" w:cs="Calibri"/>
        </w:rPr>
        <w:t xml:space="preserve">αναλύθηκαν συγκεκριμένες περιοχές λαμβάνοντας υπόψη διάφορους συνδυασμούς σεισμικού κινδύνου και κλιματικών συνθηκών, την ηλικία των </w:t>
      </w:r>
      <w:r w:rsidR="005F622D">
        <w:rPr>
          <w:rFonts w:ascii="Calibri" w:hAnsi="Calibri" w:cs="Calibri"/>
        </w:rPr>
        <w:t>κτιρίων</w:t>
      </w:r>
      <w:r w:rsidRPr="00155950">
        <w:rPr>
          <w:rFonts w:ascii="Calibri" w:hAnsi="Calibri" w:cs="Calibri"/>
        </w:rPr>
        <w:t xml:space="preserve"> και την περίοδο εφαρμογής των σεισμικών κωδίκων και των ενεργειακών κανονισμών. </w:t>
      </w:r>
    </w:p>
    <w:p w14:paraId="1B4F02C6" w14:textId="77777777" w:rsidR="00155950" w:rsidRPr="00FF4959" w:rsidRDefault="00155950" w:rsidP="00155950">
      <w:pPr>
        <w:spacing w:before="60" w:line="276" w:lineRule="auto"/>
        <w:rPr>
          <w:rFonts w:ascii="Calibri" w:hAnsi="Calibri" w:cs="Calibri"/>
        </w:rPr>
      </w:pPr>
    </w:p>
    <w:p w14:paraId="0745BAA5" w14:textId="47E7ADE7" w:rsidR="00155950" w:rsidRPr="00AF4FD8" w:rsidRDefault="00AF4FD8" w:rsidP="00AF4FD8">
      <w:pPr>
        <w:spacing w:before="0" w:after="0" w:line="240" w:lineRule="auto"/>
        <w:rPr>
          <w:rFonts w:ascii="Calibri" w:hAnsi="Calibri" w:cs="Calibri"/>
          <w:i/>
          <w:iCs/>
          <w:sz w:val="20"/>
          <w:szCs w:val="20"/>
        </w:rPr>
      </w:pPr>
      <w:bookmarkStart w:id="289" w:name="_Toc202800773"/>
      <w:bookmarkStart w:id="290" w:name="_Toc215486354"/>
      <w:r w:rsidRPr="00AF4FD8">
        <w:rPr>
          <w:rFonts w:ascii="Calibri" w:hAnsi="Calibri" w:cs="Calibri"/>
          <w:i/>
          <w:iCs/>
          <w:sz w:val="20"/>
          <w:szCs w:val="20"/>
        </w:rPr>
        <w:t xml:space="preserve">Διάγραμμα </w:t>
      </w:r>
      <w:r w:rsidRPr="00AF4FD8">
        <w:rPr>
          <w:rFonts w:ascii="Calibri" w:hAnsi="Calibri" w:cs="Calibri"/>
          <w:i/>
          <w:iCs/>
          <w:sz w:val="20"/>
          <w:szCs w:val="20"/>
        </w:rPr>
        <w:fldChar w:fldCharType="begin"/>
      </w:r>
      <w:r w:rsidRPr="00AF4FD8">
        <w:rPr>
          <w:rFonts w:ascii="Calibri" w:hAnsi="Calibri" w:cs="Calibri"/>
          <w:i/>
          <w:iCs/>
          <w:sz w:val="20"/>
          <w:szCs w:val="20"/>
        </w:rPr>
        <w:instrText xml:space="preserve"> SEQ Διάγραμμα \* ARABIC </w:instrText>
      </w:r>
      <w:r w:rsidRPr="00AF4FD8">
        <w:rPr>
          <w:rFonts w:ascii="Calibri" w:hAnsi="Calibri" w:cs="Calibri"/>
          <w:i/>
          <w:iCs/>
          <w:sz w:val="20"/>
          <w:szCs w:val="20"/>
        </w:rPr>
        <w:fldChar w:fldCharType="separate"/>
      </w:r>
      <w:r w:rsidR="00AD0D08">
        <w:rPr>
          <w:rFonts w:ascii="Calibri" w:hAnsi="Calibri" w:cs="Calibri"/>
          <w:i/>
          <w:iCs/>
          <w:noProof/>
          <w:sz w:val="20"/>
          <w:szCs w:val="20"/>
        </w:rPr>
        <w:t>27</w:t>
      </w:r>
      <w:r w:rsidRPr="00AF4FD8">
        <w:rPr>
          <w:rFonts w:ascii="Calibri" w:hAnsi="Calibri" w:cs="Calibri"/>
          <w:i/>
          <w:iCs/>
          <w:sz w:val="20"/>
          <w:szCs w:val="20"/>
        </w:rPr>
        <w:fldChar w:fldCharType="end"/>
      </w:r>
      <w:r w:rsidRPr="00AF4FD8">
        <w:rPr>
          <w:rFonts w:ascii="Calibri" w:hAnsi="Calibri" w:cs="Calibri"/>
          <w:i/>
          <w:iCs/>
          <w:sz w:val="20"/>
          <w:szCs w:val="20"/>
        </w:rPr>
        <w:t xml:space="preserve">. </w:t>
      </w:r>
      <w:r w:rsidR="00155950" w:rsidRPr="00AF4FD8">
        <w:rPr>
          <w:rFonts w:ascii="Calibri" w:hAnsi="Calibri" w:cs="Calibri"/>
          <w:i/>
          <w:iCs/>
          <w:sz w:val="20"/>
          <w:szCs w:val="20"/>
        </w:rPr>
        <w:t xml:space="preserve">Κατανομή χωρών της ΕΕ-27 με βάση την προτεραιοποίηση της ανάλυσης συνδυαστικών δυσμενών σεισμικών και κλιματικών συνθηκών (πηγή: </w:t>
      </w:r>
      <w:r w:rsidR="00155950" w:rsidRPr="00AF4FD8">
        <w:rPr>
          <w:rFonts w:ascii="Calibri" w:hAnsi="Calibri" w:cs="Calibri"/>
          <w:i/>
          <w:iCs/>
          <w:sz w:val="20"/>
          <w:szCs w:val="20"/>
          <w:lang w:val="en-GB"/>
        </w:rPr>
        <w:t>Romano</w:t>
      </w:r>
      <w:r w:rsidR="00155950" w:rsidRPr="00AF4FD8">
        <w:rPr>
          <w:rFonts w:ascii="Calibri" w:hAnsi="Calibri" w:cs="Calibri"/>
          <w:i/>
          <w:iCs/>
          <w:sz w:val="20"/>
          <w:szCs w:val="20"/>
        </w:rPr>
        <w:t xml:space="preserve"> </w:t>
      </w:r>
      <w:r w:rsidR="00155950" w:rsidRPr="00AF4FD8">
        <w:rPr>
          <w:rFonts w:ascii="Calibri" w:hAnsi="Calibri" w:cs="Calibri"/>
          <w:i/>
          <w:iCs/>
          <w:sz w:val="20"/>
          <w:szCs w:val="20"/>
          <w:lang w:val="en-GB"/>
        </w:rPr>
        <w:t>et</w:t>
      </w:r>
      <w:r w:rsidR="00155950" w:rsidRPr="00AF4FD8">
        <w:rPr>
          <w:rFonts w:ascii="Calibri" w:hAnsi="Calibri" w:cs="Calibri"/>
          <w:i/>
          <w:iCs/>
          <w:sz w:val="20"/>
          <w:szCs w:val="20"/>
        </w:rPr>
        <w:t xml:space="preserve"> </w:t>
      </w:r>
      <w:r w:rsidR="00155950" w:rsidRPr="00AF4FD8">
        <w:rPr>
          <w:rFonts w:ascii="Calibri" w:hAnsi="Calibri" w:cs="Calibri"/>
          <w:i/>
          <w:iCs/>
          <w:sz w:val="20"/>
          <w:szCs w:val="20"/>
          <w:lang w:val="en-GB"/>
        </w:rPr>
        <w:t>al</w:t>
      </w:r>
      <w:r w:rsidR="00155950" w:rsidRPr="00AF4FD8">
        <w:rPr>
          <w:rFonts w:ascii="Calibri" w:hAnsi="Calibri" w:cs="Calibri"/>
          <w:i/>
          <w:iCs/>
          <w:sz w:val="20"/>
          <w:szCs w:val="20"/>
        </w:rPr>
        <w:t>. 2023)</w:t>
      </w:r>
      <w:bookmarkEnd w:id="289"/>
      <w:bookmarkEnd w:id="290"/>
    </w:p>
    <w:p w14:paraId="781A8562" w14:textId="77777777" w:rsidR="00AF4FD8" w:rsidRDefault="00AF4FD8" w:rsidP="00155950">
      <w:pPr>
        <w:spacing w:before="60" w:line="276" w:lineRule="auto"/>
        <w:rPr>
          <w:rFonts w:ascii="Calibri" w:hAnsi="Calibri" w:cs="Calibri"/>
        </w:rPr>
      </w:pPr>
    </w:p>
    <w:p w14:paraId="7506D181" w14:textId="19954C73" w:rsidR="00155950" w:rsidRPr="00155950" w:rsidRDefault="00155950" w:rsidP="00155950">
      <w:pPr>
        <w:spacing w:before="60" w:line="276" w:lineRule="auto"/>
        <w:rPr>
          <w:rFonts w:ascii="Calibri" w:hAnsi="Calibri" w:cs="Calibri"/>
        </w:rPr>
      </w:pPr>
      <w:r w:rsidRPr="00155950">
        <w:rPr>
          <w:rFonts w:ascii="Calibri" w:hAnsi="Calibri" w:cs="Calibri"/>
        </w:rPr>
        <w:lastRenderedPageBreak/>
        <w:t xml:space="preserve">Για την περίπτωση της Ελλάδας το πρόγραμμα καταδεικνύει ότι επειδή η χώρα μας χαρακτηρίζεται από μέτριο έως υψηλό σεισμικό κίνδυνο και υψηλό επίπεδο </w:t>
      </w:r>
      <w:r w:rsidR="004C1943">
        <w:rPr>
          <w:rFonts w:ascii="Calibri" w:hAnsi="Calibri" w:cs="Calibri"/>
        </w:rPr>
        <w:t>βαθμο-ημερών θέρμανσης</w:t>
      </w:r>
      <w:r w:rsidRPr="00155950">
        <w:rPr>
          <w:rFonts w:ascii="Calibri" w:hAnsi="Calibri" w:cs="Calibri"/>
        </w:rPr>
        <w:t xml:space="preserve">, υπάρχει δυνατότητα εφαρμογής συνδυασμένης αναβάθμισης σε τουλάχιστον 60-70% του υφιστάμενου </w:t>
      </w:r>
      <w:r w:rsidR="00DE519B">
        <w:rPr>
          <w:rFonts w:ascii="Calibri" w:hAnsi="Calibri" w:cs="Calibri"/>
        </w:rPr>
        <w:t>κτη</w:t>
      </w:r>
      <w:r w:rsidRPr="00155950">
        <w:rPr>
          <w:rFonts w:ascii="Calibri" w:hAnsi="Calibri" w:cs="Calibri"/>
        </w:rPr>
        <w:t xml:space="preserve">ριακού αποθέματος στις επιλεγμένες χώρες. </w:t>
      </w:r>
    </w:p>
    <w:p w14:paraId="643F75F8" w14:textId="68C539CB" w:rsidR="008D2850" w:rsidRPr="00155950" w:rsidRDefault="008D2850" w:rsidP="003D5510">
      <w:pPr>
        <w:spacing w:before="60" w:line="276" w:lineRule="auto"/>
        <w:rPr>
          <w:rFonts w:ascii="Calibri" w:hAnsi="Calibri" w:cs="Calibri"/>
        </w:rPr>
      </w:pPr>
      <w:r w:rsidRPr="00155950">
        <w:rPr>
          <w:rFonts w:ascii="Calibri" w:hAnsi="Calibri" w:cs="Calibri"/>
        </w:rPr>
        <w:t xml:space="preserve">Παρακάτω περιγράφονται τα μέτρα για την αντισεισμική θωράκιση των </w:t>
      </w:r>
      <w:r w:rsidR="005F622D">
        <w:rPr>
          <w:rFonts w:ascii="Calibri" w:hAnsi="Calibri" w:cs="Calibri"/>
        </w:rPr>
        <w:t>κτιρίων</w:t>
      </w:r>
      <w:r w:rsidRPr="00155950">
        <w:rPr>
          <w:rFonts w:ascii="Calibri" w:hAnsi="Calibri" w:cs="Calibri"/>
        </w:rPr>
        <w:t xml:space="preserve">,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155950">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8D2850" w:rsidRPr="00232E60" w14:paraId="6BDECF5D" w14:textId="77777777" w:rsidTr="001010B9">
        <w:trPr>
          <w:tblHeader/>
          <w:jc w:val="center"/>
        </w:trPr>
        <w:tc>
          <w:tcPr>
            <w:tcW w:w="2830" w:type="dxa"/>
            <w:shd w:val="clear" w:color="auto" w:fill="D9D9D9" w:themeFill="background1" w:themeFillShade="D9"/>
            <w:vAlign w:val="center"/>
          </w:tcPr>
          <w:p w14:paraId="719D8AA0" w14:textId="77777777" w:rsidR="008D2850" w:rsidRPr="00232E60" w:rsidRDefault="008D2850" w:rsidP="00155950">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43DC0CAB" w14:textId="72B6D038" w:rsidR="008D2850" w:rsidRPr="00232E60" w:rsidRDefault="008D2850" w:rsidP="00155950">
            <w:pPr>
              <w:spacing w:before="0" w:after="0" w:line="240" w:lineRule="auto"/>
              <w:rPr>
                <w:rFonts w:ascii="Calibri" w:hAnsi="Calibri" w:cs="Calibri"/>
                <w:b/>
                <w:bCs/>
                <w:lang w:eastAsia="el-GR"/>
              </w:rPr>
            </w:pPr>
            <w:r w:rsidRPr="00232E60">
              <w:rPr>
                <w:rFonts w:ascii="Calibri" w:hAnsi="Calibri" w:cs="Calibri"/>
                <w:b/>
                <w:bCs/>
                <w:lang w:eastAsia="el-GR"/>
              </w:rPr>
              <w:t xml:space="preserve">OΡ6. Αντισεισμική θωράκιση </w:t>
            </w:r>
            <w:r w:rsidR="005F622D">
              <w:rPr>
                <w:rFonts w:ascii="Calibri" w:hAnsi="Calibri" w:cs="Calibri"/>
                <w:b/>
                <w:bCs/>
                <w:lang w:eastAsia="el-GR"/>
              </w:rPr>
              <w:t>κτιρίων</w:t>
            </w:r>
          </w:p>
        </w:tc>
      </w:tr>
      <w:tr w:rsidR="008D2850" w:rsidRPr="00232E60" w14:paraId="483BC74D" w14:textId="77777777" w:rsidTr="001010B9">
        <w:trPr>
          <w:jc w:val="center"/>
        </w:trPr>
        <w:tc>
          <w:tcPr>
            <w:tcW w:w="2830" w:type="dxa"/>
            <w:vAlign w:val="center"/>
          </w:tcPr>
          <w:p w14:paraId="5DC61B6B"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1416C2CC"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 και Οικονομικό μέτρο</w:t>
            </w:r>
          </w:p>
        </w:tc>
      </w:tr>
      <w:tr w:rsidR="008D2850" w:rsidRPr="00232E60" w14:paraId="2C6D35E3" w14:textId="77777777" w:rsidTr="001010B9">
        <w:trPr>
          <w:jc w:val="center"/>
        </w:trPr>
        <w:tc>
          <w:tcPr>
            <w:tcW w:w="2830" w:type="dxa"/>
            <w:vAlign w:val="center"/>
          </w:tcPr>
          <w:p w14:paraId="3859C1D8"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666E5262" w14:textId="439EC2C2"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 xml:space="preserve">Το ΟΡ6 στοχεύει στην </w:t>
            </w:r>
            <w:r w:rsidRPr="00232E60">
              <w:rPr>
                <w:rFonts w:ascii="Calibri" w:hAnsi="Calibri" w:cs="Calibri"/>
              </w:rPr>
              <w:t xml:space="preserve">την αντισεισμική θωράκιση των </w:t>
            </w:r>
            <w:r w:rsidR="005F622D">
              <w:rPr>
                <w:rFonts w:ascii="Calibri" w:hAnsi="Calibri" w:cs="Calibri"/>
              </w:rPr>
              <w:t>κτιρίων</w:t>
            </w:r>
            <w:r w:rsidRPr="00232E60">
              <w:rPr>
                <w:rFonts w:ascii="Calibri" w:hAnsi="Calibri" w:cs="Calibri"/>
              </w:rPr>
              <w:t xml:space="preserve">, δεδομένου ότι η σεισμική δραστηριότητα δύναται να επηρεάσει το ρυθμό ανακαίνισης και τη διάρκεια ζωής των </w:t>
            </w:r>
            <w:r w:rsidR="005F622D">
              <w:rPr>
                <w:rFonts w:ascii="Calibri" w:hAnsi="Calibri" w:cs="Calibri"/>
              </w:rPr>
              <w:t>κτιρίων</w:t>
            </w:r>
            <w:r w:rsidRPr="00232E60">
              <w:rPr>
                <w:rFonts w:ascii="Calibri" w:hAnsi="Calibri" w:cs="Calibri"/>
              </w:rPr>
              <w:t>.</w:t>
            </w:r>
          </w:p>
          <w:p w14:paraId="315B6E6A" w14:textId="3E5E5609"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 xml:space="preserve">Προς αυτή την κατεύθυνση, θα διερευνηθεί η εφαρμογή δέσμης μέτρων για την </w:t>
            </w:r>
            <w:r w:rsidRPr="00232E60">
              <w:rPr>
                <w:rFonts w:ascii="Calibri" w:hAnsi="Calibri" w:cs="Calibri"/>
              </w:rPr>
              <w:t xml:space="preserve">αντισεισμική θωράκιση των </w:t>
            </w:r>
            <w:r w:rsidR="005F622D">
              <w:rPr>
                <w:rFonts w:ascii="Calibri" w:hAnsi="Calibri" w:cs="Calibri"/>
              </w:rPr>
              <w:t>κτιρίων</w:t>
            </w:r>
            <w:r w:rsidRPr="00232E60">
              <w:rPr>
                <w:rFonts w:ascii="Calibri" w:hAnsi="Calibri" w:cs="Calibri"/>
                <w:lang w:eastAsia="el-GR"/>
              </w:rPr>
              <w:t>, η οποία δύναται να περιλαμβάνει τα ακόλουθα:</w:t>
            </w:r>
          </w:p>
          <w:p w14:paraId="1BA7B92B" w14:textId="532727A9"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 xml:space="preserve">α) Συλλογή δεδομένων για την αντισεισμική θωράκιση των </w:t>
            </w:r>
            <w:r w:rsidR="005F622D">
              <w:rPr>
                <w:rFonts w:ascii="Calibri" w:hAnsi="Calibri" w:cs="Calibri"/>
                <w:lang w:eastAsia="el-GR"/>
              </w:rPr>
              <w:t>κτιρίων</w:t>
            </w:r>
            <w:r w:rsidRPr="00232E60">
              <w:rPr>
                <w:rFonts w:ascii="Calibri" w:hAnsi="Calibri" w:cs="Calibri"/>
                <w:lang w:eastAsia="el-GR"/>
              </w:rPr>
              <w:t xml:space="preserve"> και αξιολόγηση του υφιστάμενου κινδύνου.</w:t>
            </w:r>
          </w:p>
          <w:p w14:paraId="0C77663D" w14:textId="6F3E8F8A"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 xml:space="preserve">β) Σχεδιασμός προγράμματος για την επιθεώρηση </w:t>
            </w:r>
            <w:r w:rsidR="005F622D">
              <w:rPr>
                <w:rFonts w:ascii="Calibri" w:hAnsi="Calibri" w:cs="Calibri"/>
                <w:lang w:eastAsia="el-GR"/>
              </w:rPr>
              <w:t>κτιρίων</w:t>
            </w:r>
            <w:r w:rsidRPr="00232E60">
              <w:rPr>
                <w:rFonts w:ascii="Calibri" w:hAnsi="Calibri" w:cs="Calibri"/>
                <w:lang w:eastAsia="el-GR"/>
              </w:rPr>
              <w:t xml:space="preserve"> σε συγκεκριμένες περιοχές υψηλού σεισμικού κινδύνου.</w:t>
            </w:r>
          </w:p>
          <w:p w14:paraId="5B99EDCD" w14:textId="2F84CA6F"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 xml:space="preserve">γ) Σχεδιασμός πιλοτικού προγράμματος ανακαίνισης </w:t>
            </w:r>
            <w:r w:rsidR="005F622D">
              <w:rPr>
                <w:rFonts w:ascii="Calibri" w:hAnsi="Calibri" w:cs="Calibri"/>
                <w:lang w:eastAsia="el-GR"/>
              </w:rPr>
              <w:t>κτιρίων</w:t>
            </w:r>
            <w:r w:rsidRPr="00232E60">
              <w:rPr>
                <w:rFonts w:ascii="Calibri" w:hAnsi="Calibri" w:cs="Calibri"/>
                <w:lang w:eastAsia="el-GR"/>
              </w:rPr>
              <w:t xml:space="preserve"> συμπεριλαμβανομένων παρεμβάσεων αντισεισμικής θωράκισης.</w:t>
            </w:r>
          </w:p>
          <w:p w14:paraId="3B44C1CA" w14:textId="63A9E206"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 xml:space="preserve">δ) Παροχή φορολογικών κινήτρων ή υψηλότερης οικονομικής ενίσχυσης στα χρηματοδοτικά προγράμματα ανακαίνισης </w:t>
            </w:r>
            <w:r w:rsidR="005F622D">
              <w:rPr>
                <w:rFonts w:ascii="Calibri" w:hAnsi="Calibri" w:cs="Calibri"/>
                <w:lang w:eastAsia="el-GR"/>
              </w:rPr>
              <w:t>κτιρίων</w:t>
            </w:r>
            <w:r w:rsidRPr="00232E60">
              <w:rPr>
                <w:rFonts w:ascii="Calibri" w:hAnsi="Calibri" w:cs="Calibri"/>
                <w:lang w:eastAsia="el-GR"/>
              </w:rPr>
              <w:t xml:space="preserve"> σε περίπτωση παρεμβάσεων αντισεισμικής θωράκισης.</w:t>
            </w:r>
          </w:p>
          <w:p w14:paraId="57CB46EF"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ε) Ενημέρωση και εκπαίδευση όλων των εμπλεκομένων μερών για τις παρεμβάσεις αντισεισμικής θωράκισης.</w:t>
            </w:r>
          </w:p>
        </w:tc>
      </w:tr>
      <w:tr w:rsidR="008D2850" w:rsidRPr="00232E60" w14:paraId="0DBA7708" w14:textId="77777777" w:rsidTr="001010B9">
        <w:trPr>
          <w:jc w:val="center"/>
        </w:trPr>
        <w:tc>
          <w:tcPr>
            <w:tcW w:w="2830" w:type="dxa"/>
            <w:vAlign w:val="center"/>
          </w:tcPr>
          <w:p w14:paraId="74993ED4"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360C3783" w14:textId="4E2FD9D3"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του μη-οικιακού τομέα</w:t>
            </w:r>
          </w:p>
        </w:tc>
      </w:tr>
      <w:tr w:rsidR="008D2850" w:rsidRPr="00232E60" w14:paraId="31EA7818" w14:textId="77777777" w:rsidTr="001010B9">
        <w:trPr>
          <w:jc w:val="center"/>
        </w:trPr>
        <w:tc>
          <w:tcPr>
            <w:tcW w:w="2830" w:type="dxa"/>
            <w:vAlign w:val="center"/>
          </w:tcPr>
          <w:p w14:paraId="45752A99"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3AF00E5E"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2663FD5F"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Υπουργείο Εθνικής Οικονομίας και Οικονομικών</w:t>
            </w:r>
          </w:p>
          <w:p w14:paraId="64FBFB74"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tc>
      </w:tr>
      <w:tr w:rsidR="008D2850" w:rsidRPr="00232E60" w14:paraId="25613DFD" w14:textId="77777777" w:rsidTr="001010B9">
        <w:trPr>
          <w:jc w:val="center"/>
        </w:trPr>
        <w:tc>
          <w:tcPr>
            <w:tcW w:w="2830" w:type="dxa"/>
            <w:vAlign w:val="center"/>
          </w:tcPr>
          <w:p w14:paraId="0B0DFA3A"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32453DD1"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(νοικοκυριά, δημόσιοι φορείς και επιχειρήσεις)</w:t>
            </w:r>
          </w:p>
        </w:tc>
      </w:tr>
    </w:tbl>
    <w:p w14:paraId="208C9DA3" w14:textId="77777777" w:rsidR="00640921" w:rsidRPr="00232E60" w:rsidRDefault="00640921" w:rsidP="00640921">
      <w:pPr>
        <w:rPr>
          <w:rFonts w:ascii="Calibri" w:hAnsi="Calibri" w:cs="Calibri"/>
        </w:rPr>
      </w:pPr>
    </w:p>
    <w:p w14:paraId="2E969D1C" w14:textId="452493D7" w:rsidR="00C06E07" w:rsidRPr="00232E60" w:rsidRDefault="00C06E07" w:rsidP="00406991">
      <w:pPr>
        <w:pStyle w:val="1"/>
        <w:numPr>
          <w:ilvl w:val="2"/>
          <w:numId w:val="1"/>
        </w:numPr>
        <w:spacing w:before="0" w:after="120" w:line="360" w:lineRule="auto"/>
        <w:rPr>
          <w:rFonts w:ascii="Calibri" w:hAnsi="Calibri" w:cs="Calibri"/>
          <w:b/>
          <w:bCs/>
          <w:sz w:val="24"/>
          <w:szCs w:val="24"/>
        </w:rPr>
      </w:pPr>
      <w:bookmarkStart w:id="291" w:name="_Toc202800738"/>
      <w:bookmarkStart w:id="292" w:name="_Toc215486319"/>
      <w:r w:rsidRPr="00232E60">
        <w:rPr>
          <w:rFonts w:ascii="Calibri" w:hAnsi="Calibri" w:cs="Calibri"/>
          <w:b/>
          <w:bCs/>
          <w:sz w:val="24"/>
          <w:szCs w:val="24"/>
        </w:rPr>
        <w:t xml:space="preserve">Μέτρα για την προώθηση των σχεδόν μηδενικής κατανάλωσης </w:t>
      </w:r>
      <w:r w:rsidR="005F622D">
        <w:rPr>
          <w:rFonts w:ascii="Calibri" w:hAnsi="Calibri" w:cs="Calibri"/>
          <w:b/>
          <w:bCs/>
          <w:sz w:val="24"/>
          <w:szCs w:val="24"/>
        </w:rPr>
        <w:t>κτιρίων</w:t>
      </w:r>
      <w:bookmarkEnd w:id="291"/>
      <w:bookmarkEnd w:id="292"/>
    </w:p>
    <w:p w14:paraId="62DB3140" w14:textId="6B733592" w:rsidR="008D2850" w:rsidRPr="00155950" w:rsidRDefault="008D2850" w:rsidP="00155950">
      <w:pPr>
        <w:spacing w:before="60" w:after="60" w:line="276" w:lineRule="auto"/>
        <w:rPr>
          <w:rFonts w:ascii="Calibri" w:hAnsi="Calibri" w:cs="Calibri"/>
        </w:rPr>
      </w:pPr>
      <w:r w:rsidRPr="00155950">
        <w:rPr>
          <w:rFonts w:ascii="Calibri" w:hAnsi="Calibri" w:cs="Calibri"/>
        </w:rPr>
        <w:t>Η αύξηση των</w:t>
      </w:r>
      <w:r w:rsidR="005F622D">
        <w:rPr>
          <w:rFonts w:ascii="Calibri" w:hAnsi="Calibri" w:cs="Calibri"/>
        </w:rPr>
        <w:t xml:space="preserve"> κτιρίων</w:t>
      </w:r>
      <w:r w:rsidRPr="00155950">
        <w:rPr>
          <w:rFonts w:ascii="Calibri" w:hAnsi="Calibri" w:cs="Calibri"/>
        </w:rPr>
        <w:t xml:space="preserve"> με σχεδόν μηδενική κατανάλωση ενέργειας και μηδενικού ανθρακικού αποτυπώματος, σύμφωνα με τις απαιτήσεις της Οδηγίας </w:t>
      </w:r>
      <w:r w:rsidR="00666991">
        <w:rPr>
          <w:rFonts w:ascii="Calibri" w:hAnsi="Calibri" w:cs="Calibri"/>
        </w:rPr>
        <w:t>(ΕΕ) 2024/1275</w:t>
      </w:r>
      <w:r w:rsidRPr="00155950">
        <w:rPr>
          <w:rFonts w:ascii="Calibri" w:hAnsi="Calibri" w:cs="Calibri"/>
        </w:rPr>
        <w:t>για την ενεργειακή απόδοση των</w:t>
      </w:r>
      <w:r w:rsidR="005F622D">
        <w:rPr>
          <w:rFonts w:ascii="Calibri" w:hAnsi="Calibri" w:cs="Calibri"/>
        </w:rPr>
        <w:t xml:space="preserve"> κτιρίων</w:t>
      </w:r>
      <w:r w:rsidRPr="00155950">
        <w:rPr>
          <w:rFonts w:ascii="Calibri" w:hAnsi="Calibri" w:cs="Calibri"/>
        </w:rPr>
        <w:t>, αποτελεί βασική προτεραιότητα του αναθεωρημένου ΕΣΕΚ, όπως αποτυπώνεται και από συγκεκριμένο μέτρο του αναθεωρημένου ΕΣΕΚ σχετικά με τα κανονιστικά, φορολογικά και χρηματοδοτικά κίνητρα για την προώθηση</w:t>
      </w:r>
      <w:r w:rsidR="005F622D">
        <w:rPr>
          <w:rFonts w:ascii="Calibri" w:hAnsi="Calibri" w:cs="Calibri"/>
        </w:rPr>
        <w:t xml:space="preserve"> κτιρίων</w:t>
      </w:r>
      <w:r w:rsidRPr="00155950">
        <w:rPr>
          <w:rFonts w:ascii="Calibri" w:hAnsi="Calibri" w:cs="Calibri"/>
        </w:rPr>
        <w:t xml:space="preserve"> άνω των ελάχιστων ενεργειακών απαιτήσεων (Μέτρο ΕΣΕΚ Μ10).</w:t>
      </w:r>
    </w:p>
    <w:p w14:paraId="0DFD5C37" w14:textId="30BE3961" w:rsidR="008D2850" w:rsidRPr="00155950" w:rsidRDefault="008D2850" w:rsidP="00155950">
      <w:pPr>
        <w:spacing w:before="60" w:after="60" w:line="276" w:lineRule="auto"/>
        <w:rPr>
          <w:rFonts w:ascii="Calibri" w:hAnsi="Calibri" w:cs="Calibri"/>
        </w:rPr>
      </w:pPr>
      <w:r w:rsidRPr="00155950">
        <w:rPr>
          <w:rFonts w:ascii="Calibri" w:hAnsi="Calibri" w:cs="Calibri"/>
        </w:rPr>
        <w:lastRenderedPageBreak/>
        <w:t>Παρακάτω περιγράφονται τα μέτρα για την προώθηση των σχεδόν μηδενικής κατανάλωσης</w:t>
      </w:r>
      <w:r w:rsidR="005F622D">
        <w:rPr>
          <w:rFonts w:ascii="Calibri" w:hAnsi="Calibri" w:cs="Calibri"/>
        </w:rPr>
        <w:t xml:space="preserve"> κτιρίων</w:t>
      </w:r>
      <w:r w:rsidRPr="00155950">
        <w:rPr>
          <w:rFonts w:ascii="Calibri" w:hAnsi="Calibri" w:cs="Calibri"/>
        </w:rPr>
        <w:t xml:space="preserve">,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155950">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8D2850" w:rsidRPr="00232E60" w14:paraId="636C5B8F" w14:textId="77777777" w:rsidTr="001010B9">
        <w:trPr>
          <w:tblHeader/>
          <w:jc w:val="center"/>
        </w:trPr>
        <w:tc>
          <w:tcPr>
            <w:tcW w:w="2830" w:type="dxa"/>
            <w:shd w:val="clear" w:color="auto" w:fill="D9D9D9" w:themeFill="background1" w:themeFillShade="D9"/>
            <w:vAlign w:val="center"/>
          </w:tcPr>
          <w:p w14:paraId="4BC7560A" w14:textId="77777777" w:rsidR="008D2850" w:rsidRPr="00232E60" w:rsidRDefault="008D2850" w:rsidP="00155950">
            <w:pPr>
              <w:spacing w:before="60" w:after="6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393C8FFB" w14:textId="3732C259" w:rsidR="008D2850" w:rsidRPr="00232E60" w:rsidRDefault="008D2850" w:rsidP="00155950">
            <w:pPr>
              <w:spacing w:before="60" w:after="60" w:line="240" w:lineRule="auto"/>
              <w:rPr>
                <w:rFonts w:ascii="Calibri" w:hAnsi="Calibri" w:cs="Calibri"/>
                <w:b/>
                <w:bCs/>
                <w:lang w:eastAsia="el-GR"/>
              </w:rPr>
            </w:pPr>
            <w:r w:rsidRPr="00232E60">
              <w:rPr>
                <w:rFonts w:ascii="Calibri" w:hAnsi="Calibri" w:cs="Calibri"/>
                <w:b/>
                <w:bCs/>
                <w:lang w:eastAsia="el-GR"/>
              </w:rPr>
              <w:t>OΡ7. Συμπληρωματικά μέτρα για την προώθηση των σχεδόν μηδενικής κατανάλωσης</w:t>
            </w:r>
            <w:r w:rsidR="005F622D">
              <w:rPr>
                <w:rFonts w:ascii="Calibri" w:hAnsi="Calibri" w:cs="Calibri"/>
                <w:b/>
                <w:bCs/>
                <w:lang w:eastAsia="el-GR"/>
              </w:rPr>
              <w:t xml:space="preserve"> κτιρίων</w:t>
            </w:r>
          </w:p>
        </w:tc>
      </w:tr>
      <w:tr w:rsidR="008D2850" w:rsidRPr="00232E60" w14:paraId="28898696" w14:textId="77777777" w:rsidTr="001010B9">
        <w:trPr>
          <w:jc w:val="center"/>
        </w:trPr>
        <w:tc>
          <w:tcPr>
            <w:tcW w:w="2830" w:type="dxa"/>
            <w:vAlign w:val="center"/>
          </w:tcPr>
          <w:p w14:paraId="4F0172D0" w14:textId="77777777" w:rsidR="008D2850" w:rsidRPr="00232E60" w:rsidRDefault="008D2850" w:rsidP="00155950">
            <w:pPr>
              <w:spacing w:before="60" w:after="6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059E64B1" w14:textId="77777777"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rPr>
              <w:t>Μέτρο ενημέρωσης και ευαισθητοποίησης και Οικονομικό μέτρο</w:t>
            </w:r>
          </w:p>
        </w:tc>
      </w:tr>
      <w:tr w:rsidR="008D2850" w:rsidRPr="00232E60" w14:paraId="034D27BC" w14:textId="77777777" w:rsidTr="001010B9">
        <w:trPr>
          <w:jc w:val="center"/>
        </w:trPr>
        <w:tc>
          <w:tcPr>
            <w:tcW w:w="2830" w:type="dxa"/>
            <w:vAlign w:val="center"/>
          </w:tcPr>
          <w:p w14:paraId="3EFCE961" w14:textId="77777777" w:rsidR="008D2850" w:rsidRPr="00232E60" w:rsidRDefault="008D2850" w:rsidP="00155950">
            <w:pPr>
              <w:spacing w:before="60" w:after="6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0792139F" w14:textId="628AD59F" w:rsidR="008D2850" w:rsidRPr="00232E60" w:rsidRDefault="008D2850" w:rsidP="00155950">
            <w:pPr>
              <w:spacing w:before="60" w:after="60" w:line="240" w:lineRule="auto"/>
              <w:rPr>
                <w:rFonts w:ascii="Calibri" w:hAnsi="Calibri" w:cs="Calibri"/>
              </w:rPr>
            </w:pPr>
            <w:r w:rsidRPr="00232E60">
              <w:rPr>
                <w:rFonts w:ascii="Calibri" w:hAnsi="Calibri" w:cs="Calibri"/>
              </w:rPr>
              <w:t>Το μέτρο ΟΡ7 στοχεύει στην προώθηση</w:t>
            </w:r>
            <w:r w:rsidR="005F622D">
              <w:rPr>
                <w:rFonts w:ascii="Calibri" w:hAnsi="Calibri" w:cs="Calibri"/>
              </w:rPr>
              <w:t xml:space="preserve"> κτιρίων</w:t>
            </w:r>
            <w:r w:rsidRPr="00232E60">
              <w:rPr>
                <w:rFonts w:ascii="Calibri" w:hAnsi="Calibri" w:cs="Calibri"/>
              </w:rPr>
              <w:t xml:space="preserve"> με σχεδόν μηδενική κατανάλωση ενέργειας και μηδενικού ανθρακικού αποτυπώματος.</w:t>
            </w:r>
          </w:p>
          <w:p w14:paraId="0A076506" w14:textId="06251F0F" w:rsidR="008D2850" w:rsidRPr="00232E60" w:rsidRDefault="008D2850" w:rsidP="00155950">
            <w:pPr>
              <w:spacing w:before="60" w:after="60" w:line="240" w:lineRule="auto"/>
              <w:rPr>
                <w:rFonts w:ascii="Calibri" w:hAnsi="Calibri" w:cs="Calibri"/>
              </w:rPr>
            </w:pPr>
            <w:r w:rsidRPr="00232E60">
              <w:rPr>
                <w:rFonts w:ascii="Calibri" w:hAnsi="Calibri" w:cs="Calibri"/>
              </w:rPr>
              <w:t xml:space="preserve">Οι υφιστάμενες προβλέψεις του άρθρο 9 του ν. 4122/2013 </w:t>
            </w:r>
            <w:r w:rsidRPr="00232E60">
              <w:rPr>
                <w:rFonts w:ascii="Calibri" w:hAnsi="Calibri" w:cs="Calibri"/>
                <w:lang w:eastAsia="el-GR"/>
              </w:rPr>
              <w:t xml:space="preserve">(ΦΕΚ Α΄, 42/19.2.2013) </w:t>
            </w:r>
            <w:r w:rsidRPr="00232E60">
              <w:rPr>
                <w:rFonts w:ascii="Calibri" w:hAnsi="Calibri" w:cs="Calibri"/>
              </w:rPr>
              <w:t xml:space="preserve">θα συνεχιστούν και θα ενισχυθούν σύμφωνα με τις απαιτήσεις του άρθρου 11 της Οδηγίας </w:t>
            </w:r>
            <w:r w:rsidR="00666991">
              <w:rPr>
                <w:rFonts w:ascii="Calibri" w:hAnsi="Calibri" w:cs="Calibri"/>
              </w:rPr>
              <w:t>(ΕΕ) 2024/1275</w:t>
            </w:r>
            <w:r w:rsidRPr="00232E60">
              <w:rPr>
                <w:rFonts w:ascii="Calibri" w:hAnsi="Calibri" w:cs="Calibri"/>
              </w:rPr>
              <w:t>για τα</w:t>
            </w:r>
            <w:r w:rsidR="005F622D">
              <w:rPr>
                <w:rFonts w:ascii="Calibri" w:hAnsi="Calibri" w:cs="Calibri"/>
              </w:rPr>
              <w:t xml:space="preserve"> κτίρια</w:t>
            </w:r>
            <w:r w:rsidRPr="00232E60">
              <w:rPr>
                <w:rFonts w:ascii="Calibri" w:hAnsi="Calibri" w:cs="Calibri"/>
              </w:rPr>
              <w:t xml:space="preserve"> μηδενικών εκπομπών. Επισημαίνεται ότι όλα τα νέα</w:t>
            </w:r>
            <w:r w:rsidR="005F622D">
              <w:rPr>
                <w:rFonts w:ascii="Calibri" w:hAnsi="Calibri" w:cs="Calibri"/>
              </w:rPr>
              <w:t xml:space="preserve"> κτίρια</w:t>
            </w:r>
            <w:r w:rsidRPr="00232E60">
              <w:rPr>
                <w:rFonts w:ascii="Calibri" w:hAnsi="Calibri" w:cs="Calibri"/>
              </w:rPr>
              <w:t xml:space="preserve"> πρέπει να είναι</w:t>
            </w:r>
            <w:r w:rsidR="005F622D">
              <w:rPr>
                <w:rFonts w:ascii="Calibri" w:hAnsi="Calibri" w:cs="Calibri"/>
              </w:rPr>
              <w:t xml:space="preserve"> κτίρια</w:t>
            </w:r>
            <w:r w:rsidRPr="00232E60">
              <w:rPr>
                <w:rFonts w:ascii="Calibri" w:hAnsi="Calibri" w:cs="Calibri"/>
              </w:rPr>
              <w:t xml:space="preserve"> σχεδόν μηδενικής κατανάλωσης ενέργειας (ΚΣΜΚΕ) από 1.1.2021, ενώ για τα νέα</w:t>
            </w:r>
            <w:r w:rsidR="005F622D">
              <w:rPr>
                <w:rFonts w:ascii="Calibri" w:hAnsi="Calibri" w:cs="Calibri"/>
              </w:rPr>
              <w:t xml:space="preserve"> κτίρια</w:t>
            </w:r>
            <w:r w:rsidRPr="00232E60">
              <w:rPr>
                <w:rFonts w:ascii="Calibri" w:hAnsi="Calibri" w:cs="Calibri"/>
              </w:rPr>
              <w:t xml:space="preserve"> που στεγάζουν υπηρεσίες του δημόσιου και ευρύτερου δημόσιου τομέα, η υποχρέωση αυτή τίθεται σε ισχύ από 1.1.2019.</w:t>
            </w:r>
          </w:p>
          <w:p w14:paraId="58BB5BBD" w14:textId="35F352C0" w:rsidR="008D2850" w:rsidRPr="00232E60" w:rsidRDefault="008D2850" w:rsidP="00155950">
            <w:pPr>
              <w:spacing w:before="60" w:after="60" w:line="240" w:lineRule="auto"/>
              <w:rPr>
                <w:rFonts w:ascii="Calibri" w:hAnsi="Calibri" w:cs="Calibri"/>
              </w:rPr>
            </w:pPr>
            <w:r w:rsidRPr="00232E60">
              <w:rPr>
                <w:rFonts w:ascii="Calibri" w:hAnsi="Calibri" w:cs="Calibri"/>
              </w:rPr>
              <w:t xml:space="preserve">Οι νέες ελάχιστες απαιτήσεις της Οδηγίας </w:t>
            </w:r>
            <w:r w:rsidR="00666991">
              <w:rPr>
                <w:rFonts w:ascii="Calibri" w:hAnsi="Calibri" w:cs="Calibri"/>
              </w:rPr>
              <w:t>(ΕΕ) 2024/1275</w:t>
            </w:r>
            <w:r w:rsidRPr="00232E60">
              <w:rPr>
                <w:rFonts w:ascii="Calibri" w:hAnsi="Calibri" w:cs="Calibri"/>
              </w:rPr>
              <w:t>θα ενσωματωθούν στον αναθεωρημένο Κανονισμό Ενεργειακής Απόδοσης</w:t>
            </w:r>
            <w:r w:rsidR="005F622D">
              <w:rPr>
                <w:rFonts w:ascii="Calibri" w:hAnsi="Calibri" w:cs="Calibri"/>
              </w:rPr>
              <w:t xml:space="preserve"> κτιρίων</w:t>
            </w:r>
            <w:r w:rsidRPr="00232E60">
              <w:rPr>
                <w:rFonts w:ascii="Calibri" w:hAnsi="Calibri" w:cs="Calibri"/>
              </w:rPr>
              <w:t>.</w:t>
            </w:r>
          </w:p>
          <w:p w14:paraId="26BB4338" w14:textId="3F97DAC9" w:rsidR="008D2850" w:rsidRPr="00232E60" w:rsidRDefault="008D2850" w:rsidP="00155950">
            <w:pPr>
              <w:spacing w:before="60" w:after="60" w:line="240" w:lineRule="auto"/>
              <w:rPr>
                <w:rFonts w:ascii="Calibri" w:hAnsi="Calibri" w:cs="Calibri"/>
              </w:rPr>
            </w:pPr>
            <w:r w:rsidRPr="00232E60">
              <w:rPr>
                <w:rFonts w:ascii="Calibri" w:hAnsi="Calibri" w:cs="Calibri"/>
              </w:rPr>
              <w:t xml:space="preserve">Σε κάθε περίπτωση θα επιδιωχθεί η μεγιστοποίηση των συνεργειών με τα μέτρα για την προώθηση της αυτοκατανάλωσης ηλεκτρικής ενέργειας διευκολύνοντας τη μεγαλύτερη διείσδυση των ΑΠΕ στο </w:t>
            </w:r>
            <w:r w:rsidR="00DE519B">
              <w:rPr>
                <w:rFonts w:ascii="Calibri" w:hAnsi="Calibri" w:cs="Calibri"/>
              </w:rPr>
              <w:t>κτη</w:t>
            </w:r>
            <w:r w:rsidRPr="00232E60">
              <w:rPr>
                <w:rFonts w:ascii="Calibri" w:hAnsi="Calibri" w:cs="Calibri"/>
              </w:rPr>
              <w:t>ριακό απόθεμα.</w:t>
            </w:r>
          </w:p>
          <w:p w14:paraId="790E81D9" w14:textId="54B0EBAF"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Δέσμη μέτρων για την προώθηση των σχεδόν μηδενικής κατανάλωσης</w:t>
            </w:r>
            <w:r w:rsidR="005F622D">
              <w:rPr>
                <w:rFonts w:ascii="Calibri" w:hAnsi="Calibri" w:cs="Calibri"/>
                <w:lang w:eastAsia="el-GR"/>
              </w:rPr>
              <w:t xml:space="preserve"> κτιρίων</w:t>
            </w:r>
            <w:r w:rsidRPr="00232E60">
              <w:rPr>
                <w:rFonts w:ascii="Calibri" w:hAnsi="Calibri" w:cs="Calibri"/>
                <w:lang w:eastAsia="el-GR"/>
              </w:rPr>
              <w:t xml:space="preserve"> θα εξεταστεί διεξοδικά, η οποία δύναται να περιλαμβάνει τα ακόλουθα:</w:t>
            </w:r>
          </w:p>
          <w:p w14:paraId="3C985F1D" w14:textId="20C8A006"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α) Αναθεώρηση Κανονισμού Ενεργειακής Απόδοσης</w:t>
            </w:r>
            <w:r w:rsidR="005F622D">
              <w:rPr>
                <w:rFonts w:ascii="Calibri" w:hAnsi="Calibri" w:cs="Calibri"/>
                <w:lang w:eastAsia="el-GR"/>
              </w:rPr>
              <w:t xml:space="preserve"> κτιρίων</w:t>
            </w:r>
            <w:r w:rsidRPr="00232E60">
              <w:rPr>
                <w:rFonts w:ascii="Calibri" w:hAnsi="Calibri" w:cs="Calibri"/>
                <w:lang w:eastAsia="el-GR"/>
              </w:rPr>
              <w:t xml:space="preserve"> με σκοπό την αύξηση των</w:t>
            </w:r>
            <w:r w:rsidR="005F622D">
              <w:rPr>
                <w:rFonts w:ascii="Calibri" w:hAnsi="Calibri" w:cs="Calibri"/>
                <w:lang w:eastAsia="el-GR"/>
              </w:rPr>
              <w:t xml:space="preserve"> κτιρίων</w:t>
            </w:r>
            <w:r w:rsidRPr="00232E60">
              <w:rPr>
                <w:rFonts w:ascii="Calibri" w:hAnsi="Calibri" w:cs="Calibri"/>
                <w:lang w:eastAsia="el-GR"/>
              </w:rPr>
              <w:t xml:space="preserve"> με σχεδόν μηδενική κατανάλωση.</w:t>
            </w:r>
          </w:p>
          <w:p w14:paraId="3C85A9FC" w14:textId="03AC759C"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β) Σχεδιασμός πιλοτικού προγράμματος ανακαίνισης</w:t>
            </w:r>
            <w:r w:rsidR="005F622D">
              <w:rPr>
                <w:rFonts w:ascii="Calibri" w:hAnsi="Calibri" w:cs="Calibri"/>
                <w:lang w:eastAsia="el-GR"/>
              </w:rPr>
              <w:t xml:space="preserve"> κτιρίων</w:t>
            </w:r>
            <w:r w:rsidRPr="00232E60">
              <w:rPr>
                <w:rFonts w:ascii="Calibri" w:hAnsi="Calibri" w:cs="Calibri"/>
                <w:lang w:eastAsia="el-GR"/>
              </w:rPr>
              <w:t xml:space="preserve"> με σκοπό τη μετατροπή τους σε</w:t>
            </w:r>
            <w:r w:rsidR="005F622D">
              <w:rPr>
                <w:rFonts w:ascii="Calibri" w:hAnsi="Calibri" w:cs="Calibri"/>
                <w:lang w:eastAsia="el-GR"/>
              </w:rPr>
              <w:t xml:space="preserve"> κτίρια</w:t>
            </w:r>
            <w:r w:rsidRPr="00232E60">
              <w:rPr>
                <w:rFonts w:ascii="Calibri" w:hAnsi="Calibri" w:cs="Calibri"/>
                <w:lang w:eastAsia="el-GR"/>
              </w:rPr>
              <w:t xml:space="preserve"> σχεδόν μηδενικής κατανάλωσης και ποσοτικοποίηση των επιμέρους ωφελειών.</w:t>
            </w:r>
          </w:p>
          <w:p w14:paraId="6ED70934" w14:textId="520E430E"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γ) Παροχή φορολογικών κινήτρων ή υψηλότερης οικονομικής ενίσχυσης σε παρεμβάσεις που οδηγούν σε</w:t>
            </w:r>
            <w:r w:rsidR="005F622D">
              <w:rPr>
                <w:rFonts w:ascii="Calibri" w:hAnsi="Calibri" w:cs="Calibri"/>
                <w:lang w:eastAsia="el-GR"/>
              </w:rPr>
              <w:t xml:space="preserve"> κτίρια</w:t>
            </w:r>
            <w:r w:rsidRPr="00232E60">
              <w:rPr>
                <w:rFonts w:ascii="Calibri" w:hAnsi="Calibri" w:cs="Calibri"/>
                <w:lang w:eastAsia="el-GR"/>
              </w:rPr>
              <w:t xml:space="preserve"> σχεδόν μηδενικής κατανάλωσης ενέργειας.</w:t>
            </w:r>
          </w:p>
          <w:p w14:paraId="4A88F5DE" w14:textId="18174793"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δ) Ενημέρωση και εκπαίδευση όλων των εμπλεκομένων μερών για τη μετατροπή</w:t>
            </w:r>
            <w:r w:rsidR="005F622D">
              <w:rPr>
                <w:rFonts w:ascii="Calibri" w:hAnsi="Calibri" w:cs="Calibri"/>
                <w:lang w:eastAsia="el-GR"/>
              </w:rPr>
              <w:t xml:space="preserve"> κτιρίων</w:t>
            </w:r>
            <w:r w:rsidRPr="00232E60">
              <w:rPr>
                <w:rFonts w:ascii="Calibri" w:hAnsi="Calibri" w:cs="Calibri"/>
                <w:lang w:eastAsia="el-GR"/>
              </w:rPr>
              <w:t xml:space="preserve"> σε</w:t>
            </w:r>
            <w:r w:rsidR="005F622D">
              <w:rPr>
                <w:rFonts w:ascii="Calibri" w:hAnsi="Calibri" w:cs="Calibri"/>
                <w:lang w:eastAsia="el-GR"/>
              </w:rPr>
              <w:t xml:space="preserve"> κτίρια</w:t>
            </w:r>
            <w:r w:rsidRPr="00232E60">
              <w:rPr>
                <w:rFonts w:ascii="Calibri" w:hAnsi="Calibri" w:cs="Calibri"/>
                <w:lang w:eastAsia="el-GR"/>
              </w:rPr>
              <w:t xml:space="preserve"> σχεδόν μηδενικής κατανάλωσης και των συνεπαγόμενων ωφελειών.</w:t>
            </w:r>
          </w:p>
        </w:tc>
      </w:tr>
      <w:tr w:rsidR="008D2850" w:rsidRPr="00232E60" w14:paraId="6C3838DA" w14:textId="77777777" w:rsidTr="001010B9">
        <w:trPr>
          <w:jc w:val="center"/>
        </w:trPr>
        <w:tc>
          <w:tcPr>
            <w:tcW w:w="2830" w:type="dxa"/>
            <w:vAlign w:val="center"/>
          </w:tcPr>
          <w:p w14:paraId="19172C84" w14:textId="77777777" w:rsidR="008D2850" w:rsidRPr="00232E60" w:rsidRDefault="008D2850" w:rsidP="00155950">
            <w:pPr>
              <w:spacing w:before="60" w:after="60" w:line="240" w:lineRule="auto"/>
              <w:jc w:val="left"/>
              <w:rPr>
                <w:rFonts w:ascii="Calibri" w:hAnsi="Calibri" w:cs="Calibri"/>
                <w:b/>
                <w:bCs/>
                <w:lang w:eastAsia="el-GR"/>
              </w:rPr>
            </w:pPr>
            <w:r w:rsidRPr="00232E60">
              <w:rPr>
                <w:rFonts w:ascii="Calibri" w:hAnsi="Calibri" w:cs="Calibri"/>
                <w:b/>
                <w:bCs/>
                <w:lang w:eastAsia="el-GR"/>
              </w:rPr>
              <w:t>Τύπος επηρεαζόμενων χρηστών</w:t>
            </w:r>
          </w:p>
        </w:tc>
        <w:tc>
          <w:tcPr>
            <w:tcW w:w="6663" w:type="dxa"/>
            <w:vAlign w:val="center"/>
          </w:tcPr>
          <w:p w14:paraId="29138092" w14:textId="09B21803"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μη-οικιακού τομέα</w:t>
            </w:r>
          </w:p>
        </w:tc>
      </w:tr>
      <w:tr w:rsidR="008D2850" w:rsidRPr="00232E60" w14:paraId="5F190C09" w14:textId="77777777" w:rsidTr="001010B9">
        <w:trPr>
          <w:jc w:val="center"/>
        </w:trPr>
        <w:tc>
          <w:tcPr>
            <w:tcW w:w="2830" w:type="dxa"/>
            <w:vAlign w:val="center"/>
          </w:tcPr>
          <w:p w14:paraId="43E9FEE7" w14:textId="77777777" w:rsidR="008D2850" w:rsidRPr="00232E60" w:rsidRDefault="008D2850" w:rsidP="00155950">
            <w:pPr>
              <w:spacing w:before="60" w:after="6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02E4B991" w14:textId="77777777"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1BAF9465" w14:textId="77777777"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Υπουργείο Εθνικής Οικονομίας και Οικονομικών</w:t>
            </w:r>
          </w:p>
          <w:p w14:paraId="39DC9A52" w14:textId="77777777"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tc>
      </w:tr>
      <w:tr w:rsidR="008D2850" w:rsidRPr="00232E60" w14:paraId="041B55CB" w14:textId="77777777" w:rsidTr="001010B9">
        <w:trPr>
          <w:jc w:val="center"/>
        </w:trPr>
        <w:tc>
          <w:tcPr>
            <w:tcW w:w="2830" w:type="dxa"/>
            <w:vAlign w:val="center"/>
          </w:tcPr>
          <w:p w14:paraId="5EEFA3B6" w14:textId="77777777" w:rsidR="008D2850" w:rsidRPr="00232E60" w:rsidRDefault="008D2850" w:rsidP="00155950">
            <w:pPr>
              <w:spacing w:before="60" w:after="60" w:line="240" w:lineRule="auto"/>
              <w:jc w:val="left"/>
              <w:rPr>
                <w:rFonts w:ascii="Calibri" w:hAnsi="Calibri" w:cs="Calibri"/>
                <w:b/>
                <w:bCs/>
                <w:lang w:eastAsia="el-GR"/>
              </w:rPr>
            </w:pPr>
            <w:r w:rsidRPr="00232E60">
              <w:rPr>
                <w:rFonts w:ascii="Calibri" w:hAnsi="Calibri" w:cs="Calibri"/>
                <w:b/>
                <w:bCs/>
                <w:lang w:eastAsia="el-GR"/>
              </w:rPr>
              <w:lastRenderedPageBreak/>
              <w:t>Πηγές χρηματοδότησης</w:t>
            </w:r>
          </w:p>
        </w:tc>
        <w:tc>
          <w:tcPr>
            <w:tcW w:w="6663" w:type="dxa"/>
            <w:vAlign w:val="center"/>
          </w:tcPr>
          <w:p w14:paraId="2A687348" w14:textId="77777777" w:rsidR="008D2850" w:rsidRPr="00232E60" w:rsidRDefault="008D2850" w:rsidP="00155950">
            <w:pPr>
              <w:spacing w:before="60" w:after="6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(νοικοκυριά, δημόσιοι φορείς και επιχειρήσεις)</w:t>
            </w:r>
          </w:p>
        </w:tc>
      </w:tr>
    </w:tbl>
    <w:p w14:paraId="286CCBC6" w14:textId="77777777" w:rsidR="00640921" w:rsidRPr="00232E60" w:rsidRDefault="00640921" w:rsidP="00640921">
      <w:pPr>
        <w:rPr>
          <w:rFonts w:ascii="Calibri" w:hAnsi="Calibri" w:cs="Calibri"/>
        </w:rPr>
      </w:pPr>
    </w:p>
    <w:p w14:paraId="22A8AF1C" w14:textId="3645150B" w:rsidR="00293A05" w:rsidRPr="00232E60" w:rsidRDefault="00293A05" w:rsidP="00406991">
      <w:pPr>
        <w:pStyle w:val="1"/>
        <w:numPr>
          <w:ilvl w:val="2"/>
          <w:numId w:val="1"/>
        </w:numPr>
        <w:spacing w:before="0" w:after="120" w:line="360" w:lineRule="auto"/>
        <w:rPr>
          <w:rFonts w:ascii="Calibri" w:hAnsi="Calibri" w:cs="Calibri"/>
          <w:b/>
          <w:bCs/>
          <w:sz w:val="24"/>
          <w:szCs w:val="24"/>
        </w:rPr>
      </w:pPr>
      <w:bookmarkStart w:id="293" w:name="_Toc202800739"/>
      <w:bookmarkStart w:id="294" w:name="_Toc215486320"/>
      <w:r w:rsidRPr="00232E60">
        <w:rPr>
          <w:rFonts w:ascii="Calibri" w:hAnsi="Calibri" w:cs="Calibri"/>
          <w:b/>
          <w:bCs/>
          <w:sz w:val="24"/>
          <w:szCs w:val="24"/>
        </w:rPr>
        <w:t>Μέτρα και πολιτικές για την προώθηση της ανακαίνισης ενοικιαζόμενων</w:t>
      </w:r>
      <w:r w:rsidR="005F622D">
        <w:rPr>
          <w:rFonts w:ascii="Calibri" w:hAnsi="Calibri" w:cs="Calibri"/>
          <w:b/>
          <w:bCs/>
          <w:sz w:val="24"/>
          <w:szCs w:val="24"/>
        </w:rPr>
        <w:t xml:space="preserve"> κτιρίων</w:t>
      </w:r>
      <w:bookmarkEnd w:id="293"/>
      <w:bookmarkEnd w:id="294"/>
    </w:p>
    <w:p w14:paraId="00A86D55" w14:textId="64D4DE6E" w:rsidR="008D2850" w:rsidRPr="00155950" w:rsidRDefault="008D2850" w:rsidP="00155950">
      <w:pPr>
        <w:spacing w:before="60" w:after="60" w:line="276" w:lineRule="auto"/>
        <w:rPr>
          <w:rFonts w:ascii="Calibri" w:hAnsi="Calibri" w:cs="Calibri"/>
        </w:rPr>
      </w:pPr>
      <w:r w:rsidRPr="00155950">
        <w:rPr>
          <w:rFonts w:ascii="Calibri" w:hAnsi="Calibri" w:cs="Calibri"/>
        </w:rPr>
        <w:t>Η άρση των ρυθμιστικών και μη ρυθμιστικών φραγμών στην ενεργειακή απόδοση όσον αφορά τον διχασμό κινήτρων μεταξύ ιδιοκτητών και ενοικιαστών ή μεταξύ ιδιοκτητών</w:t>
      </w:r>
      <w:r w:rsidR="005F622D">
        <w:rPr>
          <w:rFonts w:ascii="Calibri" w:hAnsi="Calibri" w:cs="Calibri"/>
        </w:rPr>
        <w:t xml:space="preserve"> κτιρίου</w:t>
      </w:r>
      <w:r w:rsidRPr="00155950">
        <w:rPr>
          <w:rFonts w:ascii="Calibri" w:hAnsi="Calibri" w:cs="Calibri"/>
        </w:rPr>
        <w:t xml:space="preserve"> ή </w:t>
      </w:r>
      <w:r w:rsidR="00DE519B">
        <w:rPr>
          <w:rFonts w:ascii="Calibri" w:hAnsi="Calibri" w:cs="Calibri"/>
        </w:rPr>
        <w:t>κτη</w:t>
      </w:r>
      <w:r w:rsidRPr="00155950">
        <w:rPr>
          <w:rFonts w:ascii="Calibri" w:hAnsi="Calibri" w:cs="Calibri"/>
        </w:rPr>
        <w:t>ριακής μονάδα έχει αναδειχθεί στο πλαίσιο του αναθεωρημένου ΕΣΕΚ σύμφωνα με τις προβλέψεις της παρ. 9 του άρθρου 22 της Οδηγίας 2023/1791/2023/ΕΕ αναφορικά την ενημέρωση και ευαισθητοποίηση.</w:t>
      </w:r>
    </w:p>
    <w:p w14:paraId="58770EC0" w14:textId="0D8C2128" w:rsidR="008D2850" w:rsidRPr="00155950" w:rsidRDefault="008D2850" w:rsidP="00155950">
      <w:pPr>
        <w:spacing w:before="60" w:after="60" w:line="276" w:lineRule="auto"/>
        <w:rPr>
          <w:rFonts w:ascii="Calibri" w:hAnsi="Calibri" w:cs="Calibri"/>
        </w:rPr>
      </w:pPr>
      <w:r w:rsidRPr="00155950">
        <w:rPr>
          <w:rFonts w:ascii="Calibri" w:hAnsi="Calibri" w:cs="Calibri"/>
        </w:rPr>
        <w:t>Πιο συγκεκριμένα, το ΕΣΕΚ, μέσω συγκεκριμένου μέτρου για τον αποδοτικότερο διαμοιρασμό των ωφελειών μεταξύ ενοικιαστών και ιδιοκτητών</w:t>
      </w:r>
      <w:r w:rsidR="005F622D">
        <w:rPr>
          <w:rFonts w:ascii="Calibri" w:hAnsi="Calibri" w:cs="Calibri"/>
        </w:rPr>
        <w:t xml:space="preserve"> κτιρίων</w:t>
      </w:r>
      <w:r w:rsidRPr="00155950">
        <w:rPr>
          <w:rFonts w:ascii="Calibri" w:hAnsi="Calibri" w:cs="Calibri"/>
        </w:rPr>
        <w:t xml:space="preserve"> (Μέτρο ΕΣΕΚ Μ12), διασφαλίζει ότι οι ιδιοκτήτες και οι ενοικιαστές δεν αποτρέπονται από την πραγματοποίηση επενδύσεων για τη βελτίωση της ενεργειακής απόδοσης, τις οποίες θα είχαν ειδάλλως πραγματοποιήσει, από το γεγονός ότι ατομικά δεν αποκομίζουν όλα τα οφέλη ή από την έλλειψη κανόνων επιμερισμού του κόστους και των οφελών μεταξύ τους.</w:t>
      </w:r>
    </w:p>
    <w:p w14:paraId="6A7DB06B" w14:textId="47091BA8" w:rsidR="008D2850" w:rsidRPr="00155950" w:rsidRDefault="008D2850" w:rsidP="00155950">
      <w:pPr>
        <w:spacing w:before="60" w:after="60" w:line="276" w:lineRule="auto"/>
        <w:rPr>
          <w:rFonts w:ascii="Calibri" w:hAnsi="Calibri" w:cs="Calibri"/>
        </w:rPr>
      </w:pPr>
      <w:r w:rsidRPr="00155950">
        <w:rPr>
          <w:rFonts w:ascii="Calibri" w:hAnsi="Calibri" w:cs="Calibri"/>
        </w:rPr>
        <w:t>Παρακάτω περιγράφονται τα μέτρα για την προώθηση της ανακαίνισης ενοικιαζόμενων</w:t>
      </w:r>
      <w:r w:rsidR="005F622D">
        <w:rPr>
          <w:rFonts w:ascii="Calibri" w:hAnsi="Calibri" w:cs="Calibri"/>
        </w:rPr>
        <w:t xml:space="preserve"> κτιρίων</w:t>
      </w:r>
      <w:r w:rsidRPr="00155950">
        <w:rPr>
          <w:rFonts w:ascii="Calibri" w:hAnsi="Calibri" w:cs="Calibri"/>
        </w:rPr>
        <w:t xml:space="preserve">, τα οποία αναμένονται να υλοποιηθούν στο πλαίσιο της μακροπρόθεσμης στρατηγική ανακαίνισης του </w:t>
      </w:r>
      <w:r w:rsidR="00DE519B">
        <w:rPr>
          <w:rFonts w:ascii="Calibri" w:hAnsi="Calibri" w:cs="Calibri"/>
        </w:rPr>
        <w:t>κτη</w:t>
      </w:r>
      <w:r w:rsidRPr="00155950">
        <w:rPr>
          <w:rFonts w:ascii="Calibri" w:hAnsi="Calibri" w:cs="Calibri"/>
        </w:rPr>
        <w:t>ριακού αποθέματος έως το 2050.</w:t>
      </w:r>
    </w:p>
    <w:tbl>
      <w:tblPr>
        <w:tblStyle w:val="af0"/>
        <w:tblW w:w="9493" w:type="dxa"/>
        <w:jc w:val="center"/>
        <w:tblInd w:w="0" w:type="dxa"/>
        <w:tblLook w:val="04A0" w:firstRow="1" w:lastRow="0" w:firstColumn="1" w:lastColumn="0" w:noHBand="0" w:noVBand="1"/>
      </w:tblPr>
      <w:tblGrid>
        <w:gridCol w:w="2830"/>
        <w:gridCol w:w="6663"/>
      </w:tblGrid>
      <w:tr w:rsidR="008D2850" w:rsidRPr="00232E60" w14:paraId="7AAA127B" w14:textId="77777777" w:rsidTr="001010B9">
        <w:trPr>
          <w:tblHeader/>
          <w:jc w:val="center"/>
        </w:trPr>
        <w:tc>
          <w:tcPr>
            <w:tcW w:w="2830" w:type="dxa"/>
            <w:shd w:val="clear" w:color="auto" w:fill="D9D9D9" w:themeFill="background1" w:themeFillShade="D9"/>
            <w:vAlign w:val="center"/>
          </w:tcPr>
          <w:p w14:paraId="78FEDD30" w14:textId="77777777" w:rsidR="008D2850" w:rsidRPr="00232E60" w:rsidRDefault="008D2850" w:rsidP="00155950">
            <w:pPr>
              <w:spacing w:before="0" w:after="0" w:line="240" w:lineRule="auto"/>
              <w:rPr>
                <w:rFonts w:ascii="Calibri" w:hAnsi="Calibri" w:cs="Calibri"/>
                <w:b/>
                <w:bCs/>
                <w:lang w:eastAsia="el-GR"/>
              </w:rPr>
            </w:pPr>
            <w:r w:rsidRPr="00232E60">
              <w:rPr>
                <w:rFonts w:ascii="Calibri" w:hAnsi="Calibri" w:cs="Calibri"/>
                <w:b/>
                <w:bCs/>
                <w:lang w:eastAsia="el-GR"/>
              </w:rPr>
              <w:t>Ονομασία μέτρου</w:t>
            </w:r>
          </w:p>
        </w:tc>
        <w:tc>
          <w:tcPr>
            <w:tcW w:w="6663" w:type="dxa"/>
            <w:shd w:val="clear" w:color="auto" w:fill="D9D9D9" w:themeFill="background1" w:themeFillShade="D9"/>
            <w:vAlign w:val="center"/>
          </w:tcPr>
          <w:p w14:paraId="64786AE7" w14:textId="2E852353" w:rsidR="008D2850" w:rsidRPr="00232E60" w:rsidRDefault="008D2850" w:rsidP="00155950">
            <w:pPr>
              <w:spacing w:before="0" w:after="0" w:line="240" w:lineRule="auto"/>
              <w:rPr>
                <w:rFonts w:ascii="Calibri" w:hAnsi="Calibri" w:cs="Calibri"/>
                <w:b/>
                <w:bCs/>
                <w:lang w:eastAsia="el-GR"/>
              </w:rPr>
            </w:pPr>
            <w:r w:rsidRPr="00232E60">
              <w:rPr>
                <w:rFonts w:ascii="Calibri" w:hAnsi="Calibri" w:cs="Calibri"/>
                <w:b/>
                <w:bCs/>
                <w:lang w:eastAsia="el-GR"/>
              </w:rPr>
              <w:t>OΡ8. Προώθηση της ανακαίνισης ενοικιαζόμενων</w:t>
            </w:r>
            <w:r w:rsidR="005F622D">
              <w:rPr>
                <w:rFonts w:ascii="Calibri" w:hAnsi="Calibri" w:cs="Calibri"/>
                <w:b/>
                <w:bCs/>
                <w:lang w:eastAsia="el-GR"/>
              </w:rPr>
              <w:t xml:space="preserve"> κτιρίων</w:t>
            </w:r>
          </w:p>
        </w:tc>
      </w:tr>
      <w:tr w:rsidR="008D2850" w:rsidRPr="00232E60" w14:paraId="39E40F4E" w14:textId="77777777" w:rsidTr="001010B9">
        <w:trPr>
          <w:jc w:val="center"/>
        </w:trPr>
        <w:tc>
          <w:tcPr>
            <w:tcW w:w="2830" w:type="dxa"/>
            <w:vAlign w:val="center"/>
          </w:tcPr>
          <w:p w14:paraId="6993EE78"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Τύπος μέτρου</w:t>
            </w:r>
          </w:p>
        </w:tc>
        <w:tc>
          <w:tcPr>
            <w:tcW w:w="6663" w:type="dxa"/>
            <w:vAlign w:val="center"/>
          </w:tcPr>
          <w:p w14:paraId="6B30601C"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rPr>
              <w:t>Μέτρο ενημέρωσης και ευαισθητοποίησης, Κανονιστικό μέτρο και Οικονομικό μέτρο</w:t>
            </w:r>
          </w:p>
        </w:tc>
      </w:tr>
      <w:tr w:rsidR="008D2850" w:rsidRPr="00232E60" w14:paraId="528DAD1D" w14:textId="77777777" w:rsidTr="001010B9">
        <w:trPr>
          <w:jc w:val="center"/>
        </w:trPr>
        <w:tc>
          <w:tcPr>
            <w:tcW w:w="2830" w:type="dxa"/>
            <w:vAlign w:val="center"/>
          </w:tcPr>
          <w:p w14:paraId="7D2BE3FF"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Περιγραφή μέτρου</w:t>
            </w:r>
          </w:p>
        </w:tc>
        <w:tc>
          <w:tcPr>
            <w:tcW w:w="6663" w:type="dxa"/>
            <w:vAlign w:val="center"/>
          </w:tcPr>
          <w:p w14:paraId="17D6A47A" w14:textId="43D1BCD6" w:rsidR="008D2850" w:rsidRPr="00232E60" w:rsidRDefault="008D2850" w:rsidP="00155950">
            <w:pPr>
              <w:spacing w:before="0" w:after="0" w:line="240" w:lineRule="auto"/>
              <w:rPr>
                <w:rFonts w:ascii="Calibri" w:hAnsi="Calibri" w:cs="Calibri"/>
              </w:rPr>
            </w:pPr>
            <w:r w:rsidRPr="00232E60">
              <w:rPr>
                <w:rFonts w:ascii="Calibri" w:hAnsi="Calibri" w:cs="Calibri"/>
                <w:lang w:eastAsia="el-GR"/>
              </w:rPr>
              <w:t xml:space="preserve">Το μέτρο ΟΡ8 αποσκοπεί στην </w:t>
            </w:r>
            <w:r w:rsidRPr="00232E60">
              <w:rPr>
                <w:rFonts w:ascii="Calibri" w:hAnsi="Calibri" w:cs="Calibri"/>
              </w:rPr>
              <w:t>άρση των ρυθμιστικών και μη ρυθμιστικών φραγμών στην ενεργειακή απόδοση όσον αφορά τον διχασμό κινήτρων μεταξύ ιδιοκτητών και ενοικιαστών ή μεταξύ ιδιοκτητών</w:t>
            </w:r>
            <w:r w:rsidR="005F622D">
              <w:rPr>
                <w:rFonts w:ascii="Calibri" w:hAnsi="Calibri" w:cs="Calibri"/>
              </w:rPr>
              <w:t xml:space="preserve"> κτιρίου</w:t>
            </w:r>
            <w:r w:rsidRPr="00232E60">
              <w:rPr>
                <w:rFonts w:ascii="Calibri" w:hAnsi="Calibri" w:cs="Calibri"/>
              </w:rPr>
              <w:t xml:space="preserve"> ή </w:t>
            </w:r>
            <w:r w:rsidR="00DE519B">
              <w:rPr>
                <w:rFonts w:ascii="Calibri" w:hAnsi="Calibri" w:cs="Calibri"/>
              </w:rPr>
              <w:t>κτη</w:t>
            </w:r>
            <w:r w:rsidRPr="00232E60">
              <w:rPr>
                <w:rFonts w:ascii="Calibri" w:hAnsi="Calibri" w:cs="Calibri"/>
              </w:rPr>
              <w:t>ριακής μονάδα σύμφωνα με τις προβλέψεις της παρ. 9 του άρθρου 22 της Οδηγίας 2023/1791/2023/ΕΕ αναφορικά την ενημέρωση και ευαισθητοποίηση.</w:t>
            </w:r>
          </w:p>
          <w:p w14:paraId="20709318"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Προτεραιότητα θα δοθεί στο σχεδιασμό στοχευμένων μέτρων για τον αποτελεσματικότερο και πιο διαφανή τρόπο επιμερισμού των ωφελειών που προκύπτουν από την υλοποίηση παρεμβάσεων βελτίωσης της ενεργειακής απόδοσης μεταξύ ενοικιαστών και ιδιοκτητών αντιμετωπίζονται τα υφιστάμενα εμπόδια. Ταυτόχρονα, θα επιδιωχθεί η θέσπιση ενός αποδοτικότερου πλαισίου λήψης αποφάσεων στις πολυκατοικίες με σκοπό την απρόσκοπτη υλοποίηση παρεμβάσεων βελτίωσης της ενεργειακής απόδοσης.</w:t>
            </w:r>
          </w:p>
          <w:p w14:paraId="19C7D118"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Προς αυτή την κατεύθυνση θα διερευνηθεί η εφαρμογή δέσμης μέτρων, η οποία δύναται να περιλαμβάνει τις ακόλουθες δράσεις:</w:t>
            </w:r>
          </w:p>
          <w:p w14:paraId="21AD433D" w14:textId="206A3B09" w:rsidR="008D2850" w:rsidRPr="00232E60" w:rsidRDefault="008D2850" w:rsidP="00155950">
            <w:pPr>
              <w:spacing w:before="0" w:after="0" w:line="240" w:lineRule="auto"/>
              <w:rPr>
                <w:rFonts w:ascii="Calibri" w:hAnsi="Calibri" w:cs="Calibri"/>
              </w:rPr>
            </w:pPr>
            <w:r w:rsidRPr="00232E60">
              <w:rPr>
                <w:rFonts w:ascii="Calibri" w:hAnsi="Calibri" w:cs="Calibri"/>
              </w:rPr>
              <w:lastRenderedPageBreak/>
              <w:t>α) Ενίσχυση υποδειγματικού ρόλου του δημόσιου τομέα προβλέποντας απαιτήσεις για ενοικίαση</w:t>
            </w:r>
            <w:r w:rsidR="005F622D">
              <w:rPr>
                <w:rFonts w:ascii="Calibri" w:hAnsi="Calibri" w:cs="Calibri"/>
              </w:rPr>
              <w:t xml:space="preserve"> κτιρίων</w:t>
            </w:r>
            <w:r w:rsidRPr="00232E60">
              <w:rPr>
                <w:rFonts w:ascii="Calibri" w:hAnsi="Calibri" w:cs="Calibri"/>
              </w:rPr>
              <w:t xml:space="preserve"> από δημόσιους φορείς και φορείς της κεντρικής δημόσιας διοίκησης με την προϋπόθεση ότι πληρούνται συγκεκριμένα επίπεδα ενεργειακής απόδοσης.</w:t>
            </w:r>
          </w:p>
          <w:p w14:paraId="0EF93382" w14:textId="34AED128" w:rsidR="008D2850" w:rsidRPr="00232E60" w:rsidRDefault="008D2850" w:rsidP="00155950">
            <w:pPr>
              <w:spacing w:before="0" w:after="0" w:line="240" w:lineRule="auto"/>
              <w:rPr>
                <w:rFonts w:ascii="Calibri" w:hAnsi="Calibri" w:cs="Calibri"/>
              </w:rPr>
            </w:pPr>
            <w:r w:rsidRPr="00E70F94">
              <w:rPr>
                <w:rFonts w:ascii="Calibri" w:hAnsi="Calibri" w:cs="Calibri"/>
              </w:rPr>
              <w:t>β) Αντιμετώπιση των εμποδίων που τίθενται από τη γενική συνέλευση στην υλοποίηση παρεμβάσεων βελτίωσης της ενεργειακής απόδοσης σε</w:t>
            </w:r>
            <w:r w:rsidR="005F622D">
              <w:rPr>
                <w:rFonts w:ascii="Calibri" w:hAnsi="Calibri" w:cs="Calibri"/>
              </w:rPr>
              <w:t xml:space="preserve"> κτίρια</w:t>
            </w:r>
            <w:r w:rsidRPr="00E70F94">
              <w:rPr>
                <w:rFonts w:ascii="Calibri" w:hAnsi="Calibri" w:cs="Calibri"/>
              </w:rPr>
              <w:t xml:space="preserve"> πολλαπλών ιδιοκτησιών.</w:t>
            </w:r>
          </w:p>
          <w:p w14:paraId="0939CC7C"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γ) Διερεύνηση θέσπισης εξειδικευμένου πλαισίου για το ενοικιοστάσιο με σκοπό τον επιμερισμό του οφέλους ανάμεσά σε ιδιοκτήτες και ενοικιαστές.</w:t>
            </w:r>
          </w:p>
          <w:p w14:paraId="096664C0"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δ) Ανάπτυξη υπολογιστικών εργαλείων και οδηγών για τον ακριβή και δίκαιο επιμερισμό του κόστους υλοποίησης βάσει των προσδοκώμενων ωφελειών.</w:t>
            </w:r>
          </w:p>
          <w:p w14:paraId="3833D9F7"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ε) Σχεδιασμός και εφαρμογή προγραμμάτων οικονομικής ενίσχυσης και φορολογικών κινήτρων τόσο των ιδιοκτητών, όσο και των ενοικιαστών για την υλοποίηση παρεμβάσεων βελτίωσης της ενεργειακής απόδοσης.</w:t>
            </w:r>
          </w:p>
          <w:p w14:paraId="383DA5C2"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στ) Αναθεώρηση των Πιστοποιητικών Ενεργειακής Απόδοσης με στόχο την παροχή ακριβέστερης ενημέρωσης για το πραγματικό κόστος και τα οφέλη από την υλοποίηση παρεμβάσεων βελτίωσης της ενεργειακής απόδοσης.</w:t>
            </w:r>
          </w:p>
          <w:p w14:paraId="300CD2D4"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ζ) Διευκόλυνση της συλλογής από τους ιδιοκτήτες και τους ενοικιαστές των απαιτούμενων δεδομένων κατανάλωσης ενέργειας, τα οποία απαιτούνται για τον προσδιορισμό του πραγματικού οφέλους σύμφωνα με τις προβλέψεις και τις απαιτήσεις της νομοθεσίας για την προστασία των προσωπικών δεδομένων.</w:t>
            </w:r>
          </w:p>
          <w:p w14:paraId="7700D033"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η) Διενέργεια δράσεων ενημέρωσης και ευαισθητοποίησης για να ενισχυθεί το υφιστάμενο επίπεδο γνώσης και ενημέρωσης, το οποίο είναι χαμηλό με αποτέλεσμα να δυσκολεύει την επίλυση του συγκεκριμένου προβλήματος.</w:t>
            </w:r>
          </w:p>
          <w:p w14:paraId="754035C7" w14:textId="77777777" w:rsidR="008D2850" w:rsidRPr="00232E60" w:rsidRDefault="008D2850" w:rsidP="00155950">
            <w:pPr>
              <w:spacing w:before="0" w:after="0" w:line="240" w:lineRule="auto"/>
              <w:rPr>
                <w:rFonts w:ascii="Calibri" w:hAnsi="Calibri" w:cs="Calibri"/>
              </w:rPr>
            </w:pPr>
            <w:r w:rsidRPr="00232E60">
              <w:rPr>
                <w:rFonts w:ascii="Calibri" w:hAnsi="Calibri" w:cs="Calibri"/>
              </w:rPr>
              <w:t>θ) Διενέργεια στοχευμένων διαβουλεύσεων με τη συμμετοχή όλων των εμπλεκόμενων μερών με σκοπό την εφαρμογή των αποτελεσματικότερων μέτρων πολιτικής.</w:t>
            </w:r>
          </w:p>
          <w:p w14:paraId="3B5BF9DF" w14:textId="2B5B527C" w:rsidR="008D2850" w:rsidRPr="00232E60" w:rsidRDefault="008D2850" w:rsidP="00155950">
            <w:pPr>
              <w:spacing w:before="0" w:after="0" w:line="240" w:lineRule="auto"/>
              <w:rPr>
                <w:rFonts w:ascii="Calibri" w:hAnsi="Calibri" w:cs="Calibri"/>
                <w:lang w:eastAsia="el-GR"/>
              </w:rPr>
            </w:pPr>
            <w:r w:rsidRPr="00232E60">
              <w:rPr>
                <w:rFonts w:ascii="Calibri" w:hAnsi="Calibri" w:cs="Calibri"/>
              </w:rPr>
              <w:t xml:space="preserve">ι) Προώθηση πράσινων μισθώσεων και μισθώσεων βασιζόμενες σε συστήματα ενεργειακής διαβάθμισης, τα οποία αξιολογούν τον αντίκτυπό στη συνολική κατανάλωση ενέργειας. </w:t>
            </w:r>
          </w:p>
        </w:tc>
      </w:tr>
      <w:tr w:rsidR="008D2850" w:rsidRPr="00232E60" w14:paraId="0B2F10AB" w14:textId="77777777" w:rsidTr="001010B9">
        <w:trPr>
          <w:jc w:val="center"/>
        </w:trPr>
        <w:tc>
          <w:tcPr>
            <w:tcW w:w="2830" w:type="dxa"/>
            <w:vAlign w:val="center"/>
          </w:tcPr>
          <w:p w14:paraId="6302A7F0"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lastRenderedPageBreak/>
              <w:t>Τύπος επηρεαζόμενων χρηστών</w:t>
            </w:r>
          </w:p>
        </w:tc>
        <w:tc>
          <w:tcPr>
            <w:tcW w:w="6663" w:type="dxa"/>
            <w:vAlign w:val="center"/>
          </w:tcPr>
          <w:p w14:paraId="77F19D5E" w14:textId="3FA7A220"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Κτ</w:t>
            </w:r>
            <w:r w:rsidR="00CA1101">
              <w:rPr>
                <w:rFonts w:ascii="Calibri" w:hAnsi="Calibri" w:cs="Calibri"/>
              </w:rPr>
              <w:t>ή</w:t>
            </w:r>
            <w:r w:rsidRPr="00232E60">
              <w:rPr>
                <w:rFonts w:ascii="Calibri" w:hAnsi="Calibri" w:cs="Calibri"/>
                <w:lang w:eastAsia="el-GR"/>
              </w:rPr>
              <w:t>ρια του οικιακού και μη-οικιακού τομέα</w:t>
            </w:r>
          </w:p>
        </w:tc>
      </w:tr>
      <w:tr w:rsidR="008D2850" w:rsidRPr="00232E60" w14:paraId="2FD1890E" w14:textId="77777777" w:rsidTr="001010B9">
        <w:trPr>
          <w:jc w:val="center"/>
        </w:trPr>
        <w:tc>
          <w:tcPr>
            <w:tcW w:w="2830" w:type="dxa"/>
            <w:vAlign w:val="center"/>
          </w:tcPr>
          <w:p w14:paraId="279F2ACB"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Αρμόδιοι φορείς υλοποίησης</w:t>
            </w:r>
          </w:p>
        </w:tc>
        <w:tc>
          <w:tcPr>
            <w:tcW w:w="6663" w:type="dxa"/>
            <w:vAlign w:val="center"/>
          </w:tcPr>
          <w:p w14:paraId="203969D7"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Υπουργείο Περιβάλλοντος και Ενέργειας</w:t>
            </w:r>
          </w:p>
          <w:p w14:paraId="559E2A81"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Φορείς διαχείρισης και υλοποίησης των σχεδιαζόμενων προγραμμάτων</w:t>
            </w:r>
          </w:p>
        </w:tc>
      </w:tr>
      <w:tr w:rsidR="008D2850" w:rsidRPr="00232E60" w14:paraId="698EE103" w14:textId="77777777" w:rsidTr="001010B9">
        <w:trPr>
          <w:jc w:val="center"/>
        </w:trPr>
        <w:tc>
          <w:tcPr>
            <w:tcW w:w="2830" w:type="dxa"/>
            <w:vAlign w:val="center"/>
          </w:tcPr>
          <w:p w14:paraId="1483B109" w14:textId="77777777" w:rsidR="008D2850" w:rsidRPr="00232E60" w:rsidRDefault="008D2850" w:rsidP="00155950">
            <w:pPr>
              <w:spacing w:before="0" w:after="0" w:line="240" w:lineRule="auto"/>
              <w:jc w:val="left"/>
              <w:rPr>
                <w:rFonts w:ascii="Calibri" w:hAnsi="Calibri" w:cs="Calibri"/>
                <w:b/>
                <w:bCs/>
                <w:lang w:eastAsia="el-GR"/>
              </w:rPr>
            </w:pPr>
            <w:r w:rsidRPr="00232E60">
              <w:rPr>
                <w:rFonts w:ascii="Calibri" w:hAnsi="Calibri" w:cs="Calibri"/>
                <w:b/>
                <w:bCs/>
                <w:lang w:eastAsia="el-GR"/>
              </w:rPr>
              <w:t>Πηγές χρηματοδότησης</w:t>
            </w:r>
          </w:p>
        </w:tc>
        <w:tc>
          <w:tcPr>
            <w:tcW w:w="6663" w:type="dxa"/>
            <w:vAlign w:val="center"/>
          </w:tcPr>
          <w:p w14:paraId="1B2B5CAC" w14:textId="77777777" w:rsidR="008D2850" w:rsidRPr="00232E60" w:rsidRDefault="008D2850" w:rsidP="00155950">
            <w:pPr>
              <w:spacing w:before="0" w:after="0" w:line="240" w:lineRule="auto"/>
              <w:rPr>
                <w:rFonts w:ascii="Calibri" w:hAnsi="Calibri" w:cs="Calibri"/>
                <w:lang w:eastAsia="el-GR"/>
              </w:rPr>
            </w:pPr>
            <w:r w:rsidRPr="00232E60">
              <w:rPr>
                <w:rFonts w:ascii="Calibri" w:hAnsi="Calibri" w:cs="Calibri"/>
                <w:lang w:eastAsia="el-GR"/>
              </w:rPr>
              <w:t>Η χρηματοδότηση του μέτρου θα πραγματοποιηθεί μέσω δημόσιων πόρων από τα σχεδιαζόμενα προγράμματα και χρηματοδότησης από τρίτους (νοικοκυριά, δημόσιοι φορείς και επιχειρήσεις)</w:t>
            </w:r>
          </w:p>
        </w:tc>
      </w:tr>
    </w:tbl>
    <w:p w14:paraId="6492CE00" w14:textId="77777777" w:rsidR="0037647C" w:rsidRDefault="0037647C" w:rsidP="00433EF3">
      <w:pPr>
        <w:autoSpaceDE w:val="0"/>
        <w:autoSpaceDN w:val="0"/>
        <w:adjustRightInd w:val="0"/>
        <w:spacing w:before="0" w:after="0" w:line="240" w:lineRule="auto"/>
        <w:jc w:val="left"/>
        <w:rPr>
          <w:rFonts w:ascii="Calibri" w:hAnsi="Calibri" w:cs="Calibri"/>
          <w14:ligatures w14:val="standardContextual"/>
        </w:rPr>
      </w:pPr>
    </w:p>
    <w:p w14:paraId="679232D7" w14:textId="77777777" w:rsidR="004C1943" w:rsidRPr="00232E60" w:rsidRDefault="004C1943" w:rsidP="00433EF3">
      <w:pPr>
        <w:autoSpaceDE w:val="0"/>
        <w:autoSpaceDN w:val="0"/>
        <w:adjustRightInd w:val="0"/>
        <w:spacing w:before="0" w:after="0" w:line="240" w:lineRule="auto"/>
        <w:jc w:val="left"/>
        <w:rPr>
          <w:rFonts w:ascii="Calibri" w:hAnsi="Calibri" w:cs="Calibri"/>
          <w14:ligatures w14:val="standardContextual"/>
        </w:rPr>
      </w:pPr>
    </w:p>
    <w:p w14:paraId="6E422484" w14:textId="77777777" w:rsidR="00433EF3" w:rsidRPr="00232E60" w:rsidRDefault="00433EF3" w:rsidP="00406991">
      <w:pPr>
        <w:pStyle w:val="1"/>
        <w:numPr>
          <w:ilvl w:val="0"/>
          <w:numId w:val="1"/>
        </w:numPr>
        <w:spacing w:before="0" w:after="120" w:line="360" w:lineRule="auto"/>
        <w:rPr>
          <w:rFonts w:ascii="Calibri" w:hAnsi="Calibri" w:cs="Calibri"/>
          <w:b/>
          <w:bCs/>
          <w:sz w:val="28"/>
          <w:szCs w:val="28"/>
        </w:rPr>
      </w:pPr>
      <w:bookmarkStart w:id="295" w:name="_Toc202800740"/>
      <w:bookmarkStart w:id="296" w:name="_Toc215486321"/>
      <w:r w:rsidRPr="00232E60">
        <w:rPr>
          <w:rFonts w:ascii="Calibri" w:hAnsi="Calibri" w:cs="Calibri"/>
          <w:b/>
          <w:bCs/>
          <w:sz w:val="28"/>
          <w:szCs w:val="28"/>
        </w:rPr>
        <w:lastRenderedPageBreak/>
        <w:t>Ε</w:t>
      </w:r>
      <w:r w:rsidR="0014494D" w:rsidRPr="00232E60">
        <w:rPr>
          <w:rFonts w:ascii="Calibri" w:hAnsi="Calibri" w:cs="Calibri"/>
          <w:b/>
          <w:bCs/>
          <w:sz w:val="28"/>
          <w:szCs w:val="28"/>
        </w:rPr>
        <w:t>πικαιροποίηση του οδικού χάρτη και των εθνικών ενδεικτικών στόχων</w:t>
      </w:r>
      <w:bookmarkEnd w:id="295"/>
      <w:bookmarkEnd w:id="296"/>
    </w:p>
    <w:p w14:paraId="44F0E29F" w14:textId="6A022B5F" w:rsidR="0014494D" w:rsidRDefault="002705AE" w:rsidP="002705AE">
      <w:pPr>
        <w:spacing w:before="60" w:after="60" w:line="276" w:lineRule="auto"/>
        <w:rPr>
          <w:rFonts w:ascii="Calibri" w:hAnsi="Calibri" w:cs="Calibri"/>
        </w:rPr>
      </w:pPr>
      <w:r w:rsidRPr="00923F38">
        <w:rPr>
          <w:rFonts w:ascii="Calibri" w:hAnsi="Calibri" w:cs="Calibri"/>
        </w:rPr>
        <w:t xml:space="preserve">Τα βασικά σημεία του οδικού χάρτη αναφορικά με τον ετήσιο </w:t>
      </w:r>
      <w:r w:rsidR="0014494D" w:rsidRPr="00923F38">
        <w:rPr>
          <w:rFonts w:ascii="Calibri" w:hAnsi="Calibri" w:cs="Calibri"/>
        </w:rPr>
        <w:t>ρυθμό ανακαίνισης για διάφορους τύπους</w:t>
      </w:r>
      <w:r w:rsidR="005F622D">
        <w:rPr>
          <w:rFonts w:ascii="Calibri" w:hAnsi="Calibri" w:cs="Calibri"/>
        </w:rPr>
        <w:t xml:space="preserve"> κτιρίων</w:t>
      </w:r>
      <w:r w:rsidRPr="00923F38">
        <w:rPr>
          <w:rFonts w:ascii="Calibri" w:hAnsi="Calibri" w:cs="Calibri"/>
        </w:rPr>
        <w:t>, την εξέλιξη της π</w:t>
      </w:r>
      <w:r w:rsidR="0014494D" w:rsidRPr="00923F38">
        <w:rPr>
          <w:rFonts w:ascii="Calibri" w:hAnsi="Calibri" w:cs="Calibri"/>
        </w:rPr>
        <w:t>ρωτογεν</w:t>
      </w:r>
      <w:r w:rsidRPr="00923F38">
        <w:rPr>
          <w:rFonts w:ascii="Calibri" w:hAnsi="Calibri" w:cs="Calibri"/>
        </w:rPr>
        <w:t>ού</w:t>
      </w:r>
      <w:r w:rsidR="00433EF3" w:rsidRPr="00923F38">
        <w:rPr>
          <w:rFonts w:ascii="Calibri" w:hAnsi="Calibri" w:cs="Calibri"/>
        </w:rPr>
        <w:t>ς</w:t>
      </w:r>
      <w:r w:rsidR="0014494D" w:rsidRPr="00923F38">
        <w:rPr>
          <w:rFonts w:ascii="Calibri" w:hAnsi="Calibri" w:cs="Calibri"/>
        </w:rPr>
        <w:t xml:space="preserve"> και τελική</w:t>
      </w:r>
      <w:r w:rsidRPr="00923F38">
        <w:rPr>
          <w:rFonts w:ascii="Calibri" w:hAnsi="Calibri" w:cs="Calibri"/>
        </w:rPr>
        <w:t>ς</w:t>
      </w:r>
      <w:r w:rsidR="0014494D" w:rsidRPr="00923F38">
        <w:rPr>
          <w:rFonts w:ascii="Calibri" w:hAnsi="Calibri" w:cs="Calibri"/>
        </w:rPr>
        <w:t xml:space="preserve"> κατανάλωση</w:t>
      </w:r>
      <w:r w:rsidRPr="00923F38">
        <w:rPr>
          <w:rFonts w:ascii="Calibri" w:hAnsi="Calibri" w:cs="Calibri"/>
        </w:rPr>
        <w:t>ς</w:t>
      </w:r>
      <w:r w:rsidR="0014494D" w:rsidRPr="00923F38">
        <w:rPr>
          <w:rFonts w:ascii="Calibri" w:hAnsi="Calibri" w:cs="Calibri"/>
        </w:rPr>
        <w:t xml:space="preserve"> ενέργειας </w:t>
      </w:r>
      <w:r w:rsidRPr="00923F38">
        <w:rPr>
          <w:rFonts w:ascii="Calibri" w:hAnsi="Calibri" w:cs="Calibri"/>
        </w:rPr>
        <w:t>και τη μείωση των λειτο</w:t>
      </w:r>
      <w:r w:rsidR="0014494D" w:rsidRPr="00923F38">
        <w:rPr>
          <w:rFonts w:ascii="Calibri" w:hAnsi="Calibri" w:cs="Calibri"/>
        </w:rPr>
        <w:t>υργικ</w:t>
      </w:r>
      <w:r w:rsidR="0037647C" w:rsidRPr="00923F38">
        <w:rPr>
          <w:rFonts w:ascii="Calibri" w:hAnsi="Calibri" w:cs="Calibri"/>
        </w:rPr>
        <w:t xml:space="preserve">ών </w:t>
      </w:r>
      <w:r w:rsidR="0014494D" w:rsidRPr="00923F38">
        <w:rPr>
          <w:rFonts w:ascii="Calibri" w:hAnsi="Calibri" w:cs="Calibri"/>
        </w:rPr>
        <w:t>εκπομπών αερίων θερμοκηπίου</w:t>
      </w:r>
      <w:r w:rsidRPr="00923F38">
        <w:rPr>
          <w:rFonts w:ascii="Calibri" w:hAnsi="Calibri" w:cs="Calibri"/>
        </w:rPr>
        <w:t xml:space="preserve"> παρουσιάζονται στο Κεφάλαιο 3 αναφορικά με τα αποτελέσματα </w:t>
      </w:r>
      <w:r w:rsidRPr="002705AE">
        <w:rPr>
          <w:rFonts w:ascii="Calibri" w:hAnsi="Calibri" w:cs="Calibri"/>
        </w:rPr>
        <w:t xml:space="preserve">των σεναρίων μακροχρόνιας στρατηγικής ανακαίνισης του κτηριακού </w:t>
      </w:r>
      <w:r w:rsidR="0061485D" w:rsidRPr="002705AE">
        <w:rPr>
          <w:rFonts w:ascii="Calibri" w:hAnsi="Calibri" w:cs="Calibri"/>
        </w:rPr>
        <w:t>αποθέματος</w:t>
      </w:r>
      <w:r w:rsidRPr="002705AE">
        <w:rPr>
          <w:rFonts w:ascii="Calibri" w:hAnsi="Calibri" w:cs="Calibri"/>
        </w:rPr>
        <w:t xml:space="preserve"> που διερευνήθηκαν.</w:t>
      </w:r>
    </w:p>
    <w:p w14:paraId="1A246467" w14:textId="227663EB" w:rsidR="0076247B" w:rsidRPr="0076247B" w:rsidRDefault="002705AE" w:rsidP="00155950">
      <w:pPr>
        <w:spacing w:before="60" w:after="60" w:line="276" w:lineRule="auto"/>
        <w:rPr>
          <w:rFonts w:ascii="Calibri" w:hAnsi="Calibri" w:cs="Calibri"/>
        </w:rPr>
      </w:pPr>
      <w:r>
        <w:rPr>
          <w:rFonts w:ascii="Calibri" w:hAnsi="Calibri" w:cs="Calibri"/>
        </w:rPr>
        <w:t xml:space="preserve">Επιπρόσθετα, </w:t>
      </w:r>
      <w:r w:rsidR="0076247B" w:rsidRPr="0076247B">
        <w:rPr>
          <w:rFonts w:ascii="Calibri" w:hAnsi="Calibri" w:cs="Calibri"/>
        </w:rPr>
        <w:t xml:space="preserve">ποσοτικοποιήθηκε η εξοικονόμηση ενέργειας, η οποία αναμένεται να προέλθει από την υλοποίηση των παρεμβάσεων </w:t>
      </w:r>
      <w:r>
        <w:rPr>
          <w:rFonts w:ascii="Calibri" w:hAnsi="Calibri" w:cs="Calibri"/>
        </w:rPr>
        <w:t xml:space="preserve">και στη συνέχεια </w:t>
      </w:r>
      <w:r w:rsidR="0076247B" w:rsidRPr="0076247B">
        <w:rPr>
          <w:rFonts w:ascii="Calibri" w:hAnsi="Calibri" w:cs="Calibri"/>
        </w:rPr>
        <w:t>υπολογίστηκαν τα πολλαπλά οφέλη, τα οποία θα προκύψουν για το σύνολο των παρεμβάσεων βελτίωσης της ενεργειακής απόδοσης.</w:t>
      </w:r>
    </w:p>
    <w:p w14:paraId="012C77B9" w14:textId="77777777" w:rsidR="0076247B" w:rsidRPr="00155950" w:rsidRDefault="0076247B" w:rsidP="00155950">
      <w:pPr>
        <w:spacing w:before="60" w:after="60" w:line="276" w:lineRule="auto"/>
        <w:rPr>
          <w:rFonts w:ascii="Calibri" w:hAnsi="Calibri" w:cs="Calibri"/>
        </w:rPr>
      </w:pPr>
      <w:r w:rsidRPr="0076247B">
        <w:rPr>
          <w:rFonts w:ascii="Calibri" w:hAnsi="Calibri" w:cs="Calibri"/>
        </w:rPr>
        <w:t xml:space="preserve">Η ποσοτικοποίηση των πολλαπλών ωφελειών πραγματοποιήθηκε μέσω του υπολογιστικού εργαλείου </w:t>
      </w:r>
      <w:r w:rsidRPr="0076247B">
        <w:rPr>
          <w:rFonts w:ascii="Calibri" w:hAnsi="Calibri" w:cs="Calibri"/>
          <w:lang w:val="en-US"/>
        </w:rPr>
        <w:t>MICAT</w:t>
      </w:r>
      <w:r w:rsidRPr="0076247B">
        <w:rPr>
          <w:rFonts w:ascii="Calibri" w:hAnsi="Calibri" w:cs="Calibri"/>
        </w:rPr>
        <w:t xml:space="preserve"> </w:t>
      </w:r>
      <w:r w:rsidRPr="0076247B">
        <w:rPr>
          <w:rFonts w:ascii="Calibri" w:hAnsi="Calibri" w:cs="Calibri"/>
          <w:lang w:val="en-US"/>
        </w:rPr>
        <w:t>tool</w:t>
      </w:r>
      <w:r w:rsidRPr="0076247B">
        <w:rPr>
          <w:rFonts w:ascii="Calibri" w:hAnsi="Calibri" w:cs="Calibri"/>
        </w:rPr>
        <w:t xml:space="preserve">, το οποίο αναπτύχθηκε στο πλαίσιο του έργου </w:t>
      </w:r>
      <w:r w:rsidRPr="0076247B">
        <w:rPr>
          <w:rFonts w:ascii="Calibri" w:hAnsi="Calibri" w:cs="Calibri"/>
          <w:lang w:val="en-US"/>
        </w:rPr>
        <w:t>SEED</w:t>
      </w:r>
      <w:r w:rsidRPr="0076247B">
        <w:rPr>
          <w:rFonts w:ascii="Calibri" w:hAnsi="Calibri" w:cs="Calibri"/>
        </w:rPr>
        <w:t xml:space="preserve"> </w:t>
      </w:r>
      <w:r w:rsidRPr="0076247B">
        <w:rPr>
          <w:rFonts w:ascii="Calibri" w:hAnsi="Calibri" w:cs="Calibri"/>
          <w:lang w:val="en-US"/>
        </w:rPr>
        <w:t>MICAT</w:t>
      </w:r>
      <w:r w:rsidRPr="0076247B">
        <w:rPr>
          <w:rFonts w:ascii="Calibri" w:hAnsi="Calibri" w:cs="Calibri"/>
        </w:rPr>
        <w:t xml:space="preserve"> (Support Energy Efficiency Deployment with the Multiple Impacts CAlculation Tool). </w:t>
      </w:r>
    </w:p>
    <w:p w14:paraId="21F99F71" w14:textId="77777777" w:rsidR="0076247B" w:rsidRPr="0076247B" w:rsidRDefault="0076247B" w:rsidP="00155950">
      <w:pPr>
        <w:spacing w:before="60" w:after="60" w:line="276" w:lineRule="auto"/>
        <w:rPr>
          <w:rFonts w:ascii="Calibri" w:hAnsi="Calibri" w:cs="Calibri"/>
        </w:rPr>
      </w:pPr>
      <w:r w:rsidRPr="0076247B">
        <w:rPr>
          <w:rFonts w:ascii="Calibri" w:hAnsi="Calibri" w:cs="Calibri"/>
        </w:rPr>
        <w:t>Οι εκτιμήσεις των πολλαπλών ωφελειών περιλαμβάνουν τις ακόλουθες επιπτώσεις από την υλοποίηση των παρεμβάσεων βελτίωσης της ενεργειακής απόδοσης:</w:t>
      </w:r>
    </w:p>
    <w:p w14:paraId="0066847A" w14:textId="77777777"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Ελάφρυνση του κόστους ενέργειας των νοικοκυριών και αντιμετώπιση της ενεργειακής ένδειας</w:t>
      </w:r>
    </w:p>
    <w:p w14:paraId="77F4F3CD" w14:textId="57B1B461"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Αύξηση ποιότητας αέρα στους εσωτερικούς χώρους των</w:t>
      </w:r>
      <w:r w:rsidR="005F622D">
        <w:rPr>
          <w:rFonts w:ascii="Calibri" w:hAnsi="Calibri" w:cs="Calibri"/>
        </w:rPr>
        <w:t xml:space="preserve"> κτιρίων</w:t>
      </w:r>
      <w:r w:rsidRPr="0076247B">
        <w:rPr>
          <w:rFonts w:ascii="Calibri" w:hAnsi="Calibri" w:cs="Calibri"/>
        </w:rPr>
        <w:t xml:space="preserve"> και βελτίωση των συνθηκών θερμικής και ψυκτικής άνεσης</w:t>
      </w:r>
    </w:p>
    <w:p w14:paraId="0B39FFDE" w14:textId="5C81030D"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Αύξηση προσδόκιμου ζωής για τους χρήστες των</w:t>
      </w:r>
      <w:r w:rsidR="005F622D">
        <w:rPr>
          <w:rFonts w:ascii="Calibri" w:hAnsi="Calibri" w:cs="Calibri"/>
        </w:rPr>
        <w:t xml:space="preserve"> κτιρίων</w:t>
      </w:r>
      <w:r w:rsidRPr="0076247B">
        <w:rPr>
          <w:rFonts w:ascii="Calibri" w:hAnsi="Calibri" w:cs="Calibri"/>
        </w:rPr>
        <w:t xml:space="preserve"> λόγω των μειωμένων κρουσμάτων νοσηρότητας και θνησιμότητας</w:t>
      </w:r>
    </w:p>
    <w:p w14:paraId="4B199F9F" w14:textId="77777777"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Μείωση κόστους νοσηλείας για το εθνικό σύστημα υγείας λόγω των μειωμένων κρουσμάτων νοσηρότητας και θνησιμότητας</w:t>
      </w:r>
    </w:p>
    <w:p w14:paraId="310D648A" w14:textId="77777777"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Αύξηση παραγωγικότητας των εργαζομένων από το καλύτερο εργασιακό περιβάλλον και τις βελτιωμένες συνθήκες διαβίωσης</w:t>
      </w:r>
    </w:p>
    <w:p w14:paraId="69D6CA70" w14:textId="1E955052"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Μείωση εκπομπών Α</w:t>
      </w:r>
      <w:r w:rsidR="00412455">
        <w:rPr>
          <w:rFonts w:ascii="Calibri" w:hAnsi="Calibri" w:cs="Calibri"/>
        </w:rPr>
        <w:t>ερίων του Θερμοκηπίου (ΑτΘ)</w:t>
      </w:r>
    </w:p>
    <w:p w14:paraId="70210F63" w14:textId="3F5A9432"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Αύξηση απασχόλησης στον κτηριακό τομέα σε εθνικό επίπεδο</w:t>
      </w:r>
    </w:p>
    <w:p w14:paraId="3F584DF7" w14:textId="001CA174"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Αύξηση ΑΕΠ στον κτηριακό τομέα σε εθνικό επίπεδο</w:t>
      </w:r>
    </w:p>
    <w:p w14:paraId="39B3C017" w14:textId="77777777"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Ασφάλεια ενεργειακής τροφοδοσίας και μείωση ενεργειακής εξάρτησης</w:t>
      </w:r>
    </w:p>
    <w:p w14:paraId="3FDD1782" w14:textId="77777777" w:rsidR="0076247B" w:rsidRPr="0076247B" w:rsidRDefault="0076247B" w:rsidP="00FF6F1B">
      <w:pPr>
        <w:pStyle w:val="a6"/>
        <w:numPr>
          <w:ilvl w:val="0"/>
          <w:numId w:val="3"/>
        </w:numPr>
        <w:spacing w:before="60" w:after="60" w:line="276" w:lineRule="auto"/>
        <w:rPr>
          <w:rFonts w:ascii="Calibri" w:hAnsi="Calibri" w:cs="Calibri"/>
        </w:rPr>
      </w:pPr>
      <w:r w:rsidRPr="0076247B">
        <w:rPr>
          <w:rFonts w:ascii="Calibri" w:hAnsi="Calibri" w:cs="Calibri"/>
        </w:rPr>
        <w:t>Συνεισφορά στην επίτευξη των στόχων ΑΠΕ</w:t>
      </w:r>
    </w:p>
    <w:p w14:paraId="1EA61F2B" w14:textId="629540C4" w:rsidR="002705AE" w:rsidRDefault="002705AE" w:rsidP="002705AE">
      <w:pPr>
        <w:spacing w:before="60" w:after="60" w:line="276" w:lineRule="auto"/>
        <w:rPr>
          <w:rFonts w:ascii="Calibri" w:hAnsi="Calibri" w:cs="Calibri"/>
        </w:rPr>
      </w:pPr>
      <w:r>
        <w:rPr>
          <w:rFonts w:ascii="Calibri" w:hAnsi="Calibri" w:cs="Calibri"/>
        </w:rPr>
        <w:t>Επισημαίνεται ότι για την περίπτωση τόσο των μακρο-οικονομικών επιπτώσεων (α</w:t>
      </w:r>
      <w:r w:rsidRPr="002705AE">
        <w:rPr>
          <w:rFonts w:ascii="Calibri" w:hAnsi="Calibri" w:cs="Calibri"/>
        </w:rPr>
        <w:t>ύξηση απασχόλησης στον κτηριακό τομέα σε εθνικό επίπεδο</w:t>
      </w:r>
      <w:r>
        <w:rPr>
          <w:rFonts w:ascii="Calibri" w:hAnsi="Calibri" w:cs="Calibri"/>
        </w:rPr>
        <w:t xml:space="preserve"> και α</w:t>
      </w:r>
      <w:r w:rsidRPr="002705AE">
        <w:rPr>
          <w:rFonts w:ascii="Calibri" w:hAnsi="Calibri" w:cs="Calibri"/>
        </w:rPr>
        <w:t>ύξηση ΑΕΠ στον κτηριακό τομέα σε εθνικό επίπεδ</w:t>
      </w:r>
      <w:r>
        <w:rPr>
          <w:rFonts w:ascii="Calibri" w:hAnsi="Calibri" w:cs="Calibri"/>
        </w:rPr>
        <w:t>ο), όσο και για την α</w:t>
      </w:r>
      <w:r w:rsidRPr="002705AE">
        <w:rPr>
          <w:rFonts w:ascii="Calibri" w:hAnsi="Calibri" w:cs="Calibri"/>
        </w:rPr>
        <w:t>σφάλεια ενεργειακής τροφοδοσίας και μείωση ενεργειακής εξάρτησης</w:t>
      </w:r>
      <w:r>
        <w:rPr>
          <w:rFonts w:ascii="Calibri" w:hAnsi="Calibri" w:cs="Calibri"/>
        </w:rPr>
        <w:t xml:space="preserve"> χρησιμοποιήθηκαν οι μοναδιαίες</w:t>
      </w:r>
      <w:r w:rsidR="009966AD">
        <w:rPr>
          <w:rFonts w:ascii="Calibri" w:hAnsi="Calibri" w:cs="Calibri"/>
        </w:rPr>
        <w:t xml:space="preserve"> </w:t>
      </w:r>
      <w:r>
        <w:rPr>
          <w:rFonts w:ascii="Calibri" w:hAnsi="Calibri" w:cs="Calibri"/>
        </w:rPr>
        <w:t xml:space="preserve">τιμές </w:t>
      </w:r>
      <w:r w:rsidR="007F7479">
        <w:rPr>
          <w:rFonts w:ascii="Calibri" w:hAnsi="Calibri" w:cs="Calibri"/>
        </w:rPr>
        <w:t>που προτάθηκαν στο πλαίσιο</w:t>
      </w:r>
      <w:r>
        <w:rPr>
          <w:rFonts w:ascii="Calibri" w:hAnsi="Calibri" w:cs="Calibri"/>
        </w:rPr>
        <w:t xml:space="preserve"> την μελέτης </w:t>
      </w:r>
      <w:r w:rsidR="007F7479">
        <w:rPr>
          <w:rFonts w:ascii="Calibri" w:hAnsi="Calibri" w:cs="Calibri"/>
        </w:rPr>
        <w:t xml:space="preserve">από την </w:t>
      </w:r>
      <w:r w:rsidR="007F7479" w:rsidRPr="007F7479">
        <w:rPr>
          <w:rFonts w:ascii="Calibri" w:hAnsi="Calibri" w:cs="Calibri"/>
        </w:rPr>
        <w:t>Cambridge Econometrics Limited</w:t>
      </w:r>
      <w:r w:rsidR="006E4AD2">
        <w:rPr>
          <w:rStyle w:val="af3"/>
          <w:rFonts w:ascii="Calibri" w:hAnsi="Calibri" w:cs="Calibri"/>
        </w:rPr>
        <w:footnoteReference w:id="36"/>
      </w:r>
      <w:r w:rsidR="007F7479">
        <w:rPr>
          <w:rFonts w:ascii="Calibri" w:hAnsi="Calibri" w:cs="Calibri"/>
        </w:rPr>
        <w:t xml:space="preserve"> με σκοπό την χρήση ακριβέστερων εκτιμήσεων.</w:t>
      </w:r>
    </w:p>
    <w:p w14:paraId="1FDBB84F" w14:textId="02118177" w:rsidR="0076247B" w:rsidRPr="0076247B" w:rsidRDefault="0076247B" w:rsidP="00155950">
      <w:pPr>
        <w:spacing w:before="60" w:after="60" w:line="276" w:lineRule="auto"/>
        <w:rPr>
          <w:rFonts w:ascii="Calibri" w:hAnsi="Calibri" w:cs="Calibri"/>
        </w:rPr>
      </w:pPr>
      <w:r w:rsidRPr="0076247B">
        <w:rPr>
          <w:rFonts w:ascii="Calibri" w:hAnsi="Calibri" w:cs="Calibri"/>
        </w:rPr>
        <w:t xml:space="preserve">Οι εκτιμήσεις για την επιτευχθείσα εξοικονόμηση ενέργειας και τα πολλαπλά οφέλη σε ετήσια βάση παρουσιάζονται </w:t>
      </w:r>
      <w:r w:rsidRPr="0043235F">
        <w:rPr>
          <w:rFonts w:ascii="Calibri" w:hAnsi="Calibri" w:cs="Calibri"/>
        </w:rPr>
        <w:t xml:space="preserve">στον Πίνακα </w:t>
      </w:r>
      <w:r w:rsidR="003A35BE" w:rsidRPr="0043235F">
        <w:rPr>
          <w:rFonts w:ascii="Calibri" w:hAnsi="Calibri" w:cs="Calibri"/>
        </w:rPr>
        <w:t>28</w:t>
      </w:r>
      <w:r w:rsidRPr="0043235F">
        <w:rPr>
          <w:rFonts w:ascii="Calibri" w:hAnsi="Calibri" w:cs="Calibri"/>
        </w:rPr>
        <w:t xml:space="preserve"> για τις σχεδιαζόμενες παρεμβάσεις στα</w:t>
      </w:r>
      <w:r w:rsidR="005F622D">
        <w:rPr>
          <w:rFonts w:ascii="Calibri" w:hAnsi="Calibri" w:cs="Calibri"/>
        </w:rPr>
        <w:t xml:space="preserve"> κτίρια</w:t>
      </w:r>
      <w:r w:rsidRPr="0043235F">
        <w:rPr>
          <w:rFonts w:ascii="Calibri" w:hAnsi="Calibri" w:cs="Calibri"/>
        </w:rPr>
        <w:t xml:space="preserve"> του οικιακού τομέα και στον Πίνακα 2</w:t>
      </w:r>
      <w:r w:rsidR="003A35BE" w:rsidRPr="0043235F">
        <w:rPr>
          <w:rFonts w:ascii="Calibri" w:hAnsi="Calibri" w:cs="Calibri"/>
        </w:rPr>
        <w:t>9</w:t>
      </w:r>
      <w:r w:rsidRPr="0043235F">
        <w:rPr>
          <w:rFonts w:ascii="Calibri" w:hAnsi="Calibri" w:cs="Calibri"/>
        </w:rPr>
        <w:t xml:space="preserve"> για τα σχεδιαζόμενα</w:t>
      </w:r>
      <w:r w:rsidRPr="0076247B">
        <w:rPr>
          <w:rFonts w:ascii="Calibri" w:hAnsi="Calibri" w:cs="Calibri"/>
        </w:rPr>
        <w:t xml:space="preserve"> πακέτα παρεμβάσεων στα</w:t>
      </w:r>
      <w:r w:rsidR="005F622D">
        <w:rPr>
          <w:rFonts w:ascii="Calibri" w:hAnsi="Calibri" w:cs="Calibri"/>
        </w:rPr>
        <w:t xml:space="preserve"> κτίρια</w:t>
      </w:r>
      <w:r w:rsidRPr="0076247B">
        <w:rPr>
          <w:rFonts w:ascii="Calibri" w:hAnsi="Calibri" w:cs="Calibri"/>
        </w:rPr>
        <w:t xml:space="preserve"> του μη-οικιακού τομέα.</w:t>
      </w:r>
    </w:p>
    <w:p w14:paraId="1E3ED732" w14:textId="47091256" w:rsidR="0076247B" w:rsidRPr="00923F38" w:rsidRDefault="0076247B" w:rsidP="00106A58">
      <w:pPr>
        <w:spacing w:after="60" w:line="276" w:lineRule="auto"/>
        <w:jc w:val="center"/>
        <w:rPr>
          <w:rFonts w:ascii="Calibri" w:hAnsi="Calibri" w:cs="Calibri"/>
          <w:b/>
          <w:bCs/>
          <w:i/>
          <w:iCs/>
          <w:sz w:val="20"/>
          <w:szCs w:val="20"/>
        </w:rPr>
      </w:pPr>
      <w:bookmarkStart w:id="297" w:name="_Toc202800806"/>
      <w:bookmarkStart w:id="298" w:name="_Toc215486387"/>
      <w:r w:rsidRPr="00923F38">
        <w:rPr>
          <w:rFonts w:ascii="Calibri" w:hAnsi="Calibri" w:cs="Calibri"/>
          <w:b/>
          <w:bCs/>
          <w:i/>
          <w:iCs/>
          <w:sz w:val="20"/>
          <w:szCs w:val="20"/>
        </w:rPr>
        <w:lastRenderedPageBreak/>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28</w:t>
      </w:r>
      <w:r w:rsidRPr="00923F38">
        <w:rPr>
          <w:rFonts w:ascii="Calibri" w:hAnsi="Calibri" w:cs="Calibri"/>
          <w:b/>
          <w:bCs/>
          <w:i/>
          <w:iCs/>
          <w:sz w:val="20"/>
          <w:szCs w:val="20"/>
        </w:rPr>
        <w:fldChar w:fldCharType="end"/>
      </w:r>
      <w:r w:rsidRPr="00923F38">
        <w:rPr>
          <w:rFonts w:ascii="Calibri" w:hAnsi="Calibri" w:cs="Calibri"/>
          <w:b/>
          <w:bCs/>
          <w:i/>
          <w:iCs/>
          <w:sz w:val="20"/>
          <w:szCs w:val="20"/>
        </w:rPr>
        <w:t>. Επιτευχθείσα εξοικονόμηση ενέργειας και πολλαπλά οφέλη σε ετήσια βάση για τις σχεδιαζόμενες παρεμβάσεις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οικιακού τομέα</w:t>
      </w:r>
      <w:bookmarkEnd w:id="297"/>
      <w:bookmarkEnd w:id="298"/>
    </w:p>
    <w:tbl>
      <w:tblPr>
        <w:tblStyle w:val="5-1"/>
        <w:tblW w:w="9265" w:type="dxa"/>
        <w:tblLayout w:type="fixed"/>
        <w:tblLook w:val="04A0" w:firstRow="1" w:lastRow="0" w:firstColumn="1" w:lastColumn="0" w:noHBand="0" w:noVBand="1"/>
      </w:tblPr>
      <w:tblGrid>
        <w:gridCol w:w="2245"/>
        <w:gridCol w:w="1461"/>
        <w:gridCol w:w="1853"/>
        <w:gridCol w:w="1853"/>
        <w:gridCol w:w="1853"/>
      </w:tblGrid>
      <w:tr w:rsidR="0076247B" w:rsidRPr="00532D74" w14:paraId="17555D61" w14:textId="77777777" w:rsidTr="0080016B">
        <w:trPr>
          <w:cnfStyle w:val="100000000000" w:firstRow="1" w:lastRow="0" w:firstColumn="0" w:lastColumn="0" w:oddVBand="0" w:evenVBand="0" w:oddHBand="0" w:evenHBand="0" w:firstRowFirstColumn="0" w:firstRowLastColumn="0" w:lastRowFirstColumn="0" w:lastRowLastColumn="0"/>
          <w:trHeight w:val="864"/>
          <w:tblHeader/>
        </w:trPr>
        <w:tc>
          <w:tcPr>
            <w:cnfStyle w:val="001000000000" w:firstRow="0" w:lastRow="0" w:firstColumn="1" w:lastColumn="0" w:oddVBand="0" w:evenVBand="0" w:oddHBand="0" w:evenHBand="0" w:firstRowFirstColumn="0" w:firstRowLastColumn="0" w:lastRowFirstColumn="0" w:lastRowLastColumn="0"/>
            <w:tcW w:w="2245" w:type="dxa"/>
            <w:noWrap/>
            <w:hideMark/>
          </w:tcPr>
          <w:p w14:paraId="6BD26A3C" w14:textId="3EB483D7" w:rsidR="0076247B" w:rsidRPr="00532D74" w:rsidRDefault="0076247B" w:rsidP="00106A58">
            <w:pPr>
              <w:spacing w:before="0" w:after="0" w:line="240" w:lineRule="auto"/>
              <w:jc w:val="center"/>
              <w:rPr>
                <w:rFonts w:ascii="Calibri" w:hAnsi="Calibri" w:cs="Calibri"/>
                <w:b w:val="0"/>
                <w:bCs w:val="0"/>
                <w:sz w:val="20"/>
                <w:szCs w:val="20"/>
              </w:rPr>
            </w:pPr>
            <w:r w:rsidRPr="00532D74">
              <w:rPr>
                <w:rFonts w:ascii="Calibri" w:hAnsi="Calibri" w:cs="Calibri"/>
                <w:sz w:val="20"/>
                <w:szCs w:val="20"/>
              </w:rPr>
              <w:t>Παρεμβάσεις στο σύνολο των</w:t>
            </w:r>
            <w:r w:rsidR="005F622D">
              <w:rPr>
                <w:rFonts w:ascii="Calibri" w:hAnsi="Calibri" w:cs="Calibri"/>
                <w:sz w:val="20"/>
                <w:szCs w:val="20"/>
              </w:rPr>
              <w:t xml:space="preserve"> κτιρίων</w:t>
            </w:r>
          </w:p>
        </w:tc>
        <w:tc>
          <w:tcPr>
            <w:tcW w:w="1461" w:type="dxa"/>
            <w:hideMark/>
          </w:tcPr>
          <w:p w14:paraId="02426E2C" w14:textId="77777777" w:rsidR="0076247B" w:rsidRPr="00532D74" w:rsidRDefault="0076247B" w:rsidP="00106A5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532D74">
              <w:rPr>
                <w:rFonts w:ascii="Calibri" w:hAnsi="Calibri" w:cs="Calibri"/>
                <w:sz w:val="20"/>
                <w:szCs w:val="20"/>
              </w:rPr>
              <w:t>Σύνολο παρεμβάσεων</w:t>
            </w:r>
          </w:p>
        </w:tc>
        <w:tc>
          <w:tcPr>
            <w:tcW w:w="1853" w:type="dxa"/>
            <w:hideMark/>
          </w:tcPr>
          <w:p w14:paraId="49893087" w14:textId="77777777" w:rsidR="0076247B" w:rsidRPr="00532D74" w:rsidRDefault="0076247B" w:rsidP="00106A5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532D74">
              <w:rPr>
                <w:rFonts w:ascii="Calibri" w:hAnsi="Calibri" w:cs="Calibri"/>
                <w:sz w:val="20"/>
                <w:szCs w:val="20"/>
              </w:rPr>
              <w:t>Κόστος επένδυσης (εκατ. €)</w:t>
            </w:r>
          </w:p>
        </w:tc>
        <w:tc>
          <w:tcPr>
            <w:tcW w:w="1853" w:type="dxa"/>
            <w:hideMark/>
          </w:tcPr>
          <w:p w14:paraId="6838BAB0" w14:textId="77777777" w:rsidR="003A35BE" w:rsidRPr="00532D74" w:rsidRDefault="0076247B" w:rsidP="00106A5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lang w:val="en-GB"/>
              </w:rPr>
            </w:pPr>
            <w:r w:rsidRPr="00532D74">
              <w:rPr>
                <w:rFonts w:ascii="Calibri" w:hAnsi="Calibri" w:cs="Calibri"/>
                <w:sz w:val="20"/>
                <w:szCs w:val="20"/>
              </w:rPr>
              <w:t xml:space="preserve">Εξοικονόμηση ενέργειας </w:t>
            </w:r>
          </w:p>
          <w:p w14:paraId="2F177AC5" w14:textId="4093267F" w:rsidR="0076247B" w:rsidRPr="00532D74" w:rsidRDefault="0076247B" w:rsidP="00106A5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532D74">
              <w:rPr>
                <w:rFonts w:ascii="Calibri" w:hAnsi="Calibri" w:cs="Calibri"/>
                <w:sz w:val="20"/>
                <w:szCs w:val="20"/>
              </w:rPr>
              <w:t>(GWh)</w:t>
            </w:r>
          </w:p>
        </w:tc>
        <w:tc>
          <w:tcPr>
            <w:tcW w:w="1853" w:type="dxa"/>
            <w:hideMark/>
          </w:tcPr>
          <w:p w14:paraId="7A69F9EA" w14:textId="77777777" w:rsidR="003A35BE" w:rsidRPr="00532D74" w:rsidRDefault="0076247B" w:rsidP="00106A5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lang w:val="en-GB"/>
              </w:rPr>
            </w:pPr>
            <w:r w:rsidRPr="00532D74">
              <w:rPr>
                <w:rFonts w:ascii="Calibri" w:hAnsi="Calibri" w:cs="Calibri"/>
                <w:sz w:val="20"/>
                <w:szCs w:val="20"/>
              </w:rPr>
              <w:t>Πολλαπλά οφέλη</w:t>
            </w:r>
          </w:p>
          <w:p w14:paraId="32CDAC3D" w14:textId="4EA59006" w:rsidR="0076247B" w:rsidRPr="00532D74" w:rsidRDefault="0076247B" w:rsidP="00106A58">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532D74">
              <w:rPr>
                <w:rFonts w:ascii="Calibri" w:hAnsi="Calibri" w:cs="Calibri"/>
                <w:sz w:val="20"/>
                <w:szCs w:val="20"/>
              </w:rPr>
              <w:t>(εκατ. €)</w:t>
            </w:r>
          </w:p>
        </w:tc>
      </w:tr>
      <w:tr w:rsidR="00532D74" w:rsidRPr="00532D74" w14:paraId="1F55373F" w14:textId="77777777" w:rsidTr="0080016B">
        <w:trPr>
          <w:cnfStyle w:val="000000100000" w:firstRow="0" w:lastRow="0" w:firstColumn="0" w:lastColumn="0" w:oddVBand="0" w:evenVBand="0" w:oddHBand="1" w:evenHBand="0" w:firstRowFirstColumn="0" w:firstRowLastColumn="0" w:lastRowFirstColumn="0" w:lastRowLastColumn="0"/>
          <w:trHeight w:val="63"/>
        </w:trPr>
        <w:tc>
          <w:tcPr>
            <w:cnfStyle w:val="001000000000" w:firstRow="0" w:lastRow="0" w:firstColumn="1" w:lastColumn="0" w:oddVBand="0" w:evenVBand="0" w:oddHBand="0" w:evenHBand="0" w:firstRowFirstColumn="0" w:firstRowLastColumn="0" w:lastRowFirstColumn="0" w:lastRowLastColumn="0"/>
            <w:tcW w:w="2245" w:type="dxa"/>
            <w:hideMark/>
          </w:tcPr>
          <w:p w14:paraId="40EC1513"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πετρέλαιο</w:t>
            </w:r>
          </w:p>
        </w:tc>
        <w:tc>
          <w:tcPr>
            <w:tcW w:w="1461" w:type="dxa"/>
            <w:noWrap/>
            <w:vAlign w:val="center"/>
            <w:hideMark/>
          </w:tcPr>
          <w:p w14:paraId="3BF154A4"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149.915</w:t>
            </w:r>
          </w:p>
        </w:tc>
        <w:tc>
          <w:tcPr>
            <w:tcW w:w="1853" w:type="dxa"/>
            <w:noWrap/>
            <w:vAlign w:val="center"/>
            <w:hideMark/>
          </w:tcPr>
          <w:p w14:paraId="3448F025"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2.369</w:t>
            </w:r>
          </w:p>
        </w:tc>
        <w:tc>
          <w:tcPr>
            <w:tcW w:w="1853" w:type="dxa"/>
            <w:noWrap/>
            <w:vAlign w:val="center"/>
            <w:hideMark/>
          </w:tcPr>
          <w:p w14:paraId="6D3189BD"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754</w:t>
            </w:r>
          </w:p>
        </w:tc>
        <w:tc>
          <w:tcPr>
            <w:tcW w:w="1853" w:type="dxa"/>
            <w:noWrap/>
            <w:vAlign w:val="center"/>
            <w:hideMark/>
          </w:tcPr>
          <w:p w14:paraId="207E10BF" w14:textId="378F9B4E"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358</w:t>
            </w:r>
          </w:p>
        </w:tc>
      </w:tr>
      <w:tr w:rsidR="00532D74" w:rsidRPr="00532D74" w14:paraId="665429D7" w14:textId="77777777" w:rsidTr="0080016B">
        <w:trPr>
          <w:trHeight w:val="341"/>
        </w:trPr>
        <w:tc>
          <w:tcPr>
            <w:cnfStyle w:val="001000000000" w:firstRow="0" w:lastRow="0" w:firstColumn="1" w:lastColumn="0" w:oddVBand="0" w:evenVBand="0" w:oddHBand="0" w:evenHBand="0" w:firstRowFirstColumn="0" w:firstRowLastColumn="0" w:lastRowFirstColumn="0" w:lastRowLastColumn="0"/>
            <w:tcW w:w="2245" w:type="dxa"/>
            <w:hideMark/>
          </w:tcPr>
          <w:p w14:paraId="233526C8"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φυσικό αέριο</w:t>
            </w:r>
          </w:p>
        </w:tc>
        <w:tc>
          <w:tcPr>
            <w:tcW w:w="1461" w:type="dxa"/>
            <w:noWrap/>
            <w:vAlign w:val="center"/>
            <w:hideMark/>
          </w:tcPr>
          <w:p w14:paraId="491D97A7"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234.611</w:t>
            </w:r>
          </w:p>
        </w:tc>
        <w:tc>
          <w:tcPr>
            <w:tcW w:w="1853" w:type="dxa"/>
            <w:noWrap/>
            <w:vAlign w:val="center"/>
            <w:hideMark/>
          </w:tcPr>
          <w:p w14:paraId="0F4FC913"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3.707</w:t>
            </w:r>
          </w:p>
        </w:tc>
        <w:tc>
          <w:tcPr>
            <w:tcW w:w="1853" w:type="dxa"/>
            <w:noWrap/>
            <w:vAlign w:val="center"/>
            <w:hideMark/>
          </w:tcPr>
          <w:p w14:paraId="02E1847F"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1.047</w:t>
            </w:r>
          </w:p>
        </w:tc>
        <w:tc>
          <w:tcPr>
            <w:tcW w:w="1853" w:type="dxa"/>
            <w:noWrap/>
            <w:vAlign w:val="center"/>
            <w:hideMark/>
          </w:tcPr>
          <w:p w14:paraId="20A49E28" w14:textId="1B45DE1F"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463</w:t>
            </w:r>
          </w:p>
        </w:tc>
      </w:tr>
      <w:tr w:rsidR="00532D74" w:rsidRPr="00532D74" w14:paraId="4E81E17A" w14:textId="77777777" w:rsidTr="0080016B">
        <w:trPr>
          <w:cnfStyle w:val="000000100000" w:firstRow="0" w:lastRow="0" w:firstColumn="0" w:lastColumn="0" w:oddVBand="0" w:evenVBand="0" w:oddHBand="1" w:evenHBand="0" w:firstRowFirstColumn="0" w:firstRowLastColumn="0" w:lastRowFirstColumn="0" w:lastRowLastColumn="0"/>
          <w:trHeight w:val="63"/>
        </w:trPr>
        <w:tc>
          <w:tcPr>
            <w:cnfStyle w:val="001000000000" w:firstRow="0" w:lastRow="0" w:firstColumn="1" w:lastColumn="0" w:oddVBand="0" w:evenVBand="0" w:oddHBand="0" w:evenHBand="0" w:firstRowFirstColumn="0" w:firstRowLastColumn="0" w:lastRowFirstColumn="0" w:lastRowLastColumn="0"/>
            <w:tcW w:w="2245" w:type="dxa"/>
            <w:hideMark/>
          </w:tcPr>
          <w:p w14:paraId="45D60E9F"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αντλία θερμότητας</w:t>
            </w:r>
          </w:p>
        </w:tc>
        <w:tc>
          <w:tcPr>
            <w:tcW w:w="1461" w:type="dxa"/>
            <w:noWrap/>
            <w:vAlign w:val="center"/>
            <w:hideMark/>
          </w:tcPr>
          <w:p w14:paraId="3FFBCAB8"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1.281.963</w:t>
            </w:r>
          </w:p>
        </w:tc>
        <w:tc>
          <w:tcPr>
            <w:tcW w:w="1853" w:type="dxa"/>
            <w:noWrap/>
            <w:vAlign w:val="center"/>
            <w:hideMark/>
          </w:tcPr>
          <w:p w14:paraId="399CD055"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17.566</w:t>
            </w:r>
          </w:p>
        </w:tc>
        <w:tc>
          <w:tcPr>
            <w:tcW w:w="1853" w:type="dxa"/>
            <w:noWrap/>
            <w:vAlign w:val="center"/>
            <w:hideMark/>
          </w:tcPr>
          <w:p w14:paraId="4FF11E66"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3.704</w:t>
            </w:r>
          </w:p>
        </w:tc>
        <w:tc>
          <w:tcPr>
            <w:tcW w:w="1853" w:type="dxa"/>
            <w:noWrap/>
            <w:vAlign w:val="center"/>
            <w:hideMark/>
          </w:tcPr>
          <w:p w14:paraId="702820DE" w14:textId="62671C7B"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4</w:t>
            </w:r>
            <w:r>
              <w:rPr>
                <w:rFonts w:ascii="Calibri" w:hAnsi="Calibri" w:cs="Calibri"/>
                <w:color w:val="000000"/>
                <w:sz w:val="20"/>
                <w:szCs w:val="20"/>
                <w:lang w:val="en-US"/>
              </w:rPr>
              <w:t>.</w:t>
            </w:r>
            <w:r w:rsidRPr="00923F38">
              <w:rPr>
                <w:rFonts w:ascii="Calibri" w:hAnsi="Calibri" w:cs="Calibri"/>
                <w:color w:val="000000"/>
                <w:sz w:val="20"/>
                <w:szCs w:val="20"/>
              </w:rPr>
              <w:t>744</w:t>
            </w:r>
          </w:p>
        </w:tc>
      </w:tr>
      <w:tr w:rsidR="00532D74" w:rsidRPr="00532D74" w14:paraId="5A258A28" w14:textId="77777777" w:rsidTr="0080016B">
        <w:trPr>
          <w:trHeight w:val="719"/>
        </w:trPr>
        <w:tc>
          <w:tcPr>
            <w:cnfStyle w:val="001000000000" w:firstRow="0" w:lastRow="0" w:firstColumn="1" w:lastColumn="0" w:oddVBand="0" w:evenVBand="0" w:oddHBand="0" w:evenHBand="0" w:firstRowFirstColumn="0" w:firstRowLastColumn="0" w:lastRowFirstColumn="0" w:lastRowLastColumn="0"/>
            <w:tcW w:w="2245" w:type="dxa"/>
            <w:hideMark/>
          </w:tcPr>
          <w:p w14:paraId="67B3F6D6"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βιονέργεια-βιοντήζελ-βιομεθάνιο</w:t>
            </w:r>
          </w:p>
        </w:tc>
        <w:tc>
          <w:tcPr>
            <w:tcW w:w="1461" w:type="dxa"/>
            <w:noWrap/>
            <w:vAlign w:val="center"/>
            <w:hideMark/>
          </w:tcPr>
          <w:p w14:paraId="7E1150B2"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69.949</w:t>
            </w:r>
          </w:p>
        </w:tc>
        <w:tc>
          <w:tcPr>
            <w:tcW w:w="1853" w:type="dxa"/>
            <w:noWrap/>
            <w:vAlign w:val="center"/>
            <w:hideMark/>
          </w:tcPr>
          <w:p w14:paraId="7951BE83"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1.103</w:t>
            </w:r>
          </w:p>
        </w:tc>
        <w:tc>
          <w:tcPr>
            <w:tcW w:w="1853" w:type="dxa"/>
            <w:noWrap/>
            <w:vAlign w:val="center"/>
            <w:hideMark/>
          </w:tcPr>
          <w:p w14:paraId="50069F8D"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393</w:t>
            </w:r>
          </w:p>
        </w:tc>
        <w:tc>
          <w:tcPr>
            <w:tcW w:w="1853" w:type="dxa"/>
            <w:noWrap/>
            <w:vAlign w:val="center"/>
            <w:hideMark/>
          </w:tcPr>
          <w:p w14:paraId="2923B6B8" w14:textId="28BC96FE"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200</w:t>
            </w:r>
          </w:p>
        </w:tc>
      </w:tr>
      <w:tr w:rsidR="00532D74" w:rsidRPr="00532D74" w14:paraId="241E22A9" w14:textId="77777777" w:rsidTr="0080016B">
        <w:trPr>
          <w:cnfStyle w:val="000000100000" w:firstRow="0" w:lastRow="0" w:firstColumn="0" w:lastColumn="0" w:oddVBand="0" w:evenVBand="0" w:oddHBand="1" w:evenHBand="0"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2245" w:type="dxa"/>
            <w:hideMark/>
          </w:tcPr>
          <w:p w14:paraId="6D320E26"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Αντικατάσταση καυστήρα πετρελαίου με αντλία θερμότητας</w:t>
            </w:r>
          </w:p>
        </w:tc>
        <w:tc>
          <w:tcPr>
            <w:tcW w:w="1461" w:type="dxa"/>
            <w:noWrap/>
            <w:vAlign w:val="center"/>
            <w:hideMark/>
          </w:tcPr>
          <w:p w14:paraId="3455BE0B"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1.434.362</w:t>
            </w:r>
          </w:p>
        </w:tc>
        <w:tc>
          <w:tcPr>
            <w:tcW w:w="1853" w:type="dxa"/>
            <w:noWrap/>
            <w:vAlign w:val="center"/>
            <w:hideMark/>
          </w:tcPr>
          <w:p w14:paraId="586877BF"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9.919</w:t>
            </w:r>
          </w:p>
        </w:tc>
        <w:tc>
          <w:tcPr>
            <w:tcW w:w="1853" w:type="dxa"/>
            <w:noWrap/>
            <w:vAlign w:val="center"/>
            <w:hideMark/>
          </w:tcPr>
          <w:p w14:paraId="3AC6CCBA"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11.453</w:t>
            </w:r>
          </w:p>
        </w:tc>
        <w:tc>
          <w:tcPr>
            <w:tcW w:w="1853" w:type="dxa"/>
            <w:noWrap/>
            <w:vAlign w:val="center"/>
            <w:hideMark/>
          </w:tcPr>
          <w:p w14:paraId="77A8DC73" w14:textId="65F94EDC"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5</w:t>
            </w:r>
            <w:r>
              <w:rPr>
                <w:rFonts w:ascii="Calibri" w:hAnsi="Calibri" w:cs="Calibri"/>
                <w:color w:val="000000"/>
                <w:sz w:val="20"/>
                <w:szCs w:val="20"/>
                <w:lang w:val="en-US"/>
              </w:rPr>
              <w:t>.</w:t>
            </w:r>
            <w:r w:rsidRPr="00923F38">
              <w:rPr>
                <w:rFonts w:ascii="Calibri" w:hAnsi="Calibri" w:cs="Calibri"/>
                <w:color w:val="000000"/>
                <w:sz w:val="20"/>
                <w:szCs w:val="20"/>
              </w:rPr>
              <w:t>340</w:t>
            </w:r>
          </w:p>
        </w:tc>
      </w:tr>
      <w:tr w:rsidR="00532D74" w:rsidRPr="00532D74" w14:paraId="59E694DD" w14:textId="77777777" w:rsidTr="0080016B">
        <w:trPr>
          <w:trHeight w:val="521"/>
        </w:trPr>
        <w:tc>
          <w:tcPr>
            <w:cnfStyle w:val="001000000000" w:firstRow="0" w:lastRow="0" w:firstColumn="1" w:lastColumn="0" w:oddVBand="0" w:evenVBand="0" w:oddHBand="0" w:evenHBand="0" w:firstRowFirstColumn="0" w:firstRowLastColumn="0" w:lastRowFirstColumn="0" w:lastRowLastColumn="0"/>
            <w:tcW w:w="2245" w:type="dxa"/>
            <w:hideMark/>
          </w:tcPr>
          <w:p w14:paraId="3324830A"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Αντικατάσταση καυστήρα πετρελαίου με καυστήρα βιομάζας</w:t>
            </w:r>
          </w:p>
        </w:tc>
        <w:tc>
          <w:tcPr>
            <w:tcW w:w="1461" w:type="dxa"/>
            <w:noWrap/>
            <w:vAlign w:val="center"/>
            <w:hideMark/>
          </w:tcPr>
          <w:p w14:paraId="1AC3E1B7"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276.565</w:t>
            </w:r>
          </w:p>
        </w:tc>
        <w:tc>
          <w:tcPr>
            <w:tcW w:w="1853" w:type="dxa"/>
            <w:noWrap/>
            <w:vAlign w:val="center"/>
            <w:hideMark/>
          </w:tcPr>
          <w:p w14:paraId="67B6DD1B"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2.330</w:t>
            </w:r>
          </w:p>
        </w:tc>
        <w:tc>
          <w:tcPr>
            <w:tcW w:w="1853" w:type="dxa"/>
            <w:noWrap/>
            <w:vAlign w:val="center"/>
            <w:hideMark/>
          </w:tcPr>
          <w:p w14:paraId="6D4D346A"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0</w:t>
            </w:r>
          </w:p>
        </w:tc>
        <w:tc>
          <w:tcPr>
            <w:tcW w:w="1853" w:type="dxa"/>
            <w:noWrap/>
            <w:vAlign w:val="center"/>
            <w:hideMark/>
          </w:tcPr>
          <w:p w14:paraId="45E0BE05" w14:textId="28533DCB"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532D74" w:rsidRPr="00532D74" w14:paraId="6EF9599C" w14:textId="77777777" w:rsidTr="0080016B">
        <w:trPr>
          <w:cnfStyle w:val="000000100000" w:firstRow="0" w:lastRow="0" w:firstColumn="0" w:lastColumn="0" w:oddVBand="0" w:evenVBand="0" w:oddHBand="1" w:evenHBand="0" w:firstRowFirstColumn="0" w:firstRowLastColumn="0" w:lastRowFirstColumn="0" w:lastRowLastColumn="0"/>
          <w:trHeight w:val="431"/>
        </w:trPr>
        <w:tc>
          <w:tcPr>
            <w:cnfStyle w:val="001000000000" w:firstRow="0" w:lastRow="0" w:firstColumn="1" w:lastColumn="0" w:oddVBand="0" w:evenVBand="0" w:oddHBand="0" w:evenHBand="0" w:firstRowFirstColumn="0" w:firstRowLastColumn="0" w:lastRowFirstColumn="0" w:lastRowLastColumn="0"/>
            <w:tcW w:w="2245" w:type="dxa"/>
            <w:hideMark/>
          </w:tcPr>
          <w:p w14:paraId="7DE9D453"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Αντικατάσταση καυστήρα πετρελαίου με καυστήρα φυσικού αερίου</w:t>
            </w:r>
          </w:p>
        </w:tc>
        <w:tc>
          <w:tcPr>
            <w:tcW w:w="1461" w:type="dxa"/>
            <w:noWrap/>
            <w:vAlign w:val="center"/>
            <w:hideMark/>
          </w:tcPr>
          <w:p w14:paraId="0E835F87"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67.610</w:t>
            </w:r>
          </w:p>
        </w:tc>
        <w:tc>
          <w:tcPr>
            <w:tcW w:w="1853" w:type="dxa"/>
            <w:noWrap/>
            <w:vAlign w:val="center"/>
            <w:hideMark/>
          </w:tcPr>
          <w:p w14:paraId="60F47CC2"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267</w:t>
            </w:r>
          </w:p>
        </w:tc>
        <w:tc>
          <w:tcPr>
            <w:tcW w:w="1853" w:type="dxa"/>
            <w:noWrap/>
            <w:vAlign w:val="center"/>
            <w:hideMark/>
          </w:tcPr>
          <w:p w14:paraId="1E62F997"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98</w:t>
            </w:r>
          </w:p>
        </w:tc>
        <w:tc>
          <w:tcPr>
            <w:tcW w:w="1853" w:type="dxa"/>
            <w:noWrap/>
            <w:vAlign w:val="center"/>
            <w:hideMark/>
          </w:tcPr>
          <w:p w14:paraId="560DEAE6" w14:textId="1C764F7E"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46</w:t>
            </w:r>
          </w:p>
        </w:tc>
      </w:tr>
      <w:tr w:rsidR="00532D74" w:rsidRPr="00532D74" w14:paraId="45551B64" w14:textId="77777777" w:rsidTr="0080016B">
        <w:trPr>
          <w:trHeight w:val="350"/>
        </w:trPr>
        <w:tc>
          <w:tcPr>
            <w:cnfStyle w:val="001000000000" w:firstRow="0" w:lastRow="0" w:firstColumn="1" w:lastColumn="0" w:oddVBand="0" w:evenVBand="0" w:oddHBand="0" w:evenHBand="0" w:firstRowFirstColumn="0" w:firstRowLastColumn="0" w:lastRowFirstColumn="0" w:lastRowLastColumn="0"/>
            <w:tcW w:w="2245" w:type="dxa"/>
            <w:hideMark/>
          </w:tcPr>
          <w:p w14:paraId="6EEFB0A0"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Αντικατάσταση καυστήρα φυσικού αερίου με αντλία θερμότητας</w:t>
            </w:r>
          </w:p>
        </w:tc>
        <w:tc>
          <w:tcPr>
            <w:tcW w:w="1461" w:type="dxa"/>
            <w:noWrap/>
            <w:vAlign w:val="center"/>
            <w:hideMark/>
          </w:tcPr>
          <w:p w14:paraId="7C57ED2C"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288.732</w:t>
            </w:r>
          </w:p>
        </w:tc>
        <w:tc>
          <w:tcPr>
            <w:tcW w:w="1853" w:type="dxa"/>
            <w:noWrap/>
            <w:vAlign w:val="center"/>
            <w:hideMark/>
          </w:tcPr>
          <w:p w14:paraId="5432A559"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1.997</w:t>
            </w:r>
          </w:p>
        </w:tc>
        <w:tc>
          <w:tcPr>
            <w:tcW w:w="1853" w:type="dxa"/>
            <w:noWrap/>
            <w:vAlign w:val="center"/>
            <w:hideMark/>
          </w:tcPr>
          <w:p w14:paraId="35FE249E"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1.924</w:t>
            </w:r>
          </w:p>
        </w:tc>
        <w:tc>
          <w:tcPr>
            <w:tcW w:w="1853" w:type="dxa"/>
            <w:noWrap/>
            <w:vAlign w:val="center"/>
            <w:hideMark/>
          </w:tcPr>
          <w:p w14:paraId="71CFA0B4" w14:textId="01D457D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897</w:t>
            </w:r>
          </w:p>
        </w:tc>
      </w:tr>
      <w:tr w:rsidR="00532D74" w:rsidRPr="00532D74" w14:paraId="5C902B4B" w14:textId="77777777" w:rsidTr="0080016B">
        <w:trPr>
          <w:cnfStyle w:val="000000100000" w:firstRow="0" w:lastRow="0" w:firstColumn="0" w:lastColumn="0" w:oddVBand="0" w:evenVBand="0" w:oddHBand="1" w:evenHBand="0" w:firstRowFirstColumn="0" w:firstRowLastColumn="0" w:lastRowFirstColumn="0" w:lastRowLastColumn="0"/>
          <w:trHeight w:val="341"/>
        </w:trPr>
        <w:tc>
          <w:tcPr>
            <w:cnfStyle w:val="001000000000" w:firstRow="0" w:lastRow="0" w:firstColumn="1" w:lastColumn="0" w:oddVBand="0" w:evenVBand="0" w:oddHBand="0" w:evenHBand="0" w:firstRowFirstColumn="0" w:firstRowLastColumn="0" w:lastRowFirstColumn="0" w:lastRowLastColumn="0"/>
            <w:tcW w:w="2245" w:type="dxa"/>
            <w:hideMark/>
          </w:tcPr>
          <w:p w14:paraId="6D08AADC"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Αντικατάσταση καυστήρα φυσικού αερίου με καυστήρα βιομάζας</w:t>
            </w:r>
          </w:p>
        </w:tc>
        <w:tc>
          <w:tcPr>
            <w:tcW w:w="1461" w:type="dxa"/>
            <w:noWrap/>
            <w:vAlign w:val="center"/>
            <w:hideMark/>
          </w:tcPr>
          <w:p w14:paraId="008FAA78"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176.888</w:t>
            </w:r>
          </w:p>
        </w:tc>
        <w:tc>
          <w:tcPr>
            <w:tcW w:w="1853" w:type="dxa"/>
            <w:noWrap/>
            <w:vAlign w:val="center"/>
            <w:hideMark/>
          </w:tcPr>
          <w:p w14:paraId="228B6A7A"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1.490</w:t>
            </w:r>
          </w:p>
        </w:tc>
        <w:tc>
          <w:tcPr>
            <w:tcW w:w="1853" w:type="dxa"/>
            <w:noWrap/>
            <w:vAlign w:val="center"/>
            <w:hideMark/>
          </w:tcPr>
          <w:p w14:paraId="59809C97"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0</w:t>
            </w:r>
          </w:p>
        </w:tc>
        <w:tc>
          <w:tcPr>
            <w:tcW w:w="1853" w:type="dxa"/>
            <w:noWrap/>
            <w:vAlign w:val="center"/>
            <w:hideMark/>
          </w:tcPr>
          <w:p w14:paraId="36044321" w14:textId="4A3A7606"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532D74" w:rsidRPr="00532D74" w14:paraId="2E7F8067" w14:textId="77777777" w:rsidTr="0080016B">
        <w:trPr>
          <w:trHeight w:val="413"/>
        </w:trPr>
        <w:tc>
          <w:tcPr>
            <w:cnfStyle w:val="001000000000" w:firstRow="0" w:lastRow="0" w:firstColumn="1" w:lastColumn="0" w:oddVBand="0" w:evenVBand="0" w:oddHBand="0" w:evenHBand="0" w:firstRowFirstColumn="0" w:firstRowLastColumn="0" w:lastRowFirstColumn="0" w:lastRowLastColumn="0"/>
            <w:tcW w:w="2245" w:type="dxa"/>
            <w:hideMark/>
          </w:tcPr>
          <w:p w14:paraId="21D9C213"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πετρέλαιο και αντικατάσταση με αντλία θερμότητας</w:t>
            </w:r>
          </w:p>
        </w:tc>
        <w:tc>
          <w:tcPr>
            <w:tcW w:w="1461" w:type="dxa"/>
            <w:noWrap/>
            <w:vAlign w:val="center"/>
            <w:hideMark/>
          </w:tcPr>
          <w:p w14:paraId="39F726F9"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19.262</w:t>
            </w:r>
          </w:p>
        </w:tc>
        <w:tc>
          <w:tcPr>
            <w:tcW w:w="1853" w:type="dxa"/>
            <w:noWrap/>
            <w:vAlign w:val="center"/>
            <w:hideMark/>
          </w:tcPr>
          <w:p w14:paraId="599EF0A7"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370</w:t>
            </w:r>
          </w:p>
        </w:tc>
        <w:tc>
          <w:tcPr>
            <w:tcW w:w="1853" w:type="dxa"/>
            <w:noWrap/>
            <w:vAlign w:val="center"/>
            <w:hideMark/>
          </w:tcPr>
          <w:p w14:paraId="41831A79"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291</w:t>
            </w:r>
          </w:p>
        </w:tc>
        <w:tc>
          <w:tcPr>
            <w:tcW w:w="1853" w:type="dxa"/>
            <w:noWrap/>
            <w:vAlign w:val="center"/>
            <w:hideMark/>
          </w:tcPr>
          <w:p w14:paraId="5D9B6BB2" w14:textId="3FCE9062"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138</w:t>
            </w:r>
          </w:p>
        </w:tc>
      </w:tr>
      <w:tr w:rsidR="00532D74" w:rsidRPr="00532D74" w14:paraId="5ADB394B" w14:textId="77777777" w:rsidTr="0080016B">
        <w:trPr>
          <w:cnfStyle w:val="000000100000" w:firstRow="0" w:lastRow="0" w:firstColumn="0" w:lastColumn="0" w:oddVBand="0" w:evenVBand="0" w:oddHBand="1" w:evenHBand="0" w:firstRowFirstColumn="0" w:firstRowLastColumn="0" w:lastRowFirstColumn="0" w:lastRowLastColumn="0"/>
          <w:trHeight w:val="296"/>
        </w:trPr>
        <w:tc>
          <w:tcPr>
            <w:cnfStyle w:val="001000000000" w:firstRow="0" w:lastRow="0" w:firstColumn="1" w:lastColumn="0" w:oddVBand="0" w:evenVBand="0" w:oddHBand="0" w:evenHBand="0" w:firstRowFirstColumn="0" w:firstRowLastColumn="0" w:lastRowFirstColumn="0" w:lastRowLastColumn="0"/>
            <w:tcW w:w="2245" w:type="dxa"/>
            <w:hideMark/>
          </w:tcPr>
          <w:p w14:paraId="6C6DC91B"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φυσικό αέριο και αντικατάσταση με αντλία θερμότητας</w:t>
            </w:r>
          </w:p>
        </w:tc>
        <w:tc>
          <w:tcPr>
            <w:tcW w:w="1461" w:type="dxa"/>
            <w:noWrap/>
            <w:vAlign w:val="center"/>
            <w:hideMark/>
          </w:tcPr>
          <w:p w14:paraId="4AC8FAE8"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72.288</w:t>
            </w:r>
          </w:p>
        </w:tc>
        <w:tc>
          <w:tcPr>
            <w:tcW w:w="1853" w:type="dxa"/>
            <w:noWrap/>
            <w:vAlign w:val="center"/>
            <w:hideMark/>
          </w:tcPr>
          <w:p w14:paraId="1B4E77EA"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1.498</w:t>
            </w:r>
          </w:p>
        </w:tc>
        <w:tc>
          <w:tcPr>
            <w:tcW w:w="1853" w:type="dxa"/>
            <w:noWrap/>
            <w:vAlign w:val="center"/>
            <w:hideMark/>
          </w:tcPr>
          <w:p w14:paraId="2C5B197C" w14:textId="7777777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1.024</w:t>
            </w:r>
          </w:p>
        </w:tc>
        <w:tc>
          <w:tcPr>
            <w:tcW w:w="1853" w:type="dxa"/>
            <w:noWrap/>
            <w:vAlign w:val="center"/>
            <w:hideMark/>
          </w:tcPr>
          <w:p w14:paraId="3DED7CD8" w14:textId="7285E60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452</w:t>
            </w:r>
          </w:p>
        </w:tc>
      </w:tr>
      <w:tr w:rsidR="00532D74" w:rsidRPr="00532D74" w14:paraId="76DD8D41" w14:textId="77777777" w:rsidTr="0080016B">
        <w:trPr>
          <w:trHeight w:val="548"/>
        </w:trPr>
        <w:tc>
          <w:tcPr>
            <w:cnfStyle w:val="001000000000" w:firstRow="0" w:lastRow="0" w:firstColumn="1" w:lastColumn="0" w:oddVBand="0" w:evenVBand="0" w:oddHBand="0" w:evenHBand="0" w:firstRowFirstColumn="0" w:firstRowLastColumn="0" w:lastRowFirstColumn="0" w:lastRowLastColumn="0"/>
            <w:tcW w:w="2245" w:type="dxa"/>
            <w:hideMark/>
          </w:tcPr>
          <w:p w14:paraId="2731CF62" w14:textId="77777777" w:rsidR="00532D74" w:rsidRPr="00532D74" w:rsidRDefault="00532D74" w:rsidP="00532D74">
            <w:pPr>
              <w:spacing w:before="0" w:after="0" w:line="240" w:lineRule="auto"/>
              <w:jc w:val="left"/>
              <w:rPr>
                <w:rFonts w:ascii="Calibri" w:hAnsi="Calibri" w:cs="Calibri"/>
                <w:b w:val="0"/>
                <w:bCs w:val="0"/>
                <w:sz w:val="20"/>
                <w:szCs w:val="20"/>
              </w:rPr>
            </w:pPr>
            <w:r w:rsidRPr="00532D74">
              <w:rPr>
                <w:rFonts w:ascii="Calibri" w:hAnsi="Calibri" w:cs="Calibri"/>
                <w:sz w:val="20"/>
                <w:szCs w:val="20"/>
              </w:rPr>
              <w:t>Ανακαίνιση κελύφους νοικοκυριού με φυσικό αέριο και αντικατάσταση με καυστήρα βιομάζας</w:t>
            </w:r>
          </w:p>
        </w:tc>
        <w:tc>
          <w:tcPr>
            <w:tcW w:w="1461" w:type="dxa"/>
            <w:noWrap/>
            <w:vAlign w:val="center"/>
            <w:hideMark/>
          </w:tcPr>
          <w:p w14:paraId="3CEDB3F9"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21.519</w:t>
            </w:r>
          </w:p>
        </w:tc>
        <w:tc>
          <w:tcPr>
            <w:tcW w:w="1853" w:type="dxa"/>
            <w:noWrap/>
            <w:vAlign w:val="center"/>
            <w:hideMark/>
          </w:tcPr>
          <w:p w14:paraId="061E3B57"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531</w:t>
            </w:r>
          </w:p>
        </w:tc>
        <w:tc>
          <w:tcPr>
            <w:tcW w:w="1853" w:type="dxa"/>
            <w:noWrap/>
            <w:vAlign w:val="center"/>
            <w:hideMark/>
          </w:tcPr>
          <w:p w14:paraId="50D730F3" w14:textId="77777777"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532D74">
              <w:rPr>
                <w:rFonts w:ascii="Calibri" w:hAnsi="Calibri" w:cs="Calibri"/>
                <w:sz w:val="20"/>
                <w:szCs w:val="20"/>
              </w:rPr>
              <w:t>0</w:t>
            </w:r>
          </w:p>
        </w:tc>
        <w:tc>
          <w:tcPr>
            <w:tcW w:w="1853" w:type="dxa"/>
            <w:noWrap/>
            <w:vAlign w:val="center"/>
            <w:hideMark/>
          </w:tcPr>
          <w:p w14:paraId="6A7DCAE4" w14:textId="15D68000"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bl>
    <w:p w14:paraId="5DFAD4BE" w14:textId="77777777" w:rsidR="003A35BE" w:rsidRPr="003A35BE" w:rsidRDefault="003A35BE" w:rsidP="0076247B">
      <w:pPr>
        <w:spacing w:after="60" w:line="276" w:lineRule="auto"/>
        <w:rPr>
          <w:rFonts w:ascii="Calibri" w:hAnsi="Calibri" w:cs="Calibri"/>
          <w:lang w:val="en-GB"/>
        </w:rPr>
      </w:pPr>
    </w:p>
    <w:p w14:paraId="66B26DE6" w14:textId="6129831D" w:rsidR="0076247B" w:rsidRPr="00923F38" w:rsidRDefault="0076247B" w:rsidP="003158B4">
      <w:pPr>
        <w:jc w:val="center"/>
        <w:rPr>
          <w:rFonts w:ascii="Calibri" w:hAnsi="Calibri" w:cs="Calibri"/>
          <w:b/>
          <w:bCs/>
          <w:i/>
          <w:iCs/>
          <w:sz w:val="20"/>
          <w:szCs w:val="20"/>
        </w:rPr>
      </w:pPr>
      <w:bookmarkStart w:id="299" w:name="_Toc202800807"/>
      <w:bookmarkStart w:id="300" w:name="_Toc215486388"/>
      <w:r w:rsidRPr="00923F38">
        <w:rPr>
          <w:rFonts w:ascii="Calibri" w:hAnsi="Calibri" w:cs="Calibri"/>
          <w:b/>
          <w:bCs/>
          <w:i/>
          <w:iCs/>
          <w:sz w:val="20"/>
          <w:szCs w:val="20"/>
        </w:rPr>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29</w:t>
      </w:r>
      <w:r w:rsidRPr="00923F38">
        <w:rPr>
          <w:rFonts w:ascii="Calibri" w:hAnsi="Calibri" w:cs="Calibri"/>
          <w:b/>
          <w:bCs/>
          <w:i/>
          <w:iCs/>
          <w:sz w:val="20"/>
          <w:szCs w:val="20"/>
        </w:rPr>
        <w:fldChar w:fldCharType="end"/>
      </w:r>
      <w:r w:rsidRPr="00923F38">
        <w:rPr>
          <w:rFonts w:ascii="Calibri" w:hAnsi="Calibri" w:cs="Calibri"/>
          <w:b/>
          <w:bCs/>
          <w:i/>
          <w:iCs/>
          <w:sz w:val="20"/>
          <w:szCs w:val="20"/>
        </w:rPr>
        <w:t>. Επιτευχθείσα εξοικονόμηση ενέργειας και πολλαπλά οφέλη σε ετήσια βάση για τα σχεδιαζόμενα πακέτα παρεμβάσεων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w:t>
      </w:r>
      <w:r w:rsidR="0043235F" w:rsidRPr="00923F38">
        <w:rPr>
          <w:rFonts w:ascii="Calibri" w:hAnsi="Calibri" w:cs="Calibri"/>
          <w:b/>
          <w:bCs/>
          <w:i/>
          <w:iCs/>
          <w:sz w:val="20"/>
          <w:szCs w:val="20"/>
        </w:rPr>
        <w:t>τριτογενούς</w:t>
      </w:r>
      <w:r w:rsidRPr="00923F38">
        <w:rPr>
          <w:rFonts w:ascii="Calibri" w:hAnsi="Calibri" w:cs="Calibri"/>
          <w:b/>
          <w:bCs/>
          <w:i/>
          <w:iCs/>
          <w:sz w:val="20"/>
          <w:szCs w:val="20"/>
        </w:rPr>
        <w:t xml:space="preserve"> τομέα</w:t>
      </w:r>
      <w:bookmarkEnd w:id="299"/>
      <w:bookmarkEnd w:id="300"/>
    </w:p>
    <w:tbl>
      <w:tblPr>
        <w:tblStyle w:val="5-1"/>
        <w:tblW w:w="9320" w:type="dxa"/>
        <w:tblLayout w:type="fixed"/>
        <w:tblLook w:val="04A0" w:firstRow="1" w:lastRow="0" w:firstColumn="1" w:lastColumn="0" w:noHBand="0" w:noVBand="1"/>
      </w:tblPr>
      <w:tblGrid>
        <w:gridCol w:w="2330"/>
        <w:gridCol w:w="2330"/>
        <w:gridCol w:w="2330"/>
        <w:gridCol w:w="2330"/>
      </w:tblGrid>
      <w:tr w:rsidR="0076247B" w:rsidRPr="003158B4" w14:paraId="6E3780BC" w14:textId="77777777" w:rsidTr="00923F38">
        <w:trPr>
          <w:cnfStyle w:val="100000000000" w:firstRow="1" w:lastRow="0" w:firstColumn="0" w:lastColumn="0" w:oddVBand="0" w:evenVBand="0" w:oddHBand="0" w:evenHBand="0" w:firstRowFirstColumn="0" w:firstRowLastColumn="0" w:lastRowFirstColumn="0" w:lastRowLastColumn="0"/>
          <w:trHeight w:val="350"/>
          <w:tblHeader/>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62F0D3C" w14:textId="66B392AA" w:rsidR="0076247B" w:rsidRPr="003158B4" w:rsidRDefault="0076247B" w:rsidP="003158B4">
            <w:pPr>
              <w:spacing w:before="0" w:after="0" w:line="240" w:lineRule="auto"/>
              <w:jc w:val="center"/>
              <w:rPr>
                <w:rFonts w:ascii="Calibri" w:eastAsia="Times New Roman" w:hAnsi="Calibri" w:cs="Calibri"/>
                <w:b w:val="0"/>
                <w:bCs w:val="0"/>
                <w:color w:val="000000"/>
                <w:sz w:val="20"/>
                <w:szCs w:val="20"/>
              </w:rPr>
            </w:pPr>
            <w:r w:rsidRPr="003158B4">
              <w:rPr>
                <w:rFonts w:ascii="Calibri" w:hAnsi="Calibri" w:cs="Calibri"/>
                <w:sz w:val="20"/>
                <w:szCs w:val="20"/>
              </w:rPr>
              <w:t>Παρεμβάσεις στο σύνολο των</w:t>
            </w:r>
            <w:r w:rsidR="005F622D">
              <w:rPr>
                <w:rFonts w:ascii="Calibri" w:hAnsi="Calibri" w:cs="Calibri"/>
                <w:sz w:val="20"/>
                <w:szCs w:val="20"/>
              </w:rPr>
              <w:t xml:space="preserve"> κτιρίων</w:t>
            </w:r>
            <w:r w:rsidRPr="003158B4">
              <w:rPr>
                <w:rFonts w:ascii="Calibri" w:hAnsi="Calibri" w:cs="Calibri"/>
                <w:sz w:val="20"/>
                <w:szCs w:val="20"/>
              </w:rPr>
              <w:t xml:space="preserve"> κάθε κατηγορίας</w:t>
            </w:r>
          </w:p>
        </w:tc>
        <w:tc>
          <w:tcPr>
            <w:tcW w:w="0" w:type="dxa"/>
            <w:vAlign w:val="center"/>
            <w:hideMark/>
          </w:tcPr>
          <w:p w14:paraId="361B9A3A" w14:textId="77777777" w:rsidR="0076247B" w:rsidRPr="003158B4" w:rsidRDefault="0076247B" w:rsidP="003158B4">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lang w:val="en-US"/>
              </w:rPr>
            </w:pPr>
            <w:r w:rsidRPr="003158B4">
              <w:rPr>
                <w:rFonts w:ascii="Calibri" w:eastAsia="Times New Roman" w:hAnsi="Calibri" w:cs="Calibri"/>
                <w:sz w:val="20"/>
                <w:szCs w:val="20"/>
                <w:lang w:val="en-US"/>
              </w:rPr>
              <w:t>Κόστος επένδυσης (εκατ. €)</w:t>
            </w:r>
          </w:p>
        </w:tc>
        <w:tc>
          <w:tcPr>
            <w:tcW w:w="0" w:type="dxa"/>
            <w:vAlign w:val="center"/>
            <w:hideMark/>
          </w:tcPr>
          <w:p w14:paraId="5BF87E55" w14:textId="77777777" w:rsidR="0076247B" w:rsidRPr="003158B4" w:rsidRDefault="0076247B" w:rsidP="003158B4">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lang w:val="en-US"/>
              </w:rPr>
            </w:pPr>
            <w:r w:rsidRPr="003158B4">
              <w:rPr>
                <w:rFonts w:ascii="Calibri" w:eastAsia="Times New Roman" w:hAnsi="Calibri" w:cs="Calibri"/>
                <w:sz w:val="20"/>
                <w:szCs w:val="20"/>
                <w:lang w:val="en-US"/>
              </w:rPr>
              <w:t>Εξοικονόμηση ενέργειας (GWh)</w:t>
            </w:r>
          </w:p>
        </w:tc>
        <w:tc>
          <w:tcPr>
            <w:tcW w:w="0" w:type="dxa"/>
            <w:vAlign w:val="center"/>
            <w:hideMark/>
          </w:tcPr>
          <w:p w14:paraId="671365DB" w14:textId="77777777" w:rsidR="0076247B" w:rsidRPr="003158B4" w:rsidRDefault="0076247B" w:rsidP="003158B4">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lang w:val="en-US"/>
              </w:rPr>
            </w:pPr>
            <w:r w:rsidRPr="003158B4">
              <w:rPr>
                <w:rFonts w:ascii="Calibri" w:eastAsia="Times New Roman" w:hAnsi="Calibri" w:cs="Calibri"/>
                <w:sz w:val="20"/>
                <w:szCs w:val="20"/>
                <w:lang w:val="en-US"/>
              </w:rPr>
              <w:t>Πολλαπλά οφέλη (εκατ. €)</w:t>
            </w:r>
          </w:p>
        </w:tc>
      </w:tr>
      <w:tr w:rsidR="00532D74" w:rsidRPr="003158B4" w14:paraId="6ED47955"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252A800"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1α</w:t>
            </w:r>
          </w:p>
        </w:tc>
        <w:tc>
          <w:tcPr>
            <w:tcW w:w="0" w:type="dxa"/>
            <w:noWrap/>
            <w:vAlign w:val="center"/>
            <w:hideMark/>
          </w:tcPr>
          <w:p w14:paraId="18040402"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212</w:t>
            </w:r>
          </w:p>
        </w:tc>
        <w:tc>
          <w:tcPr>
            <w:tcW w:w="0" w:type="dxa"/>
            <w:noWrap/>
            <w:vAlign w:val="center"/>
            <w:hideMark/>
          </w:tcPr>
          <w:p w14:paraId="6D1A8BCD"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332</w:t>
            </w:r>
          </w:p>
        </w:tc>
        <w:tc>
          <w:tcPr>
            <w:tcW w:w="0" w:type="dxa"/>
            <w:noWrap/>
            <w:vAlign w:val="center"/>
            <w:hideMark/>
          </w:tcPr>
          <w:p w14:paraId="2E7237D4" w14:textId="1688897E"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88</w:t>
            </w:r>
          </w:p>
        </w:tc>
      </w:tr>
      <w:tr w:rsidR="00532D74" w:rsidRPr="003158B4" w14:paraId="09AD8B1A"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83FB05B"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2α</w:t>
            </w:r>
          </w:p>
        </w:tc>
        <w:tc>
          <w:tcPr>
            <w:tcW w:w="0" w:type="dxa"/>
            <w:noWrap/>
            <w:vAlign w:val="center"/>
            <w:hideMark/>
          </w:tcPr>
          <w:p w14:paraId="6E5D8446"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172</w:t>
            </w:r>
          </w:p>
        </w:tc>
        <w:tc>
          <w:tcPr>
            <w:tcW w:w="0" w:type="dxa"/>
            <w:noWrap/>
            <w:vAlign w:val="center"/>
            <w:hideMark/>
          </w:tcPr>
          <w:p w14:paraId="14A85CE1"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331</w:t>
            </w:r>
          </w:p>
        </w:tc>
        <w:tc>
          <w:tcPr>
            <w:tcW w:w="0" w:type="dxa"/>
            <w:noWrap/>
            <w:vAlign w:val="center"/>
            <w:hideMark/>
          </w:tcPr>
          <w:p w14:paraId="19FFE980" w14:textId="0F0F64E4"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86</w:t>
            </w:r>
          </w:p>
        </w:tc>
      </w:tr>
      <w:tr w:rsidR="00532D74" w:rsidRPr="003158B4" w14:paraId="0805E24F"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1BE0F61"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3α</w:t>
            </w:r>
          </w:p>
        </w:tc>
        <w:tc>
          <w:tcPr>
            <w:tcW w:w="0" w:type="dxa"/>
            <w:noWrap/>
            <w:vAlign w:val="center"/>
            <w:hideMark/>
          </w:tcPr>
          <w:p w14:paraId="5360D926"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242</w:t>
            </w:r>
          </w:p>
        </w:tc>
        <w:tc>
          <w:tcPr>
            <w:tcW w:w="0" w:type="dxa"/>
            <w:noWrap/>
            <w:vAlign w:val="center"/>
            <w:hideMark/>
          </w:tcPr>
          <w:p w14:paraId="457769A3"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485</w:t>
            </w:r>
          </w:p>
        </w:tc>
        <w:tc>
          <w:tcPr>
            <w:tcW w:w="0" w:type="dxa"/>
            <w:noWrap/>
            <w:vAlign w:val="center"/>
            <w:hideMark/>
          </w:tcPr>
          <w:p w14:paraId="111C5C19" w14:textId="5C9E488E"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129</w:t>
            </w:r>
          </w:p>
        </w:tc>
      </w:tr>
      <w:tr w:rsidR="00532D74" w:rsidRPr="003158B4" w14:paraId="526714B6"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4C79F27"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4α</w:t>
            </w:r>
          </w:p>
        </w:tc>
        <w:tc>
          <w:tcPr>
            <w:tcW w:w="0" w:type="dxa"/>
            <w:noWrap/>
            <w:vAlign w:val="center"/>
            <w:hideMark/>
          </w:tcPr>
          <w:p w14:paraId="59318CAF"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1.264</w:t>
            </w:r>
          </w:p>
        </w:tc>
        <w:tc>
          <w:tcPr>
            <w:tcW w:w="0" w:type="dxa"/>
            <w:noWrap/>
            <w:vAlign w:val="center"/>
            <w:hideMark/>
          </w:tcPr>
          <w:p w14:paraId="5CEEF688"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760</w:t>
            </w:r>
          </w:p>
        </w:tc>
        <w:tc>
          <w:tcPr>
            <w:tcW w:w="0" w:type="dxa"/>
            <w:noWrap/>
            <w:vAlign w:val="center"/>
            <w:hideMark/>
          </w:tcPr>
          <w:p w14:paraId="56749AE5" w14:textId="3F526599"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198</w:t>
            </w:r>
          </w:p>
        </w:tc>
      </w:tr>
      <w:tr w:rsidR="00532D74" w:rsidRPr="003158B4" w14:paraId="3F3CB2CC"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7927BEF"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5α</w:t>
            </w:r>
          </w:p>
        </w:tc>
        <w:tc>
          <w:tcPr>
            <w:tcW w:w="0" w:type="dxa"/>
            <w:noWrap/>
            <w:vAlign w:val="center"/>
            <w:hideMark/>
          </w:tcPr>
          <w:p w14:paraId="29A9564B"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610</w:t>
            </w:r>
          </w:p>
        </w:tc>
        <w:tc>
          <w:tcPr>
            <w:tcW w:w="0" w:type="dxa"/>
            <w:noWrap/>
            <w:vAlign w:val="center"/>
            <w:hideMark/>
          </w:tcPr>
          <w:p w14:paraId="6060463F"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283</w:t>
            </w:r>
          </w:p>
        </w:tc>
        <w:tc>
          <w:tcPr>
            <w:tcW w:w="0" w:type="dxa"/>
            <w:noWrap/>
            <w:vAlign w:val="center"/>
            <w:hideMark/>
          </w:tcPr>
          <w:p w14:paraId="6873D845" w14:textId="57107BA4"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75</w:t>
            </w:r>
          </w:p>
        </w:tc>
      </w:tr>
      <w:tr w:rsidR="00532D74" w:rsidRPr="003158B4" w14:paraId="7EF9336F"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16A40CE3"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1β</w:t>
            </w:r>
          </w:p>
        </w:tc>
        <w:tc>
          <w:tcPr>
            <w:tcW w:w="0" w:type="dxa"/>
            <w:noWrap/>
            <w:vAlign w:val="center"/>
            <w:hideMark/>
          </w:tcPr>
          <w:p w14:paraId="2E8F0C99"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642</w:t>
            </w:r>
          </w:p>
        </w:tc>
        <w:tc>
          <w:tcPr>
            <w:tcW w:w="0" w:type="dxa"/>
            <w:noWrap/>
            <w:vAlign w:val="center"/>
            <w:hideMark/>
          </w:tcPr>
          <w:p w14:paraId="40E322E6"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228</w:t>
            </w:r>
          </w:p>
        </w:tc>
        <w:tc>
          <w:tcPr>
            <w:tcW w:w="0" w:type="dxa"/>
            <w:noWrap/>
            <w:vAlign w:val="center"/>
            <w:hideMark/>
          </w:tcPr>
          <w:p w14:paraId="64BE98CF" w14:textId="2E643359"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59</w:t>
            </w:r>
          </w:p>
        </w:tc>
      </w:tr>
      <w:tr w:rsidR="00532D74" w:rsidRPr="003158B4" w14:paraId="3C5EFF02"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9371B4A"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2β</w:t>
            </w:r>
          </w:p>
        </w:tc>
        <w:tc>
          <w:tcPr>
            <w:tcW w:w="0" w:type="dxa"/>
            <w:noWrap/>
            <w:vAlign w:val="center"/>
            <w:hideMark/>
          </w:tcPr>
          <w:p w14:paraId="121ECA5D"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148</w:t>
            </w:r>
          </w:p>
        </w:tc>
        <w:tc>
          <w:tcPr>
            <w:tcW w:w="0" w:type="dxa"/>
            <w:noWrap/>
            <w:vAlign w:val="center"/>
            <w:hideMark/>
          </w:tcPr>
          <w:p w14:paraId="42461B84"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60</w:t>
            </w:r>
          </w:p>
        </w:tc>
        <w:tc>
          <w:tcPr>
            <w:tcW w:w="0" w:type="dxa"/>
            <w:noWrap/>
            <w:vAlign w:val="center"/>
            <w:hideMark/>
          </w:tcPr>
          <w:p w14:paraId="169A669B" w14:textId="55129EF8"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16</w:t>
            </w:r>
          </w:p>
        </w:tc>
      </w:tr>
      <w:tr w:rsidR="00532D74" w:rsidRPr="003158B4" w14:paraId="56FDE710"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369BA22"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3β</w:t>
            </w:r>
          </w:p>
        </w:tc>
        <w:tc>
          <w:tcPr>
            <w:tcW w:w="0" w:type="dxa"/>
            <w:noWrap/>
            <w:vAlign w:val="center"/>
            <w:hideMark/>
          </w:tcPr>
          <w:p w14:paraId="2A166BFE"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108</w:t>
            </w:r>
          </w:p>
        </w:tc>
        <w:tc>
          <w:tcPr>
            <w:tcW w:w="0" w:type="dxa"/>
            <w:noWrap/>
            <w:vAlign w:val="center"/>
            <w:hideMark/>
          </w:tcPr>
          <w:p w14:paraId="3939A73F"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109</w:t>
            </w:r>
          </w:p>
        </w:tc>
        <w:tc>
          <w:tcPr>
            <w:tcW w:w="0" w:type="dxa"/>
            <w:noWrap/>
            <w:vAlign w:val="center"/>
            <w:hideMark/>
          </w:tcPr>
          <w:p w14:paraId="73D1E9A9" w14:textId="46696E6E"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29</w:t>
            </w:r>
          </w:p>
        </w:tc>
      </w:tr>
      <w:tr w:rsidR="00532D74" w:rsidRPr="003158B4" w14:paraId="13312610"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5963597"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4β</w:t>
            </w:r>
          </w:p>
        </w:tc>
        <w:tc>
          <w:tcPr>
            <w:tcW w:w="0" w:type="dxa"/>
            <w:noWrap/>
            <w:vAlign w:val="center"/>
            <w:hideMark/>
          </w:tcPr>
          <w:p w14:paraId="4E92C775"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61</w:t>
            </w:r>
          </w:p>
        </w:tc>
        <w:tc>
          <w:tcPr>
            <w:tcW w:w="0" w:type="dxa"/>
            <w:noWrap/>
            <w:vAlign w:val="center"/>
            <w:hideMark/>
          </w:tcPr>
          <w:p w14:paraId="6FFAB907"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89</w:t>
            </w:r>
          </w:p>
        </w:tc>
        <w:tc>
          <w:tcPr>
            <w:tcW w:w="0" w:type="dxa"/>
            <w:noWrap/>
            <w:vAlign w:val="center"/>
            <w:hideMark/>
          </w:tcPr>
          <w:p w14:paraId="00994678" w14:textId="55BE3FBC"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23</w:t>
            </w:r>
          </w:p>
        </w:tc>
      </w:tr>
      <w:tr w:rsidR="00532D74" w:rsidRPr="003158B4" w14:paraId="68BDBF96"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F8DFDB1"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5β</w:t>
            </w:r>
          </w:p>
        </w:tc>
        <w:tc>
          <w:tcPr>
            <w:tcW w:w="0" w:type="dxa"/>
            <w:noWrap/>
            <w:vAlign w:val="center"/>
            <w:hideMark/>
          </w:tcPr>
          <w:p w14:paraId="654A5863"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85</w:t>
            </w:r>
          </w:p>
        </w:tc>
        <w:tc>
          <w:tcPr>
            <w:tcW w:w="0" w:type="dxa"/>
            <w:noWrap/>
            <w:vAlign w:val="center"/>
            <w:hideMark/>
          </w:tcPr>
          <w:p w14:paraId="702DB178"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129</w:t>
            </w:r>
          </w:p>
        </w:tc>
        <w:tc>
          <w:tcPr>
            <w:tcW w:w="0" w:type="dxa"/>
            <w:noWrap/>
            <w:vAlign w:val="center"/>
            <w:hideMark/>
          </w:tcPr>
          <w:p w14:paraId="23FE2AD4" w14:textId="7E9FFDF6"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34</w:t>
            </w:r>
          </w:p>
        </w:tc>
      </w:tr>
      <w:tr w:rsidR="00532D74" w:rsidRPr="003158B4" w14:paraId="24C3E94B"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26BBCA6"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1γ</w:t>
            </w:r>
          </w:p>
        </w:tc>
        <w:tc>
          <w:tcPr>
            <w:tcW w:w="0" w:type="dxa"/>
            <w:noWrap/>
            <w:vAlign w:val="center"/>
            <w:hideMark/>
          </w:tcPr>
          <w:p w14:paraId="0A31205F"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29</w:t>
            </w:r>
          </w:p>
        </w:tc>
        <w:tc>
          <w:tcPr>
            <w:tcW w:w="0" w:type="dxa"/>
            <w:noWrap/>
            <w:vAlign w:val="center"/>
            <w:hideMark/>
          </w:tcPr>
          <w:p w14:paraId="19B39DDA"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5</w:t>
            </w:r>
          </w:p>
        </w:tc>
        <w:tc>
          <w:tcPr>
            <w:tcW w:w="0" w:type="dxa"/>
            <w:noWrap/>
            <w:vAlign w:val="center"/>
            <w:hideMark/>
          </w:tcPr>
          <w:p w14:paraId="1ABB76A9" w14:textId="5ADED16F"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w:t>
            </w:r>
          </w:p>
        </w:tc>
      </w:tr>
      <w:tr w:rsidR="00532D74" w:rsidRPr="003158B4" w14:paraId="20EE0716"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AD9A90F"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2γ</w:t>
            </w:r>
          </w:p>
        </w:tc>
        <w:tc>
          <w:tcPr>
            <w:tcW w:w="0" w:type="dxa"/>
            <w:noWrap/>
            <w:vAlign w:val="center"/>
            <w:hideMark/>
          </w:tcPr>
          <w:p w14:paraId="5B374A83"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70</w:t>
            </w:r>
          </w:p>
        </w:tc>
        <w:tc>
          <w:tcPr>
            <w:tcW w:w="0" w:type="dxa"/>
            <w:noWrap/>
            <w:vAlign w:val="center"/>
            <w:hideMark/>
          </w:tcPr>
          <w:p w14:paraId="733267EB"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26</w:t>
            </w:r>
          </w:p>
        </w:tc>
        <w:tc>
          <w:tcPr>
            <w:tcW w:w="0" w:type="dxa"/>
            <w:noWrap/>
            <w:vAlign w:val="center"/>
            <w:hideMark/>
          </w:tcPr>
          <w:p w14:paraId="6FC98486" w14:textId="31156DF6"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7</w:t>
            </w:r>
          </w:p>
        </w:tc>
      </w:tr>
      <w:tr w:rsidR="00532D74" w:rsidRPr="003158B4" w14:paraId="50E6B7D8"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6929AF3"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ΚΓ</w:t>
            </w:r>
            <w:r w:rsidRPr="0080016B">
              <w:rPr>
                <w:rFonts w:ascii="Calibri" w:eastAsia="Times New Roman" w:hAnsi="Calibri" w:cs="Calibri"/>
                <w:sz w:val="20"/>
                <w:szCs w:val="20"/>
                <w:vertAlign w:val="subscript"/>
                <w:lang w:val="en-US"/>
              </w:rPr>
              <w:t>3γ</w:t>
            </w:r>
          </w:p>
        </w:tc>
        <w:tc>
          <w:tcPr>
            <w:tcW w:w="0" w:type="dxa"/>
            <w:noWrap/>
            <w:vAlign w:val="center"/>
            <w:hideMark/>
          </w:tcPr>
          <w:p w14:paraId="214F52D1"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23</w:t>
            </w:r>
          </w:p>
        </w:tc>
        <w:tc>
          <w:tcPr>
            <w:tcW w:w="0" w:type="dxa"/>
            <w:noWrap/>
            <w:vAlign w:val="center"/>
            <w:hideMark/>
          </w:tcPr>
          <w:p w14:paraId="7B28DD09"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15</w:t>
            </w:r>
          </w:p>
        </w:tc>
        <w:tc>
          <w:tcPr>
            <w:tcW w:w="0" w:type="dxa"/>
            <w:noWrap/>
            <w:vAlign w:val="center"/>
            <w:hideMark/>
          </w:tcPr>
          <w:p w14:paraId="69B49C8D" w14:textId="1E2839A8"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w:t>
            </w:r>
          </w:p>
        </w:tc>
      </w:tr>
      <w:tr w:rsidR="00532D74" w:rsidRPr="003158B4" w14:paraId="1BEEE9F0"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E27C584"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1α</w:t>
            </w:r>
          </w:p>
        </w:tc>
        <w:tc>
          <w:tcPr>
            <w:tcW w:w="0" w:type="dxa"/>
            <w:noWrap/>
            <w:vAlign w:val="center"/>
            <w:hideMark/>
          </w:tcPr>
          <w:p w14:paraId="16D12FF3"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184</w:t>
            </w:r>
          </w:p>
        </w:tc>
        <w:tc>
          <w:tcPr>
            <w:tcW w:w="0" w:type="dxa"/>
            <w:noWrap/>
            <w:vAlign w:val="center"/>
            <w:hideMark/>
          </w:tcPr>
          <w:p w14:paraId="72292C54"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863</w:t>
            </w:r>
          </w:p>
        </w:tc>
        <w:tc>
          <w:tcPr>
            <w:tcW w:w="0" w:type="dxa"/>
            <w:noWrap/>
            <w:vAlign w:val="center"/>
            <w:hideMark/>
          </w:tcPr>
          <w:p w14:paraId="3096956B" w14:textId="083899DB"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225</w:t>
            </w:r>
          </w:p>
        </w:tc>
      </w:tr>
      <w:tr w:rsidR="00532D74" w:rsidRPr="003158B4" w14:paraId="32A624AF"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7915B47"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2α</w:t>
            </w:r>
          </w:p>
        </w:tc>
        <w:tc>
          <w:tcPr>
            <w:tcW w:w="0" w:type="dxa"/>
            <w:noWrap/>
            <w:vAlign w:val="center"/>
            <w:hideMark/>
          </w:tcPr>
          <w:p w14:paraId="5E678A62"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108</w:t>
            </w:r>
          </w:p>
        </w:tc>
        <w:tc>
          <w:tcPr>
            <w:tcW w:w="0" w:type="dxa"/>
            <w:noWrap/>
            <w:vAlign w:val="center"/>
            <w:hideMark/>
          </w:tcPr>
          <w:p w14:paraId="4534B867"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492</w:t>
            </w:r>
          </w:p>
        </w:tc>
        <w:tc>
          <w:tcPr>
            <w:tcW w:w="0" w:type="dxa"/>
            <w:noWrap/>
            <w:vAlign w:val="center"/>
            <w:hideMark/>
          </w:tcPr>
          <w:p w14:paraId="1293295A" w14:textId="7E732665"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130</w:t>
            </w:r>
          </w:p>
        </w:tc>
      </w:tr>
      <w:tr w:rsidR="00532D74" w:rsidRPr="003158B4" w14:paraId="5341F85F"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ADA0FE3"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3α</w:t>
            </w:r>
          </w:p>
        </w:tc>
        <w:tc>
          <w:tcPr>
            <w:tcW w:w="0" w:type="dxa"/>
            <w:noWrap/>
            <w:vAlign w:val="center"/>
            <w:hideMark/>
          </w:tcPr>
          <w:p w14:paraId="0AA047CB"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107</w:t>
            </w:r>
          </w:p>
        </w:tc>
        <w:tc>
          <w:tcPr>
            <w:tcW w:w="0" w:type="dxa"/>
            <w:noWrap/>
            <w:vAlign w:val="center"/>
            <w:hideMark/>
          </w:tcPr>
          <w:p w14:paraId="41EEDF6F"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1.004</w:t>
            </w:r>
          </w:p>
        </w:tc>
        <w:tc>
          <w:tcPr>
            <w:tcW w:w="0" w:type="dxa"/>
            <w:noWrap/>
            <w:vAlign w:val="center"/>
            <w:hideMark/>
          </w:tcPr>
          <w:p w14:paraId="03FE7101" w14:textId="2294E79B"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266</w:t>
            </w:r>
          </w:p>
        </w:tc>
      </w:tr>
      <w:tr w:rsidR="00532D74" w:rsidRPr="003158B4" w14:paraId="017FB629"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4E23984"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4α</w:t>
            </w:r>
          </w:p>
        </w:tc>
        <w:tc>
          <w:tcPr>
            <w:tcW w:w="0" w:type="dxa"/>
            <w:noWrap/>
            <w:vAlign w:val="center"/>
            <w:hideMark/>
          </w:tcPr>
          <w:p w14:paraId="15C5511A"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78</w:t>
            </w:r>
          </w:p>
        </w:tc>
        <w:tc>
          <w:tcPr>
            <w:tcW w:w="0" w:type="dxa"/>
            <w:noWrap/>
            <w:vAlign w:val="center"/>
            <w:hideMark/>
          </w:tcPr>
          <w:p w14:paraId="4DC5053F"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1.164</w:t>
            </w:r>
          </w:p>
        </w:tc>
        <w:tc>
          <w:tcPr>
            <w:tcW w:w="0" w:type="dxa"/>
            <w:noWrap/>
            <w:vAlign w:val="center"/>
            <w:hideMark/>
          </w:tcPr>
          <w:p w14:paraId="1A672193" w14:textId="4585E2F9"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304</w:t>
            </w:r>
          </w:p>
        </w:tc>
      </w:tr>
      <w:tr w:rsidR="00532D74" w:rsidRPr="003158B4" w14:paraId="459D378E"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1B7BE763"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5α</w:t>
            </w:r>
          </w:p>
        </w:tc>
        <w:tc>
          <w:tcPr>
            <w:tcW w:w="0" w:type="dxa"/>
            <w:noWrap/>
            <w:vAlign w:val="center"/>
            <w:hideMark/>
          </w:tcPr>
          <w:p w14:paraId="7B68860C"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347</w:t>
            </w:r>
          </w:p>
        </w:tc>
        <w:tc>
          <w:tcPr>
            <w:tcW w:w="0" w:type="dxa"/>
            <w:noWrap/>
            <w:vAlign w:val="center"/>
            <w:hideMark/>
          </w:tcPr>
          <w:p w14:paraId="73EB71D4"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2.443</w:t>
            </w:r>
          </w:p>
        </w:tc>
        <w:tc>
          <w:tcPr>
            <w:tcW w:w="0" w:type="dxa"/>
            <w:noWrap/>
            <w:vAlign w:val="center"/>
            <w:hideMark/>
          </w:tcPr>
          <w:p w14:paraId="2A7AD72A" w14:textId="3C61571B"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648</w:t>
            </w:r>
          </w:p>
        </w:tc>
      </w:tr>
      <w:tr w:rsidR="00532D74" w:rsidRPr="003158B4" w14:paraId="7776DCD0"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B691F7F"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1β</w:t>
            </w:r>
          </w:p>
        </w:tc>
        <w:tc>
          <w:tcPr>
            <w:tcW w:w="0" w:type="dxa"/>
            <w:noWrap/>
            <w:vAlign w:val="center"/>
            <w:hideMark/>
          </w:tcPr>
          <w:p w14:paraId="4AEA2DF7"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65</w:t>
            </w:r>
          </w:p>
        </w:tc>
        <w:tc>
          <w:tcPr>
            <w:tcW w:w="0" w:type="dxa"/>
            <w:noWrap/>
            <w:vAlign w:val="center"/>
            <w:hideMark/>
          </w:tcPr>
          <w:p w14:paraId="14F24CFA"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313</w:t>
            </w:r>
          </w:p>
        </w:tc>
        <w:tc>
          <w:tcPr>
            <w:tcW w:w="0" w:type="dxa"/>
            <w:noWrap/>
            <w:vAlign w:val="center"/>
            <w:hideMark/>
          </w:tcPr>
          <w:p w14:paraId="2E7FCA0B" w14:textId="7D5768D1"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82</w:t>
            </w:r>
          </w:p>
        </w:tc>
      </w:tr>
      <w:tr w:rsidR="00532D74" w:rsidRPr="003158B4" w14:paraId="2A40FD98"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6020915"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2β</w:t>
            </w:r>
          </w:p>
        </w:tc>
        <w:tc>
          <w:tcPr>
            <w:tcW w:w="0" w:type="dxa"/>
            <w:noWrap/>
            <w:vAlign w:val="center"/>
            <w:hideMark/>
          </w:tcPr>
          <w:p w14:paraId="3723254C"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51</w:t>
            </w:r>
          </w:p>
        </w:tc>
        <w:tc>
          <w:tcPr>
            <w:tcW w:w="0" w:type="dxa"/>
            <w:noWrap/>
            <w:vAlign w:val="center"/>
            <w:hideMark/>
          </w:tcPr>
          <w:p w14:paraId="5A5AB710"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218</w:t>
            </w:r>
          </w:p>
        </w:tc>
        <w:tc>
          <w:tcPr>
            <w:tcW w:w="0" w:type="dxa"/>
            <w:noWrap/>
            <w:vAlign w:val="center"/>
            <w:hideMark/>
          </w:tcPr>
          <w:p w14:paraId="652DD493" w14:textId="1D5D1B1B"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58</w:t>
            </w:r>
          </w:p>
        </w:tc>
      </w:tr>
      <w:tr w:rsidR="00532D74" w:rsidRPr="003158B4" w14:paraId="1BC0A800"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1A4D832B"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3β</w:t>
            </w:r>
          </w:p>
        </w:tc>
        <w:tc>
          <w:tcPr>
            <w:tcW w:w="0" w:type="dxa"/>
            <w:noWrap/>
            <w:vAlign w:val="center"/>
            <w:hideMark/>
          </w:tcPr>
          <w:p w14:paraId="2AADBF05"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142</w:t>
            </w:r>
          </w:p>
        </w:tc>
        <w:tc>
          <w:tcPr>
            <w:tcW w:w="0" w:type="dxa"/>
            <w:noWrap/>
            <w:vAlign w:val="center"/>
            <w:hideMark/>
          </w:tcPr>
          <w:p w14:paraId="6685F7B5"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449</w:t>
            </w:r>
          </w:p>
        </w:tc>
        <w:tc>
          <w:tcPr>
            <w:tcW w:w="0" w:type="dxa"/>
            <w:noWrap/>
            <w:vAlign w:val="center"/>
            <w:hideMark/>
          </w:tcPr>
          <w:p w14:paraId="3C7CD33D" w14:textId="17E593FB"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117</w:t>
            </w:r>
          </w:p>
        </w:tc>
      </w:tr>
      <w:tr w:rsidR="00532D74" w:rsidRPr="003158B4" w14:paraId="7DDB2A42"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48F9BD80"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4β</w:t>
            </w:r>
          </w:p>
        </w:tc>
        <w:tc>
          <w:tcPr>
            <w:tcW w:w="0" w:type="dxa"/>
            <w:noWrap/>
            <w:vAlign w:val="center"/>
            <w:hideMark/>
          </w:tcPr>
          <w:p w14:paraId="2FE7A580"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113</w:t>
            </w:r>
          </w:p>
        </w:tc>
        <w:tc>
          <w:tcPr>
            <w:tcW w:w="0" w:type="dxa"/>
            <w:noWrap/>
            <w:vAlign w:val="center"/>
            <w:hideMark/>
          </w:tcPr>
          <w:p w14:paraId="64C4FCB5"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466</w:t>
            </w:r>
          </w:p>
        </w:tc>
        <w:tc>
          <w:tcPr>
            <w:tcW w:w="0" w:type="dxa"/>
            <w:noWrap/>
            <w:vAlign w:val="center"/>
            <w:hideMark/>
          </w:tcPr>
          <w:p w14:paraId="741FAA74" w14:textId="5D6ACE5C"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124</w:t>
            </w:r>
          </w:p>
        </w:tc>
      </w:tr>
      <w:tr w:rsidR="00532D74" w:rsidRPr="003158B4" w14:paraId="43D9DF19"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BF12B93"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5β</w:t>
            </w:r>
          </w:p>
        </w:tc>
        <w:tc>
          <w:tcPr>
            <w:tcW w:w="0" w:type="dxa"/>
            <w:noWrap/>
            <w:vAlign w:val="center"/>
            <w:hideMark/>
          </w:tcPr>
          <w:p w14:paraId="4E217B25"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458</w:t>
            </w:r>
          </w:p>
        </w:tc>
        <w:tc>
          <w:tcPr>
            <w:tcW w:w="0" w:type="dxa"/>
            <w:noWrap/>
            <w:vAlign w:val="center"/>
            <w:hideMark/>
          </w:tcPr>
          <w:p w14:paraId="757E24FD"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1.089</w:t>
            </w:r>
          </w:p>
        </w:tc>
        <w:tc>
          <w:tcPr>
            <w:tcW w:w="0" w:type="dxa"/>
            <w:noWrap/>
            <w:vAlign w:val="center"/>
            <w:hideMark/>
          </w:tcPr>
          <w:p w14:paraId="035DE2FE" w14:textId="657B98E1"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289</w:t>
            </w:r>
          </w:p>
        </w:tc>
      </w:tr>
      <w:tr w:rsidR="00532D74" w:rsidRPr="003158B4" w14:paraId="3C97F412"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18509E19"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1γ</w:t>
            </w:r>
          </w:p>
        </w:tc>
        <w:tc>
          <w:tcPr>
            <w:tcW w:w="0" w:type="dxa"/>
            <w:noWrap/>
            <w:vAlign w:val="center"/>
            <w:hideMark/>
          </w:tcPr>
          <w:p w14:paraId="67CDDAA7"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25</w:t>
            </w:r>
          </w:p>
        </w:tc>
        <w:tc>
          <w:tcPr>
            <w:tcW w:w="0" w:type="dxa"/>
            <w:noWrap/>
            <w:vAlign w:val="center"/>
            <w:hideMark/>
          </w:tcPr>
          <w:p w14:paraId="5F4A3400"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98</w:t>
            </w:r>
          </w:p>
        </w:tc>
        <w:tc>
          <w:tcPr>
            <w:tcW w:w="0" w:type="dxa"/>
            <w:noWrap/>
            <w:vAlign w:val="center"/>
            <w:hideMark/>
          </w:tcPr>
          <w:p w14:paraId="3CB9BD17" w14:textId="51A4DA6F"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25</w:t>
            </w:r>
          </w:p>
        </w:tc>
      </w:tr>
      <w:tr w:rsidR="00532D74" w:rsidRPr="003158B4" w14:paraId="2A18C0B3"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C7B32C7"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2γ</w:t>
            </w:r>
          </w:p>
        </w:tc>
        <w:tc>
          <w:tcPr>
            <w:tcW w:w="0" w:type="dxa"/>
            <w:noWrap/>
            <w:vAlign w:val="center"/>
            <w:hideMark/>
          </w:tcPr>
          <w:p w14:paraId="0D57C6C6"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325</w:t>
            </w:r>
          </w:p>
        </w:tc>
        <w:tc>
          <w:tcPr>
            <w:tcW w:w="0" w:type="dxa"/>
            <w:noWrap/>
            <w:vAlign w:val="center"/>
            <w:hideMark/>
          </w:tcPr>
          <w:p w14:paraId="7B716288"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160</w:t>
            </w:r>
          </w:p>
        </w:tc>
        <w:tc>
          <w:tcPr>
            <w:tcW w:w="0" w:type="dxa"/>
            <w:noWrap/>
            <w:vAlign w:val="center"/>
            <w:hideMark/>
          </w:tcPr>
          <w:p w14:paraId="47DDFBFC" w14:textId="3C5CC757"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42</w:t>
            </w:r>
          </w:p>
        </w:tc>
      </w:tr>
      <w:tr w:rsidR="00532D74" w:rsidRPr="003158B4" w14:paraId="7C631B40"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12A557D1"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Ξ</w:t>
            </w:r>
            <w:r w:rsidRPr="0080016B">
              <w:rPr>
                <w:rFonts w:ascii="Calibri" w:eastAsia="Times New Roman" w:hAnsi="Calibri" w:cs="Calibri"/>
                <w:sz w:val="20"/>
                <w:szCs w:val="20"/>
                <w:vertAlign w:val="subscript"/>
                <w:lang w:val="en-US"/>
              </w:rPr>
              <w:t>3γ</w:t>
            </w:r>
          </w:p>
        </w:tc>
        <w:tc>
          <w:tcPr>
            <w:tcW w:w="0" w:type="dxa"/>
            <w:noWrap/>
            <w:vAlign w:val="center"/>
            <w:hideMark/>
          </w:tcPr>
          <w:p w14:paraId="6C2696A9"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96</w:t>
            </w:r>
          </w:p>
        </w:tc>
        <w:tc>
          <w:tcPr>
            <w:tcW w:w="0" w:type="dxa"/>
            <w:noWrap/>
            <w:vAlign w:val="center"/>
            <w:hideMark/>
          </w:tcPr>
          <w:p w14:paraId="1F6EB1E8"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42</w:t>
            </w:r>
          </w:p>
        </w:tc>
        <w:tc>
          <w:tcPr>
            <w:tcW w:w="0" w:type="dxa"/>
            <w:noWrap/>
            <w:vAlign w:val="center"/>
            <w:hideMark/>
          </w:tcPr>
          <w:p w14:paraId="74ABC2F5" w14:textId="4E58277A"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11</w:t>
            </w:r>
          </w:p>
        </w:tc>
      </w:tr>
      <w:tr w:rsidR="00532D74" w:rsidRPr="003158B4" w14:paraId="7994A6A2"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11955F9"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1α</w:t>
            </w:r>
          </w:p>
        </w:tc>
        <w:tc>
          <w:tcPr>
            <w:tcW w:w="0" w:type="dxa"/>
            <w:noWrap/>
            <w:vAlign w:val="center"/>
            <w:hideMark/>
          </w:tcPr>
          <w:p w14:paraId="4403DE57"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1.450</w:t>
            </w:r>
          </w:p>
        </w:tc>
        <w:tc>
          <w:tcPr>
            <w:tcW w:w="0" w:type="dxa"/>
            <w:noWrap/>
            <w:vAlign w:val="center"/>
            <w:hideMark/>
          </w:tcPr>
          <w:p w14:paraId="637581E0"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6.344</w:t>
            </w:r>
          </w:p>
        </w:tc>
        <w:tc>
          <w:tcPr>
            <w:tcW w:w="0" w:type="dxa"/>
            <w:noWrap/>
            <w:vAlign w:val="center"/>
            <w:hideMark/>
          </w:tcPr>
          <w:p w14:paraId="2E04649D" w14:textId="26EF491D"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w:t>
            </w:r>
            <w:r>
              <w:rPr>
                <w:rFonts w:ascii="Calibri" w:hAnsi="Calibri" w:cs="Calibri"/>
                <w:color w:val="000000"/>
                <w:sz w:val="20"/>
                <w:szCs w:val="20"/>
                <w:lang w:val="en-US"/>
              </w:rPr>
              <w:t>.</w:t>
            </w:r>
            <w:r w:rsidRPr="00923F38">
              <w:rPr>
                <w:rFonts w:ascii="Calibri" w:hAnsi="Calibri" w:cs="Calibri"/>
                <w:color w:val="000000"/>
                <w:sz w:val="20"/>
                <w:szCs w:val="20"/>
              </w:rPr>
              <w:t>683</w:t>
            </w:r>
          </w:p>
        </w:tc>
      </w:tr>
      <w:tr w:rsidR="00532D74" w:rsidRPr="003158B4" w14:paraId="35364028"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6C99F9E"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2α</w:t>
            </w:r>
          </w:p>
        </w:tc>
        <w:tc>
          <w:tcPr>
            <w:tcW w:w="0" w:type="dxa"/>
            <w:noWrap/>
            <w:vAlign w:val="center"/>
            <w:hideMark/>
          </w:tcPr>
          <w:p w14:paraId="0FFD5987"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741</w:t>
            </w:r>
          </w:p>
        </w:tc>
        <w:tc>
          <w:tcPr>
            <w:tcW w:w="0" w:type="dxa"/>
            <w:noWrap/>
            <w:vAlign w:val="center"/>
            <w:hideMark/>
          </w:tcPr>
          <w:p w14:paraId="05603D74"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4.081</w:t>
            </w:r>
          </w:p>
        </w:tc>
        <w:tc>
          <w:tcPr>
            <w:tcW w:w="0" w:type="dxa"/>
            <w:noWrap/>
            <w:vAlign w:val="center"/>
            <w:hideMark/>
          </w:tcPr>
          <w:p w14:paraId="58224176" w14:textId="44D4B68D"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w:t>
            </w:r>
            <w:r>
              <w:rPr>
                <w:rFonts w:ascii="Calibri" w:hAnsi="Calibri" w:cs="Calibri"/>
                <w:color w:val="000000"/>
                <w:sz w:val="20"/>
                <w:szCs w:val="20"/>
                <w:lang w:val="en-US"/>
              </w:rPr>
              <w:t>.</w:t>
            </w:r>
            <w:r w:rsidRPr="00923F38">
              <w:rPr>
                <w:rFonts w:ascii="Calibri" w:hAnsi="Calibri" w:cs="Calibri"/>
                <w:color w:val="000000"/>
                <w:sz w:val="20"/>
                <w:szCs w:val="20"/>
              </w:rPr>
              <w:t>083</w:t>
            </w:r>
          </w:p>
        </w:tc>
      </w:tr>
      <w:tr w:rsidR="00532D74" w:rsidRPr="003158B4" w14:paraId="2BC2DF54"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7D4814C5"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3α</w:t>
            </w:r>
          </w:p>
        </w:tc>
        <w:tc>
          <w:tcPr>
            <w:tcW w:w="0" w:type="dxa"/>
            <w:noWrap/>
            <w:vAlign w:val="center"/>
            <w:hideMark/>
          </w:tcPr>
          <w:p w14:paraId="5151CC64"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562</w:t>
            </w:r>
          </w:p>
        </w:tc>
        <w:tc>
          <w:tcPr>
            <w:tcW w:w="0" w:type="dxa"/>
            <w:noWrap/>
            <w:vAlign w:val="center"/>
            <w:hideMark/>
          </w:tcPr>
          <w:p w14:paraId="4A1AF7DD"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3.321</w:t>
            </w:r>
          </w:p>
        </w:tc>
        <w:tc>
          <w:tcPr>
            <w:tcW w:w="0" w:type="dxa"/>
            <w:noWrap/>
            <w:vAlign w:val="center"/>
            <w:hideMark/>
          </w:tcPr>
          <w:p w14:paraId="07A3A378" w14:textId="2F6C10F9"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881</w:t>
            </w:r>
          </w:p>
        </w:tc>
      </w:tr>
      <w:tr w:rsidR="00532D74" w:rsidRPr="003158B4" w14:paraId="6E4F0FFA"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DFE5DD9"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1β</w:t>
            </w:r>
          </w:p>
        </w:tc>
        <w:tc>
          <w:tcPr>
            <w:tcW w:w="0" w:type="dxa"/>
            <w:noWrap/>
            <w:vAlign w:val="center"/>
            <w:hideMark/>
          </w:tcPr>
          <w:p w14:paraId="526340D9"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261</w:t>
            </w:r>
          </w:p>
        </w:tc>
        <w:tc>
          <w:tcPr>
            <w:tcW w:w="0" w:type="dxa"/>
            <w:noWrap/>
            <w:vAlign w:val="center"/>
            <w:hideMark/>
          </w:tcPr>
          <w:p w14:paraId="44BB97C7"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1.212</w:t>
            </w:r>
          </w:p>
        </w:tc>
        <w:tc>
          <w:tcPr>
            <w:tcW w:w="0" w:type="dxa"/>
            <w:noWrap/>
            <w:vAlign w:val="center"/>
            <w:hideMark/>
          </w:tcPr>
          <w:p w14:paraId="6BBA8A0D" w14:textId="5FD3DA73"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316</w:t>
            </w:r>
          </w:p>
        </w:tc>
      </w:tr>
      <w:tr w:rsidR="00532D74" w:rsidRPr="003158B4" w14:paraId="55964829"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A24E261"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2β</w:t>
            </w:r>
          </w:p>
        </w:tc>
        <w:tc>
          <w:tcPr>
            <w:tcW w:w="0" w:type="dxa"/>
            <w:noWrap/>
            <w:vAlign w:val="center"/>
            <w:hideMark/>
          </w:tcPr>
          <w:p w14:paraId="240D871F"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212</w:t>
            </w:r>
          </w:p>
        </w:tc>
        <w:tc>
          <w:tcPr>
            <w:tcW w:w="0" w:type="dxa"/>
            <w:noWrap/>
            <w:vAlign w:val="center"/>
            <w:hideMark/>
          </w:tcPr>
          <w:p w14:paraId="3605689C"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1.208</w:t>
            </w:r>
          </w:p>
        </w:tc>
        <w:tc>
          <w:tcPr>
            <w:tcW w:w="0" w:type="dxa"/>
            <w:noWrap/>
            <w:vAlign w:val="center"/>
            <w:hideMark/>
          </w:tcPr>
          <w:p w14:paraId="088AF2EE" w14:textId="5D705E3E"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315</w:t>
            </w:r>
          </w:p>
        </w:tc>
      </w:tr>
      <w:tr w:rsidR="00532D74" w:rsidRPr="003158B4" w14:paraId="265CD319"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15B337A"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3β</w:t>
            </w:r>
          </w:p>
        </w:tc>
        <w:tc>
          <w:tcPr>
            <w:tcW w:w="0" w:type="dxa"/>
            <w:noWrap/>
            <w:vAlign w:val="center"/>
            <w:hideMark/>
          </w:tcPr>
          <w:p w14:paraId="22D275FC"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263</w:t>
            </w:r>
          </w:p>
        </w:tc>
        <w:tc>
          <w:tcPr>
            <w:tcW w:w="0" w:type="dxa"/>
            <w:noWrap/>
            <w:vAlign w:val="center"/>
            <w:hideMark/>
          </w:tcPr>
          <w:p w14:paraId="7F0513E5"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878</w:t>
            </w:r>
          </w:p>
        </w:tc>
        <w:tc>
          <w:tcPr>
            <w:tcW w:w="0" w:type="dxa"/>
            <w:noWrap/>
            <w:vAlign w:val="center"/>
            <w:hideMark/>
          </w:tcPr>
          <w:p w14:paraId="00D92B3F" w14:textId="3ADC6304"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229</w:t>
            </w:r>
          </w:p>
        </w:tc>
      </w:tr>
      <w:tr w:rsidR="00532D74" w:rsidRPr="003158B4" w14:paraId="3C390C44"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21B3D4D"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1γ</w:t>
            </w:r>
          </w:p>
        </w:tc>
        <w:tc>
          <w:tcPr>
            <w:tcW w:w="0" w:type="dxa"/>
            <w:noWrap/>
            <w:vAlign w:val="center"/>
            <w:hideMark/>
          </w:tcPr>
          <w:p w14:paraId="7A0B826E"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83</w:t>
            </w:r>
          </w:p>
        </w:tc>
        <w:tc>
          <w:tcPr>
            <w:tcW w:w="0" w:type="dxa"/>
            <w:noWrap/>
            <w:vAlign w:val="center"/>
            <w:hideMark/>
          </w:tcPr>
          <w:p w14:paraId="2697BB2F" w14:textId="77777777" w:rsidR="00532D74" w:rsidRPr="003158B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150</w:t>
            </w:r>
          </w:p>
        </w:tc>
        <w:tc>
          <w:tcPr>
            <w:tcW w:w="0" w:type="dxa"/>
            <w:noWrap/>
            <w:vAlign w:val="center"/>
            <w:hideMark/>
          </w:tcPr>
          <w:p w14:paraId="25F4D26B" w14:textId="33CF58E9" w:rsidR="00532D74" w:rsidRPr="00532D74" w:rsidRDefault="00532D74" w:rsidP="00532D74">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39</w:t>
            </w:r>
          </w:p>
        </w:tc>
      </w:tr>
      <w:tr w:rsidR="00532D74" w:rsidRPr="003158B4" w14:paraId="3FDCD728"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73986BC9" w14:textId="77777777" w:rsidR="00532D74" w:rsidRPr="0080016B" w:rsidRDefault="00532D74" w:rsidP="00532D74">
            <w:pPr>
              <w:spacing w:before="0" w:after="0" w:line="240" w:lineRule="auto"/>
              <w:jc w:val="center"/>
              <w:rPr>
                <w:rFonts w:ascii="Calibri" w:eastAsia="Times New Roman" w:hAnsi="Calibri" w:cs="Calibri"/>
                <w:b w:val="0"/>
                <w:bCs w:val="0"/>
                <w:sz w:val="20"/>
                <w:szCs w:val="20"/>
                <w:lang w:val="en-US"/>
              </w:rPr>
            </w:pPr>
            <w:r w:rsidRPr="0080016B">
              <w:rPr>
                <w:rFonts w:ascii="Calibri" w:eastAsia="Times New Roman" w:hAnsi="Calibri" w:cs="Calibri"/>
                <w:sz w:val="20"/>
                <w:szCs w:val="20"/>
                <w:lang w:val="en-US"/>
              </w:rPr>
              <w:t>ΑΧ</w:t>
            </w:r>
            <w:r w:rsidRPr="0080016B">
              <w:rPr>
                <w:rFonts w:ascii="Calibri" w:eastAsia="Times New Roman" w:hAnsi="Calibri" w:cs="Calibri"/>
                <w:sz w:val="20"/>
                <w:szCs w:val="20"/>
                <w:vertAlign w:val="subscript"/>
                <w:lang w:val="en-US"/>
              </w:rPr>
              <w:t>2γ</w:t>
            </w:r>
          </w:p>
        </w:tc>
        <w:tc>
          <w:tcPr>
            <w:tcW w:w="0" w:type="dxa"/>
            <w:noWrap/>
            <w:vAlign w:val="center"/>
            <w:hideMark/>
          </w:tcPr>
          <w:p w14:paraId="396BEB1E"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35</w:t>
            </w:r>
          </w:p>
        </w:tc>
        <w:tc>
          <w:tcPr>
            <w:tcW w:w="0" w:type="dxa"/>
            <w:noWrap/>
            <w:vAlign w:val="center"/>
            <w:hideMark/>
          </w:tcPr>
          <w:p w14:paraId="7C27A35B" w14:textId="77777777" w:rsidR="00532D74" w:rsidRPr="003158B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3158B4">
              <w:rPr>
                <w:rFonts w:ascii="Calibri" w:eastAsia="Times New Roman" w:hAnsi="Calibri" w:cs="Calibri"/>
                <w:color w:val="000000"/>
                <w:sz w:val="20"/>
                <w:szCs w:val="20"/>
                <w:lang w:val="en-US"/>
              </w:rPr>
              <w:t>154</w:t>
            </w:r>
          </w:p>
        </w:tc>
        <w:tc>
          <w:tcPr>
            <w:tcW w:w="0" w:type="dxa"/>
            <w:noWrap/>
            <w:vAlign w:val="center"/>
            <w:hideMark/>
          </w:tcPr>
          <w:p w14:paraId="17B2C283" w14:textId="3492AEEC" w:rsidR="00532D74" w:rsidRPr="00532D74" w:rsidRDefault="00532D74" w:rsidP="00532D74">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40</w:t>
            </w:r>
          </w:p>
        </w:tc>
      </w:tr>
    </w:tbl>
    <w:p w14:paraId="05D88B2E" w14:textId="77777777" w:rsidR="003A35BE" w:rsidRDefault="003A35BE" w:rsidP="003A35BE">
      <w:pPr>
        <w:spacing w:before="60" w:after="60" w:line="276" w:lineRule="auto"/>
        <w:rPr>
          <w:rFonts w:ascii="Calibri" w:hAnsi="Calibri" w:cs="Calibri"/>
          <w:highlight w:val="yellow"/>
          <w:lang w:val="en-GB"/>
        </w:rPr>
      </w:pPr>
    </w:p>
    <w:p w14:paraId="7AC06206" w14:textId="0A91483E" w:rsidR="003A35BE" w:rsidRPr="0076247B" w:rsidRDefault="003A35BE" w:rsidP="003A35BE">
      <w:pPr>
        <w:spacing w:before="60" w:after="60" w:line="276" w:lineRule="auto"/>
        <w:rPr>
          <w:rFonts w:ascii="Calibri" w:hAnsi="Calibri" w:cs="Calibri"/>
        </w:rPr>
      </w:pPr>
      <w:r w:rsidRPr="00923F38">
        <w:rPr>
          <w:rFonts w:ascii="Calibri" w:hAnsi="Calibri" w:cs="Calibri"/>
        </w:rPr>
        <w:t xml:space="preserve">Στο Παράρτημα </w:t>
      </w:r>
      <w:r w:rsidR="00965B77" w:rsidRPr="00923F38">
        <w:rPr>
          <w:rFonts w:ascii="Calibri" w:hAnsi="Calibri" w:cs="Calibri"/>
        </w:rPr>
        <w:t>Β</w:t>
      </w:r>
      <w:r w:rsidRPr="00923F38">
        <w:rPr>
          <w:rFonts w:ascii="Calibri" w:hAnsi="Calibri" w:cs="Calibri"/>
        </w:rPr>
        <w:t>, παρουσιάζονται τα αντίστοιχα μεγέθη για την περίπτωση των</w:t>
      </w:r>
      <w:r w:rsidR="005F622D">
        <w:rPr>
          <w:rFonts w:ascii="Calibri" w:hAnsi="Calibri" w:cs="Calibri"/>
        </w:rPr>
        <w:t xml:space="preserve"> κτιρίων</w:t>
      </w:r>
      <w:r w:rsidRPr="00923F38">
        <w:rPr>
          <w:rFonts w:ascii="Calibri" w:hAnsi="Calibri" w:cs="Calibri"/>
        </w:rPr>
        <w:t xml:space="preserve"> του οικιακού τομέα στα</w:t>
      </w:r>
      <w:r w:rsidR="005F622D">
        <w:rPr>
          <w:rFonts w:ascii="Calibri" w:hAnsi="Calibri" w:cs="Calibri"/>
        </w:rPr>
        <w:t xml:space="preserve"> κτίρια</w:t>
      </w:r>
      <w:r w:rsidRPr="00923F38">
        <w:rPr>
          <w:rFonts w:ascii="Calibri" w:hAnsi="Calibri" w:cs="Calibri"/>
        </w:rPr>
        <w:t xml:space="preserve"> που κατασκευαστεί σε τρεις διαφορετικές περιόδους (πριν το 1980, 1981-2000, μετά το 2000). Στον Πίνακα </w:t>
      </w:r>
      <w:r w:rsidR="00F5306B" w:rsidRPr="00923F38">
        <w:rPr>
          <w:rFonts w:ascii="Calibri" w:hAnsi="Calibri" w:cs="Calibri"/>
        </w:rPr>
        <w:t xml:space="preserve">35 </w:t>
      </w:r>
      <w:r w:rsidRPr="00923F38">
        <w:rPr>
          <w:rFonts w:ascii="Calibri" w:hAnsi="Calibri" w:cs="Calibri"/>
        </w:rPr>
        <w:t xml:space="preserve">του </w:t>
      </w:r>
      <w:r w:rsidRPr="00123297">
        <w:rPr>
          <w:rFonts w:ascii="Calibri" w:hAnsi="Calibri" w:cs="Calibri"/>
        </w:rPr>
        <w:t>Παραρτήματος</w:t>
      </w:r>
      <w:r w:rsidRPr="0061485D">
        <w:rPr>
          <w:rFonts w:ascii="Calibri" w:hAnsi="Calibri" w:cs="Calibri"/>
        </w:rPr>
        <w:t xml:space="preserve"> </w:t>
      </w:r>
      <w:r w:rsidRPr="00923F38">
        <w:rPr>
          <w:rFonts w:ascii="Calibri" w:hAnsi="Calibri" w:cs="Calibri"/>
        </w:rPr>
        <w:t>παρατίθενται επεξηγήσεις αναφορικά με τα πακέτα παρεμβάσεων που αναμένονται στην περίπτωση</w:t>
      </w:r>
      <w:r w:rsidR="005F622D">
        <w:rPr>
          <w:rFonts w:ascii="Calibri" w:hAnsi="Calibri" w:cs="Calibri"/>
        </w:rPr>
        <w:t xml:space="preserve"> κτιρίων</w:t>
      </w:r>
      <w:r w:rsidRPr="00923F38">
        <w:rPr>
          <w:rFonts w:ascii="Calibri" w:hAnsi="Calibri" w:cs="Calibri"/>
        </w:rPr>
        <w:t xml:space="preserve"> του </w:t>
      </w:r>
      <w:r w:rsidR="00965B77" w:rsidRPr="00923F38">
        <w:rPr>
          <w:rFonts w:ascii="Calibri" w:hAnsi="Calibri" w:cs="Calibri"/>
        </w:rPr>
        <w:t>τριτογενούς</w:t>
      </w:r>
      <w:r w:rsidRPr="00923F38">
        <w:rPr>
          <w:rFonts w:ascii="Calibri" w:hAnsi="Calibri" w:cs="Calibri"/>
        </w:rPr>
        <w:t xml:space="preserve"> τομέα.</w:t>
      </w:r>
    </w:p>
    <w:p w14:paraId="1D6653B1" w14:textId="77777777" w:rsidR="0076247B" w:rsidRPr="003A35BE" w:rsidRDefault="0076247B" w:rsidP="0076247B"/>
    <w:p w14:paraId="55C0D83E" w14:textId="7951E5E1" w:rsidR="0014494D" w:rsidRPr="00232E60" w:rsidRDefault="0037647C" w:rsidP="00406991">
      <w:pPr>
        <w:pStyle w:val="1"/>
        <w:numPr>
          <w:ilvl w:val="0"/>
          <w:numId w:val="1"/>
        </w:numPr>
        <w:spacing w:before="0" w:after="120" w:line="360" w:lineRule="auto"/>
        <w:rPr>
          <w:rFonts w:ascii="Calibri" w:hAnsi="Calibri" w:cs="Calibri"/>
          <w:b/>
          <w:bCs/>
          <w:sz w:val="28"/>
          <w:szCs w:val="28"/>
        </w:rPr>
      </w:pPr>
      <w:bookmarkStart w:id="301" w:name="_Toc202800741"/>
      <w:bookmarkStart w:id="302" w:name="_Toc215486322"/>
      <w:r w:rsidRPr="00232E60">
        <w:rPr>
          <w:rFonts w:ascii="Calibri" w:hAnsi="Calibri" w:cs="Calibri"/>
          <w:b/>
          <w:bCs/>
          <w:sz w:val="28"/>
          <w:szCs w:val="28"/>
        </w:rPr>
        <w:t>Π</w:t>
      </w:r>
      <w:r w:rsidR="0014494D" w:rsidRPr="00232E60">
        <w:rPr>
          <w:rFonts w:ascii="Calibri" w:hAnsi="Calibri" w:cs="Calibri"/>
          <w:b/>
          <w:bCs/>
          <w:sz w:val="28"/>
          <w:szCs w:val="28"/>
        </w:rPr>
        <w:t>ερίληψη των επενδυτικών αναγκών για την υλοποίηση της μακροχρόνιας</w:t>
      </w:r>
      <w:r w:rsidRPr="00232E60">
        <w:rPr>
          <w:rFonts w:ascii="Calibri" w:hAnsi="Calibri" w:cs="Calibri"/>
          <w:b/>
          <w:bCs/>
          <w:sz w:val="28"/>
          <w:szCs w:val="28"/>
        </w:rPr>
        <w:t xml:space="preserve"> </w:t>
      </w:r>
      <w:r w:rsidR="0014494D" w:rsidRPr="00232E60">
        <w:rPr>
          <w:rFonts w:ascii="Calibri" w:hAnsi="Calibri" w:cs="Calibri"/>
          <w:b/>
          <w:bCs/>
          <w:sz w:val="28"/>
          <w:szCs w:val="28"/>
        </w:rPr>
        <w:t>στρατηγικής</w:t>
      </w:r>
      <w:bookmarkEnd w:id="301"/>
      <w:bookmarkEnd w:id="302"/>
    </w:p>
    <w:p w14:paraId="7A324DDE" w14:textId="2D063C35" w:rsidR="0076247B" w:rsidRPr="00AD0D08" w:rsidRDefault="0076247B" w:rsidP="003A35BE">
      <w:pPr>
        <w:spacing w:before="60" w:after="60" w:line="276" w:lineRule="auto"/>
        <w:rPr>
          <w:rFonts w:ascii="Calibri" w:hAnsi="Calibri" w:cs="Calibri"/>
        </w:rPr>
      </w:pPr>
      <w:r w:rsidRPr="003A35BE">
        <w:rPr>
          <w:rFonts w:ascii="Calibri" w:hAnsi="Calibri" w:cs="Calibri"/>
        </w:rPr>
        <w:t>Οι συνολικές επενδύσεις που απαιτούνται για την υλοποίηση των σχεδιαζόμενων παρεμβάσεων βελτίωσης της ενεργειακής απόδοσης παρουσιάζονται αναλυτικά στον Πίνακα 3</w:t>
      </w:r>
      <w:r w:rsidR="0061485D">
        <w:rPr>
          <w:rFonts w:ascii="Calibri" w:hAnsi="Calibri" w:cs="Calibri"/>
        </w:rPr>
        <w:t>0</w:t>
      </w:r>
      <w:r w:rsidRPr="003A35BE">
        <w:rPr>
          <w:rFonts w:ascii="Calibri" w:hAnsi="Calibri" w:cs="Calibri"/>
        </w:rPr>
        <w:t xml:space="preserve"> για τα</w:t>
      </w:r>
      <w:r w:rsidR="005F622D">
        <w:rPr>
          <w:rFonts w:ascii="Calibri" w:hAnsi="Calibri" w:cs="Calibri"/>
        </w:rPr>
        <w:t xml:space="preserve"> κτίρια</w:t>
      </w:r>
      <w:r w:rsidRPr="003A35BE">
        <w:rPr>
          <w:rFonts w:ascii="Calibri" w:hAnsi="Calibri" w:cs="Calibri"/>
        </w:rPr>
        <w:t xml:space="preserve"> του οικιακού τομέα και στον Πίνακα </w:t>
      </w:r>
      <w:r w:rsidR="003A35BE" w:rsidRPr="003A35BE">
        <w:rPr>
          <w:rFonts w:ascii="Calibri" w:hAnsi="Calibri" w:cs="Calibri"/>
        </w:rPr>
        <w:t>3</w:t>
      </w:r>
      <w:r w:rsidR="0061485D">
        <w:rPr>
          <w:rFonts w:ascii="Calibri" w:hAnsi="Calibri" w:cs="Calibri"/>
        </w:rPr>
        <w:t>1</w:t>
      </w:r>
      <w:r w:rsidRPr="003A35BE">
        <w:rPr>
          <w:rFonts w:ascii="Calibri" w:hAnsi="Calibri" w:cs="Calibri"/>
        </w:rPr>
        <w:t xml:space="preserve"> για τα</w:t>
      </w:r>
      <w:r w:rsidR="005F622D">
        <w:rPr>
          <w:rFonts w:ascii="Calibri" w:hAnsi="Calibri" w:cs="Calibri"/>
        </w:rPr>
        <w:t xml:space="preserve"> κτίρια</w:t>
      </w:r>
      <w:r w:rsidRPr="003A35BE">
        <w:rPr>
          <w:rFonts w:ascii="Calibri" w:hAnsi="Calibri" w:cs="Calibri"/>
        </w:rPr>
        <w:t xml:space="preserve"> του μη-οικιακού τομέα για διαφορετικούς τύπους παρεμβάσεων. Επιπρόσθετα, προσδιορίστηκε η δημόσια ενίσχυση που απαιτείται για να επιτευχθεί περίοδος αποπληρωμής ίση με 5, 8 και 10 έτη αντίστοιχα.</w:t>
      </w:r>
    </w:p>
    <w:p w14:paraId="24315478" w14:textId="77777777" w:rsidR="00E8643C" w:rsidRPr="00AD0D08" w:rsidRDefault="00E8643C" w:rsidP="003A35BE">
      <w:pPr>
        <w:spacing w:before="60" w:after="60" w:line="276" w:lineRule="auto"/>
        <w:rPr>
          <w:rFonts w:ascii="Calibri" w:hAnsi="Calibri" w:cs="Calibri"/>
        </w:rPr>
      </w:pPr>
    </w:p>
    <w:p w14:paraId="052788A1" w14:textId="77777777" w:rsidR="00E8643C" w:rsidRPr="00AD0D08" w:rsidRDefault="00E8643C" w:rsidP="003A35BE">
      <w:pPr>
        <w:spacing w:before="60" w:after="60" w:line="276" w:lineRule="auto"/>
        <w:rPr>
          <w:rFonts w:ascii="Calibri" w:hAnsi="Calibri" w:cs="Calibri"/>
        </w:rPr>
      </w:pPr>
    </w:p>
    <w:p w14:paraId="699A6E6B" w14:textId="77777777" w:rsidR="00E8643C" w:rsidRPr="00AD0D08" w:rsidRDefault="00E8643C" w:rsidP="003A35BE">
      <w:pPr>
        <w:spacing w:before="60" w:after="60" w:line="276" w:lineRule="auto"/>
        <w:rPr>
          <w:rFonts w:ascii="Calibri" w:hAnsi="Calibri" w:cs="Calibri"/>
        </w:rPr>
      </w:pPr>
    </w:p>
    <w:p w14:paraId="76E23289" w14:textId="153E487B" w:rsidR="0076247B" w:rsidRPr="00923F38" w:rsidRDefault="0076247B" w:rsidP="00E8643C">
      <w:pPr>
        <w:spacing w:after="60" w:line="276" w:lineRule="auto"/>
        <w:jc w:val="center"/>
        <w:rPr>
          <w:rFonts w:ascii="Calibri" w:hAnsi="Calibri" w:cs="Calibri"/>
          <w:b/>
          <w:bCs/>
          <w:i/>
          <w:iCs/>
          <w:sz w:val="20"/>
          <w:szCs w:val="20"/>
        </w:rPr>
      </w:pPr>
      <w:bookmarkStart w:id="303" w:name="_Toc202800808"/>
      <w:bookmarkStart w:id="304" w:name="_Toc215486389"/>
      <w:r w:rsidRPr="00923F38">
        <w:rPr>
          <w:rFonts w:ascii="Calibri" w:hAnsi="Calibri" w:cs="Calibri"/>
          <w:b/>
          <w:bCs/>
          <w:i/>
          <w:iCs/>
          <w:sz w:val="20"/>
          <w:szCs w:val="20"/>
        </w:rPr>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30</w:t>
      </w:r>
      <w:r w:rsidRPr="00923F38">
        <w:rPr>
          <w:rFonts w:ascii="Calibri" w:hAnsi="Calibri" w:cs="Calibri"/>
          <w:b/>
          <w:bCs/>
          <w:i/>
          <w:iCs/>
          <w:sz w:val="20"/>
          <w:szCs w:val="20"/>
        </w:rPr>
        <w:fldChar w:fldCharType="end"/>
      </w:r>
      <w:r w:rsidRPr="00923F38">
        <w:rPr>
          <w:rFonts w:ascii="Calibri" w:hAnsi="Calibri" w:cs="Calibri"/>
          <w:b/>
          <w:bCs/>
          <w:i/>
          <w:iCs/>
          <w:sz w:val="20"/>
          <w:szCs w:val="20"/>
        </w:rPr>
        <w:t>. Συνολικό κόστος επένδυσης και απαιτούμενη δημόσια ενίσχυση για την επίτευξη συγκεκριμένων περιόδων αποπληρωμής των σχεδιαζόμενων παρεμβάσεων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οικιακού τομέα</w:t>
      </w:r>
      <w:bookmarkEnd w:id="303"/>
      <w:bookmarkEnd w:id="304"/>
    </w:p>
    <w:tbl>
      <w:tblPr>
        <w:tblStyle w:val="5-1"/>
        <w:tblW w:w="10255" w:type="dxa"/>
        <w:jc w:val="center"/>
        <w:tblLayout w:type="fixed"/>
        <w:tblLook w:val="04A0" w:firstRow="1" w:lastRow="0" w:firstColumn="1" w:lastColumn="0" w:noHBand="0" w:noVBand="1"/>
      </w:tblPr>
      <w:tblGrid>
        <w:gridCol w:w="2051"/>
        <w:gridCol w:w="2051"/>
        <w:gridCol w:w="2051"/>
        <w:gridCol w:w="2051"/>
        <w:gridCol w:w="2051"/>
      </w:tblGrid>
      <w:tr w:rsidR="0076247B" w:rsidRPr="00CB7459" w14:paraId="61D1B294" w14:textId="77777777" w:rsidTr="00E8643C">
        <w:trPr>
          <w:cnfStyle w:val="100000000000" w:firstRow="1" w:lastRow="0" w:firstColumn="0" w:lastColumn="0" w:oddVBand="0" w:evenVBand="0" w:oddHBand="0" w:evenHBand="0" w:firstRowFirstColumn="0" w:firstRowLastColumn="0" w:lastRowFirstColumn="0" w:lastRowLastColumn="0"/>
          <w:trHeight w:val="864"/>
          <w:tblHeader/>
          <w:jc w:val="center"/>
        </w:trPr>
        <w:tc>
          <w:tcPr>
            <w:cnfStyle w:val="001000000000" w:firstRow="0" w:lastRow="0" w:firstColumn="1" w:lastColumn="0" w:oddVBand="0" w:evenVBand="0" w:oddHBand="0" w:evenHBand="0" w:firstRowFirstColumn="0" w:firstRowLastColumn="0" w:lastRowFirstColumn="0" w:lastRowLastColumn="0"/>
            <w:tcW w:w="0" w:type="dxa"/>
            <w:noWrap/>
            <w:vAlign w:val="center"/>
            <w:hideMark/>
          </w:tcPr>
          <w:p w14:paraId="5EB99965" w14:textId="77777777" w:rsidR="0076247B" w:rsidRPr="00CB7459" w:rsidRDefault="0076247B" w:rsidP="003A35BE">
            <w:pPr>
              <w:spacing w:before="0" w:after="0" w:line="240" w:lineRule="auto"/>
              <w:jc w:val="center"/>
              <w:rPr>
                <w:rFonts w:ascii="Calibri" w:hAnsi="Calibri" w:cs="Calibri"/>
                <w:b w:val="0"/>
                <w:bCs w:val="0"/>
                <w:sz w:val="20"/>
                <w:szCs w:val="20"/>
              </w:rPr>
            </w:pPr>
            <w:r w:rsidRPr="00CB7459">
              <w:rPr>
                <w:rFonts w:ascii="Calibri" w:hAnsi="Calibri" w:cs="Calibri"/>
                <w:sz w:val="20"/>
                <w:szCs w:val="20"/>
              </w:rPr>
              <w:t>Παρεμβάσεις βελτίωσης της ενεργειακής απόδοσης</w:t>
            </w:r>
          </w:p>
        </w:tc>
        <w:tc>
          <w:tcPr>
            <w:tcW w:w="0" w:type="dxa"/>
            <w:vAlign w:val="center"/>
          </w:tcPr>
          <w:p w14:paraId="113E99A0" w14:textId="77777777" w:rsidR="0076247B" w:rsidRPr="00CB7459"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CB7459">
              <w:rPr>
                <w:rFonts w:ascii="Calibri" w:hAnsi="Calibri" w:cs="Calibri"/>
                <w:sz w:val="20"/>
                <w:szCs w:val="20"/>
              </w:rPr>
              <w:t>Κόστος επένδυσης (εκατ. €)</w:t>
            </w:r>
          </w:p>
        </w:tc>
        <w:tc>
          <w:tcPr>
            <w:tcW w:w="0" w:type="dxa"/>
            <w:vAlign w:val="center"/>
          </w:tcPr>
          <w:p w14:paraId="2998521D" w14:textId="77777777" w:rsidR="0076247B" w:rsidRPr="00CB7459"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CB7459">
              <w:rPr>
                <w:rFonts w:ascii="Calibri" w:hAnsi="Calibri" w:cs="Calibri"/>
                <w:sz w:val="20"/>
                <w:szCs w:val="20"/>
              </w:rPr>
              <w:t>Δημόσια ενίσχυση (εκατ. €) για περίοδο αποπληρωμής 5 ετών</w:t>
            </w:r>
          </w:p>
        </w:tc>
        <w:tc>
          <w:tcPr>
            <w:tcW w:w="0" w:type="dxa"/>
            <w:vAlign w:val="center"/>
          </w:tcPr>
          <w:p w14:paraId="5392E4D9" w14:textId="77777777" w:rsidR="0076247B" w:rsidRPr="00CB7459"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CB7459">
              <w:rPr>
                <w:rFonts w:ascii="Calibri" w:hAnsi="Calibri" w:cs="Calibri"/>
                <w:sz w:val="20"/>
                <w:szCs w:val="20"/>
              </w:rPr>
              <w:t>Δημόσια ενίσχυση (εκατ. €) για περίοδο αποπληρωμής 8 ετών</w:t>
            </w:r>
          </w:p>
        </w:tc>
        <w:tc>
          <w:tcPr>
            <w:tcW w:w="0" w:type="dxa"/>
            <w:vAlign w:val="center"/>
          </w:tcPr>
          <w:p w14:paraId="45622928" w14:textId="77777777" w:rsidR="0076247B" w:rsidRPr="00CB7459"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CB7459">
              <w:rPr>
                <w:rFonts w:ascii="Calibri" w:hAnsi="Calibri" w:cs="Calibri"/>
                <w:sz w:val="20"/>
                <w:szCs w:val="20"/>
              </w:rPr>
              <w:t>Δημόσια ενίσχυση (εκατ. €) για περίοδο αποπληρωμής 10 ετών</w:t>
            </w:r>
          </w:p>
        </w:tc>
      </w:tr>
      <w:tr w:rsidR="0076247B" w:rsidRPr="00CB7459" w14:paraId="7DDAA047" w14:textId="77777777" w:rsidTr="00E8643C">
        <w:trPr>
          <w:cnfStyle w:val="000000100000" w:firstRow="0" w:lastRow="0" w:firstColumn="0" w:lastColumn="0" w:oddVBand="0" w:evenVBand="0" w:oddHBand="1" w:evenHBand="0" w:firstRowFirstColumn="0" w:firstRowLastColumn="0" w:lastRowFirstColumn="0" w:lastRowLastColumn="0"/>
          <w:trHeight w:val="63"/>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44BCC9CE"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πετρέλαιο</w:t>
            </w:r>
          </w:p>
        </w:tc>
        <w:tc>
          <w:tcPr>
            <w:tcW w:w="0" w:type="dxa"/>
            <w:vAlign w:val="center"/>
          </w:tcPr>
          <w:p w14:paraId="1996CF36"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2.369</w:t>
            </w:r>
          </w:p>
        </w:tc>
        <w:tc>
          <w:tcPr>
            <w:tcW w:w="0" w:type="dxa"/>
            <w:noWrap/>
            <w:vAlign w:val="center"/>
          </w:tcPr>
          <w:p w14:paraId="49980942"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1.899</w:t>
            </w:r>
          </w:p>
        </w:tc>
        <w:tc>
          <w:tcPr>
            <w:tcW w:w="0" w:type="dxa"/>
            <w:noWrap/>
            <w:vAlign w:val="center"/>
          </w:tcPr>
          <w:p w14:paraId="68A7FD1E"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1.617</w:t>
            </w:r>
          </w:p>
        </w:tc>
        <w:tc>
          <w:tcPr>
            <w:tcW w:w="0" w:type="dxa"/>
            <w:noWrap/>
            <w:vAlign w:val="center"/>
          </w:tcPr>
          <w:p w14:paraId="0FA6676E"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1.429</w:t>
            </w:r>
          </w:p>
        </w:tc>
      </w:tr>
      <w:tr w:rsidR="0076247B" w:rsidRPr="00CB7459" w14:paraId="1029A93C" w14:textId="77777777" w:rsidTr="00E8643C">
        <w:trPr>
          <w:trHeight w:val="341"/>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4743C246"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φυσικό αέριο</w:t>
            </w:r>
          </w:p>
        </w:tc>
        <w:tc>
          <w:tcPr>
            <w:tcW w:w="0" w:type="dxa"/>
            <w:vAlign w:val="center"/>
          </w:tcPr>
          <w:p w14:paraId="0D80C249"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3.707</w:t>
            </w:r>
          </w:p>
        </w:tc>
        <w:tc>
          <w:tcPr>
            <w:tcW w:w="0" w:type="dxa"/>
            <w:noWrap/>
            <w:vAlign w:val="center"/>
          </w:tcPr>
          <w:p w14:paraId="1FAA2F9B"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3.089</w:t>
            </w:r>
          </w:p>
        </w:tc>
        <w:tc>
          <w:tcPr>
            <w:tcW w:w="0" w:type="dxa"/>
            <w:noWrap/>
            <w:vAlign w:val="center"/>
          </w:tcPr>
          <w:p w14:paraId="5EF112EA"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2.718</w:t>
            </w:r>
          </w:p>
        </w:tc>
        <w:tc>
          <w:tcPr>
            <w:tcW w:w="0" w:type="dxa"/>
            <w:noWrap/>
            <w:vAlign w:val="center"/>
          </w:tcPr>
          <w:p w14:paraId="616F9165"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2.470</w:t>
            </w:r>
          </w:p>
        </w:tc>
      </w:tr>
      <w:tr w:rsidR="0076247B" w:rsidRPr="00CB7459" w14:paraId="20F815E9" w14:textId="77777777" w:rsidTr="00E8643C">
        <w:trPr>
          <w:cnfStyle w:val="000000100000" w:firstRow="0" w:lastRow="0" w:firstColumn="0" w:lastColumn="0" w:oddVBand="0" w:evenVBand="0" w:oddHBand="1" w:evenHBand="0" w:firstRowFirstColumn="0" w:firstRowLastColumn="0" w:lastRowFirstColumn="0" w:lastRowLastColumn="0"/>
          <w:trHeight w:val="63"/>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294E1899"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αντλία θερμότητας</w:t>
            </w:r>
          </w:p>
        </w:tc>
        <w:tc>
          <w:tcPr>
            <w:tcW w:w="0" w:type="dxa"/>
            <w:vAlign w:val="center"/>
          </w:tcPr>
          <w:p w14:paraId="34126918"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17.566</w:t>
            </w:r>
          </w:p>
        </w:tc>
        <w:tc>
          <w:tcPr>
            <w:tcW w:w="0" w:type="dxa"/>
            <w:noWrap/>
            <w:vAlign w:val="center"/>
          </w:tcPr>
          <w:p w14:paraId="41568A72"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15.118</w:t>
            </w:r>
          </w:p>
        </w:tc>
        <w:tc>
          <w:tcPr>
            <w:tcW w:w="0" w:type="dxa"/>
            <w:noWrap/>
            <w:vAlign w:val="center"/>
          </w:tcPr>
          <w:p w14:paraId="300A1141"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13.649</w:t>
            </w:r>
          </w:p>
        </w:tc>
        <w:tc>
          <w:tcPr>
            <w:tcW w:w="0" w:type="dxa"/>
            <w:noWrap/>
            <w:vAlign w:val="center"/>
          </w:tcPr>
          <w:p w14:paraId="0D44BC4A"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12.670</w:t>
            </w:r>
          </w:p>
        </w:tc>
      </w:tr>
      <w:tr w:rsidR="0076247B" w:rsidRPr="00CB7459" w14:paraId="018A562E" w14:textId="77777777" w:rsidTr="00E8643C">
        <w:trPr>
          <w:trHeight w:val="719"/>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686D59DE"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βιονέργεια-βιοντήζελ-βιομεθάνιο</w:t>
            </w:r>
          </w:p>
        </w:tc>
        <w:tc>
          <w:tcPr>
            <w:tcW w:w="0" w:type="dxa"/>
            <w:vAlign w:val="center"/>
          </w:tcPr>
          <w:p w14:paraId="461D8BC4"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1.103</w:t>
            </w:r>
          </w:p>
        </w:tc>
        <w:tc>
          <w:tcPr>
            <w:tcW w:w="0" w:type="dxa"/>
            <w:noWrap/>
            <w:vAlign w:val="center"/>
          </w:tcPr>
          <w:p w14:paraId="7687AA2D"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942</w:t>
            </w:r>
          </w:p>
        </w:tc>
        <w:tc>
          <w:tcPr>
            <w:tcW w:w="0" w:type="dxa"/>
            <w:noWrap/>
            <w:vAlign w:val="center"/>
          </w:tcPr>
          <w:p w14:paraId="4D988798"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846</w:t>
            </w:r>
          </w:p>
        </w:tc>
        <w:tc>
          <w:tcPr>
            <w:tcW w:w="0" w:type="dxa"/>
            <w:noWrap/>
            <w:vAlign w:val="center"/>
          </w:tcPr>
          <w:p w14:paraId="6F96A6CF"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781</w:t>
            </w:r>
          </w:p>
        </w:tc>
      </w:tr>
      <w:tr w:rsidR="0076247B" w:rsidRPr="00CB7459" w14:paraId="5A00EF16" w14:textId="77777777" w:rsidTr="00E8643C">
        <w:trPr>
          <w:cnfStyle w:val="000000100000" w:firstRow="0" w:lastRow="0" w:firstColumn="0" w:lastColumn="0" w:oddVBand="0" w:evenVBand="0" w:oddHBand="1" w:evenHBand="0" w:firstRowFirstColumn="0" w:firstRowLastColumn="0" w:lastRowFirstColumn="0" w:lastRowLastColumn="0"/>
          <w:trHeight w:val="251"/>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3318C34E"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 xml:space="preserve">Αντικατάσταση καυστήρα </w:t>
            </w:r>
            <w:r w:rsidRPr="00CB7459">
              <w:rPr>
                <w:rFonts w:ascii="Calibri" w:hAnsi="Calibri" w:cs="Calibri"/>
                <w:sz w:val="20"/>
                <w:szCs w:val="20"/>
              </w:rPr>
              <w:lastRenderedPageBreak/>
              <w:t>πετρελαίου με αντλία θερμότητας</w:t>
            </w:r>
          </w:p>
        </w:tc>
        <w:tc>
          <w:tcPr>
            <w:tcW w:w="0" w:type="dxa"/>
            <w:vAlign w:val="center"/>
          </w:tcPr>
          <w:p w14:paraId="580961B3"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lastRenderedPageBreak/>
              <w:t>9.919</w:t>
            </w:r>
          </w:p>
        </w:tc>
        <w:tc>
          <w:tcPr>
            <w:tcW w:w="0" w:type="dxa"/>
            <w:noWrap/>
            <w:vAlign w:val="center"/>
          </w:tcPr>
          <w:p w14:paraId="7AF5F79D"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3.609</w:t>
            </w:r>
          </w:p>
        </w:tc>
        <w:tc>
          <w:tcPr>
            <w:tcW w:w="0" w:type="dxa"/>
            <w:noWrap/>
            <w:vAlign w:val="center"/>
          </w:tcPr>
          <w:p w14:paraId="492933A0"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2.083</w:t>
            </w:r>
          </w:p>
        </w:tc>
        <w:tc>
          <w:tcPr>
            <w:tcW w:w="0" w:type="dxa"/>
            <w:noWrap/>
            <w:vAlign w:val="center"/>
          </w:tcPr>
          <w:p w14:paraId="4CAE690D"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1.224</w:t>
            </w:r>
          </w:p>
        </w:tc>
      </w:tr>
      <w:tr w:rsidR="0076247B" w:rsidRPr="00CB7459" w14:paraId="1C52DA37" w14:textId="77777777" w:rsidTr="00E8643C">
        <w:trPr>
          <w:trHeight w:val="521"/>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70E11740"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Αντικατάσταση καυστήρα πετρελαίου με καυστήρα βιομάζας</w:t>
            </w:r>
          </w:p>
        </w:tc>
        <w:tc>
          <w:tcPr>
            <w:tcW w:w="0" w:type="dxa"/>
            <w:vAlign w:val="center"/>
          </w:tcPr>
          <w:p w14:paraId="0645E08C"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2.330</w:t>
            </w:r>
          </w:p>
        </w:tc>
        <w:tc>
          <w:tcPr>
            <w:tcW w:w="0" w:type="dxa"/>
            <w:noWrap/>
            <w:vAlign w:val="center"/>
          </w:tcPr>
          <w:p w14:paraId="41C41CB9"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1.725</w:t>
            </w:r>
          </w:p>
        </w:tc>
        <w:tc>
          <w:tcPr>
            <w:tcW w:w="0" w:type="dxa"/>
            <w:noWrap/>
            <w:vAlign w:val="center"/>
          </w:tcPr>
          <w:p w14:paraId="1B8EB216"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1.361</w:t>
            </w:r>
          </w:p>
        </w:tc>
        <w:tc>
          <w:tcPr>
            <w:tcW w:w="0" w:type="dxa"/>
            <w:noWrap/>
            <w:vAlign w:val="center"/>
          </w:tcPr>
          <w:p w14:paraId="4C52B767"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1.124</w:t>
            </w:r>
          </w:p>
        </w:tc>
      </w:tr>
      <w:tr w:rsidR="0076247B" w:rsidRPr="00CB7459" w14:paraId="1C67C006" w14:textId="77777777" w:rsidTr="00E8643C">
        <w:trPr>
          <w:cnfStyle w:val="000000100000" w:firstRow="0" w:lastRow="0" w:firstColumn="0" w:lastColumn="0" w:oddVBand="0" w:evenVBand="0" w:oddHBand="1" w:evenHBand="0" w:firstRowFirstColumn="0" w:firstRowLastColumn="0" w:lastRowFirstColumn="0" w:lastRowLastColumn="0"/>
          <w:trHeight w:val="431"/>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318A23C2"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Αντικατάσταση καυστήρα πετρελαίου με καυστήρα φυσικού αερίου</w:t>
            </w:r>
          </w:p>
        </w:tc>
        <w:tc>
          <w:tcPr>
            <w:tcW w:w="0" w:type="dxa"/>
            <w:vAlign w:val="center"/>
          </w:tcPr>
          <w:p w14:paraId="1B8A90A9"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267</w:t>
            </w:r>
          </w:p>
        </w:tc>
        <w:tc>
          <w:tcPr>
            <w:tcW w:w="0" w:type="dxa"/>
            <w:noWrap/>
            <w:vAlign w:val="center"/>
          </w:tcPr>
          <w:p w14:paraId="2DDC6C4D"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177</w:t>
            </w:r>
          </w:p>
        </w:tc>
        <w:tc>
          <w:tcPr>
            <w:tcW w:w="0" w:type="dxa"/>
            <w:noWrap/>
            <w:vAlign w:val="center"/>
          </w:tcPr>
          <w:p w14:paraId="7C3395B1"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124</w:t>
            </w:r>
          </w:p>
        </w:tc>
        <w:tc>
          <w:tcPr>
            <w:tcW w:w="0" w:type="dxa"/>
            <w:noWrap/>
            <w:vAlign w:val="center"/>
          </w:tcPr>
          <w:p w14:paraId="6202B1B1"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91</w:t>
            </w:r>
          </w:p>
        </w:tc>
      </w:tr>
      <w:tr w:rsidR="0076247B" w:rsidRPr="00CB7459" w14:paraId="7AC157AE" w14:textId="77777777" w:rsidTr="00E8643C">
        <w:trPr>
          <w:trHeight w:val="350"/>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533E6F29"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Αντικατάσταση καυστήρα φυσικού αερίου με αντλία θερμότητας</w:t>
            </w:r>
          </w:p>
        </w:tc>
        <w:tc>
          <w:tcPr>
            <w:tcW w:w="0" w:type="dxa"/>
            <w:vAlign w:val="center"/>
          </w:tcPr>
          <w:p w14:paraId="1D3B4E97"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1.997</w:t>
            </w:r>
          </w:p>
        </w:tc>
        <w:tc>
          <w:tcPr>
            <w:tcW w:w="0" w:type="dxa"/>
            <w:noWrap/>
            <w:vAlign w:val="center"/>
          </w:tcPr>
          <w:p w14:paraId="0742B067"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990</w:t>
            </w:r>
          </w:p>
        </w:tc>
        <w:tc>
          <w:tcPr>
            <w:tcW w:w="0" w:type="dxa"/>
            <w:noWrap/>
            <w:vAlign w:val="center"/>
          </w:tcPr>
          <w:p w14:paraId="24762614"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854</w:t>
            </w:r>
          </w:p>
        </w:tc>
        <w:tc>
          <w:tcPr>
            <w:tcW w:w="0" w:type="dxa"/>
            <w:noWrap/>
            <w:vAlign w:val="center"/>
          </w:tcPr>
          <w:p w14:paraId="639F8BC1"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805</w:t>
            </w:r>
          </w:p>
        </w:tc>
      </w:tr>
      <w:tr w:rsidR="0076247B" w:rsidRPr="00CB7459" w14:paraId="25C0AAB1" w14:textId="77777777" w:rsidTr="00E8643C">
        <w:trPr>
          <w:cnfStyle w:val="000000100000" w:firstRow="0" w:lastRow="0" w:firstColumn="0" w:lastColumn="0" w:oddVBand="0" w:evenVBand="0" w:oddHBand="1" w:evenHBand="0" w:firstRowFirstColumn="0" w:firstRowLastColumn="0" w:lastRowFirstColumn="0" w:lastRowLastColumn="0"/>
          <w:trHeight w:val="341"/>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664DB5FB"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Αντικατάσταση καυστήρα φυσικού αερίου με καυστήρα βιομάζας</w:t>
            </w:r>
          </w:p>
        </w:tc>
        <w:tc>
          <w:tcPr>
            <w:tcW w:w="0" w:type="dxa"/>
            <w:vAlign w:val="center"/>
          </w:tcPr>
          <w:p w14:paraId="4E4B3D1E"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1.490</w:t>
            </w:r>
          </w:p>
        </w:tc>
        <w:tc>
          <w:tcPr>
            <w:tcW w:w="0" w:type="dxa"/>
            <w:noWrap/>
            <w:vAlign w:val="center"/>
          </w:tcPr>
          <w:p w14:paraId="3774870F"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1.369</w:t>
            </w:r>
          </w:p>
        </w:tc>
        <w:tc>
          <w:tcPr>
            <w:tcW w:w="0" w:type="dxa"/>
            <w:noWrap/>
            <w:vAlign w:val="center"/>
          </w:tcPr>
          <w:p w14:paraId="0C6E1827"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1.296</w:t>
            </w:r>
          </w:p>
        </w:tc>
        <w:tc>
          <w:tcPr>
            <w:tcW w:w="0" w:type="dxa"/>
            <w:noWrap/>
            <w:vAlign w:val="center"/>
          </w:tcPr>
          <w:p w14:paraId="76A15181"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1.248</w:t>
            </w:r>
          </w:p>
        </w:tc>
      </w:tr>
      <w:tr w:rsidR="0076247B" w:rsidRPr="00CB7459" w14:paraId="294FF753" w14:textId="77777777" w:rsidTr="00E8643C">
        <w:trPr>
          <w:trHeight w:val="413"/>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6B610045"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πετρέλαιο και αντικατάσταση με αντλία θερμότητας</w:t>
            </w:r>
          </w:p>
        </w:tc>
        <w:tc>
          <w:tcPr>
            <w:tcW w:w="0" w:type="dxa"/>
            <w:vAlign w:val="center"/>
          </w:tcPr>
          <w:p w14:paraId="03544B36"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370</w:t>
            </w:r>
          </w:p>
        </w:tc>
        <w:tc>
          <w:tcPr>
            <w:tcW w:w="0" w:type="dxa"/>
            <w:noWrap/>
            <w:vAlign w:val="center"/>
          </w:tcPr>
          <w:p w14:paraId="53D5F8B5"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191</w:t>
            </w:r>
          </w:p>
        </w:tc>
        <w:tc>
          <w:tcPr>
            <w:tcW w:w="0" w:type="dxa"/>
            <w:noWrap/>
            <w:vAlign w:val="center"/>
          </w:tcPr>
          <w:p w14:paraId="52B32A65"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93</w:t>
            </w:r>
          </w:p>
        </w:tc>
        <w:tc>
          <w:tcPr>
            <w:tcW w:w="0" w:type="dxa"/>
            <w:noWrap/>
            <w:vAlign w:val="center"/>
          </w:tcPr>
          <w:p w14:paraId="3E6E5216"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33</w:t>
            </w:r>
          </w:p>
        </w:tc>
      </w:tr>
      <w:tr w:rsidR="0076247B" w:rsidRPr="00CB7459" w14:paraId="02D54D97" w14:textId="77777777" w:rsidTr="00E8643C">
        <w:trPr>
          <w:cnfStyle w:val="000000100000" w:firstRow="0" w:lastRow="0" w:firstColumn="0" w:lastColumn="0" w:oddVBand="0" w:evenVBand="0" w:oddHBand="1"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7BD0031D"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φυσικό αέριο και αντικατάσταση με αντλία θερμότητας</w:t>
            </w:r>
          </w:p>
        </w:tc>
        <w:tc>
          <w:tcPr>
            <w:tcW w:w="0" w:type="dxa"/>
            <w:vAlign w:val="center"/>
          </w:tcPr>
          <w:p w14:paraId="7614792D"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1.498</w:t>
            </w:r>
          </w:p>
        </w:tc>
        <w:tc>
          <w:tcPr>
            <w:tcW w:w="0" w:type="dxa"/>
            <w:noWrap/>
            <w:vAlign w:val="center"/>
          </w:tcPr>
          <w:p w14:paraId="0A79A71E"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935</w:t>
            </w:r>
          </w:p>
        </w:tc>
        <w:tc>
          <w:tcPr>
            <w:tcW w:w="0" w:type="dxa"/>
            <w:noWrap/>
            <w:vAlign w:val="center"/>
          </w:tcPr>
          <w:p w14:paraId="780CCF6F"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614</w:t>
            </w:r>
          </w:p>
        </w:tc>
        <w:tc>
          <w:tcPr>
            <w:tcW w:w="0" w:type="dxa"/>
            <w:noWrap/>
            <w:vAlign w:val="center"/>
          </w:tcPr>
          <w:p w14:paraId="1E7ED59B" w14:textId="77777777" w:rsidR="0076247B" w:rsidRPr="00CB7459"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430</w:t>
            </w:r>
          </w:p>
        </w:tc>
      </w:tr>
      <w:tr w:rsidR="0076247B" w:rsidRPr="00CB7459" w14:paraId="205035BB" w14:textId="77777777" w:rsidTr="00E8643C">
        <w:trPr>
          <w:trHeight w:val="548"/>
          <w:jc w:val="center"/>
        </w:trPr>
        <w:tc>
          <w:tcPr>
            <w:cnfStyle w:val="001000000000" w:firstRow="0" w:lastRow="0" w:firstColumn="1" w:lastColumn="0" w:oddVBand="0" w:evenVBand="0" w:oddHBand="0" w:evenHBand="0" w:firstRowFirstColumn="0" w:firstRowLastColumn="0" w:lastRowFirstColumn="0" w:lastRowLastColumn="0"/>
            <w:tcW w:w="0" w:type="dxa"/>
            <w:hideMark/>
          </w:tcPr>
          <w:p w14:paraId="4C0E48C3" w14:textId="77777777" w:rsidR="0076247B" w:rsidRPr="00CB7459" w:rsidRDefault="0076247B" w:rsidP="003A35BE">
            <w:pPr>
              <w:spacing w:before="0" w:after="0" w:line="240" w:lineRule="auto"/>
              <w:jc w:val="left"/>
              <w:rPr>
                <w:rFonts w:ascii="Calibri" w:hAnsi="Calibri" w:cs="Calibri"/>
                <w:b w:val="0"/>
                <w:bCs w:val="0"/>
                <w:sz w:val="20"/>
                <w:szCs w:val="20"/>
              </w:rPr>
            </w:pPr>
            <w:r w:rsidRPr="00CB7459">
              <w:rPr>
                <w:rFonts w:ascii="Calibri" w:hAnsi="Calibri" w:cs="Calibri"/>
                <w:sz w:val="20"/>
                <w:szCs w:val="20"/>
              </w:rPr>
              <w:t>Ανακαίνιση κελύφους νοικοκυριού με φυσικό αέριο και αντικατάσταση με καυστήρα βιομάζας</w:t>
            </w:r>
          </w:p>
        </w:tc>
        <w:tc>
          <w:tcPr>
            <w:tcW w:w="0" w:type="dxa"/>
            <w:vAlign w:val="center"/>
          </w:tcPr>
          <w:p w14:paraId="5B0A2F71"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sz w:val="20"/>
                <w:szCs w:val="20"/>
              </w:rPr>
              <w:t>531</w:t>
            </w:r>
          </w:p>
        </w:tc>
        <w:tc>
          <w:tcPr>
            <w:tcW w:w="0" w:type="dxa"/>
            <w:noWrap/>
            <w:vAlign w:val="center"/>
          </w:tcPr>
          <w:p w14:paraId="30CAE149"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464</w:t>
            </w:r>
          </w:p>
        </w:tc>
        <w:tc>
          <w:tcPr>
            <w:tcW w:w="0" w:type="dxa"/>
            <w:noWrap/>
            <w:vAlign w:val="center"/>
          </w:tcPr>
          <w:p w14:paraId="72318230"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424</w:t>
            </w:r>
          </w:p>
        </w:tc>
        <w:tc>
          <w:tcPr>
            <w:tcW w:w="0" w:type="dxa"/>
            <w:noWrap/>
            <w:vAlign w:val="center"/>
          </w:tcPr>
          <w:p w14:paraId="705C4F04" w14:textId="77777777" w:rsidR="0076247B" w:rsidRPr="00CB7459"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CB7459">
              <w:rPr>
                <w:rFonts w:ascii="Calibri" w:hAnsi="Calibri" w:cs="Calibri"/>
                <w:color w:val="000000"/>
                <w:sz w:val="20"/>
                <w:szCs w:val="20"/>
              </w:rPr>
              <w:t>397</w:t>
            </w:r>
          </w:p>
        </w:tc>
      </w:tr>
    </w:tbl>
    <w:p w14:paraId="402A025A" w14:textId="77777777" w:rsidR="0076247B" w:rsidRDefault="0076247B" w:rsidP="0076247B">
      <w:pPr>
        <w:autoSpaceDE w:val="0"/>
        <w:autoSpaceDN w:val="0"/>
        <w:adjustRightInd w:val="0"/>
        <w:spacing w:after="60" w:line="276" w:lineRule="auto"/>
        <w:jc w:val="left"/>
        <w:rPr>
          <w:rFonts w:ascii="Times New Roman" w:hAnsi="Times New Roman" w:cs="Times New Roman"/>
          <w:b/>
          <w:bCs/>
        </w:rPr>
      </w:pPr>
    </w:p>
    <w:p w14:paraId="26A9121C" w14:textId="479C890F" w:rsidR="0076247B" w:rsidRPr="00923F38" w:rsidRDefault="0076247B" w:rsidP="00923F38">
      <w:pPr>
        <w:autoSpaceDE w:val="0"/>
        <w:autoSpaceDN w:val="0"/>
        <w:adjustRightInd w:val="0"/>
        <w:spacing w:before="0" w:after="0" w:line="276" w:lineRule="auto"/>
        <w:jc w:val="center"/>
        <w:rPr>
          <w:rFonts w:ascii="Calibri" w:hAnsi="Calibri" w:cs="Calibri"/>
          <w:b/>
          <w:bCs/>
          <w:i/>
          <w:iCs/>
          <w:sz w:val="20"/>
          <w:szCs w:val="20"/>
          <w14:ligatures w14:val="standardContextual"/>
        </w:rPr>
      </w:pPr>
      <w:bookmarkStart w:id="305" w:name="_Toc202800809"/>
      <w:bookmarkStart w:id="306" w:name="_Toc215486390"/>
      <w:r w:rsidRPr="00923F38">
        <w:rPr>
          <w:rFonts w:ascii="Calibri" w:hAnsi="Calibri" w:cs="Calibri"/>
          <w:b/>
          <w:bCs/>
          <w:i/>
          <w:iCs/>
          <w:sz w:val="20"/>
          <w:szCs w:val="20"/>
        </w:rPr>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31</w:t>
      </w:r>
      <w:r w:rsidRPr="00923F38">
        <w:rPr>
          <w:rFonts w:ascii="Calibri" w:hAnsi="Calibri" w:cs="Calibri"/>
          <w:b/>
          <w:bCs/>
          <w:i/>
          <w:iCs/>
          <w:sz w:val="20"/>
          <w:szCs w:val="20"/>
        </w:rPr>
        <w:fldChar w:fldCharType="end"/>
      </w:r>
      <w:r w:rsidRPr="00923F38">
        <w:rPr>
          <w:rFonts w:ascii="Calibri" w:hAnsi="Calibri" w:cs="Calibri"/>
          <w:b/>
          <w:bCs/>
          <w:i/>
          <w:iCs/>
          <w:sz w:val="20"/>
          <w:szCs w:val="20"/>
        </w:rPr>
        <w:t>. Συνολικό κόστος επένδυσης και απαιτούμενη δημόσια ενίσχυση για την επίτευξη συγκεκριμένων περιόδων αποπληρωμής των σχεδιαζόμενων πακέτων παρεμβάσεων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μη οικιακού τομέα</w:t>
      </w:r>
      <w:bookmarkEnd w:id="305"/>
      <w:bookmarkEnd w:id="306"/>
    </w:p>
    <w:tbl>
      <w:tblPr>
        <w:tblStyle w:val="5-1"/>
        <w:tblW w:w="10039" w:type="dxa"/>
        <w:tblLayout w:type="fixed"/>
        <w:tblLook w:val="04A0" w:firstRow="1" w:lastRow="0" w:firstColumn="1" w:lastColumn="0" w:noHBand="0" w:noVBand="1"/>
      </w:tblPr>
      <w:tblGrid>
        <w:gridCol w:w="1805"/>
        <w:gridCol w:w="2058"/>
        <w:gridCol w:w="2058"/>
        <w:gridCol w:w="2059"/>
        <w:gridCol w:w="2059"/>
      </w:tblGrid>
      <w:tr w:rsidR="0076247B" w:rsidRPr="00CB7459" w14:paraId="2BA5B8F2" w14:textId="77777777" w:rsidTr="00923F38">
        <w:trPr>
          <w:cnfStyle w:val="100000000000" w:firstRow="1" w:lastRow="0" w:firstColumn="0" w:lastColumn="0" w:oddVBand="0" w:evenVBand="0" w:oddHBand="0" w:evenHBand="0" w:firstRowFirstColumn="0" w:firstRowLastColumn="0" w:lastRowFirstColumn="0" w:lastRowLastColumn="0"/>
          <w:trHeight w:val="350"/>
          <w:tblHeader/>
        </w:trPr>
        <w:tc>
          <w:tcPr>
            <w:cnfStyle w:val="001000000000" w:firstRow="0" w:lastRow="0" w:firstColumn="1" w:lastColumn="0" w:oddVBand="0" w:evenVBand="0" w:oddHBand="0" w:evenHBand="0" w:firstRowFirstColumn="0" w:firstRowLastColumn="0" w:lastRowFirstColumn="0" w:lastRowLastColumn="0"/>
            <w:tcW w:w="0" w:type="dxa"/>
            <w:hideMark/>
          </w:tcPr>
          <w:p w14:paraId="3F2886BA" w14:textId="77777777" w:rsidR="0076247B" w:rsidRPr="00923F38" w:rsidRDefault="0076247B" w:rsidP="003A35BE">
            <w:pPr>
              <w:spacing w:before="0" w:after="0" w:line="240" w:lineRule="auto"/>
              <w:jc w:val="center"/>
              <w:rPr>
                <w:rFonts w:ascii="Calibri" w:eastAsia="Times New Roman" w:hAnsi="Calibri" w:cs="Calibri"/>
                <w:b w:val="0"/>
                <w:bCs w:val="0"/>
                <w:color w:val="000000"/>
                <w:sz w:val="20"/>
                <w:szCs w:val="20"/>
              </w:rPr>
            </w:pPr>
            <w:r w:rsidRPr="00923F38">
              <w:rPr>
                <w:rFonts w:ascii="Calibri" w:hAnsi="Calibri" w:cs="Calibri"/>
                <w:sz w:val="20"/>
                <w:szCs w:val="20"/>
              </w:rPr>
              <w:t>Παρεμβάσεις βελτίωσης της ενεργειακής απόδοσης</w:t>
            </w:r>
          </w:p>
        </w:tc>
        <w:tc>
          <w:tcPr>
            <w:tcW w:w="0" w:type="dxa"/>
            <w:hideMark/>
          </w:tcPr>
          <w:p w14:paraId="10C55D26" w14:textId="77777777" w:rsidR="0076247B" w:rsidRPr="00923F38"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lang w:val="en-US"/>
              </w:rPr>
            </w:pPr>
            <w:r w:rsidRPr="00923F38">
              <w:rPr>
                <w:rFonts w:ascii="Calibri" w:eastAsia="Times New Roman" w:hAnsi="Calibri" w:cs="Calibri"/>
                <w:sz w:val="20"/>
                <w:szCs w:val="20"/>
                <w:lang w:val="en-US"/>
              </w:rPr>
              <w:t>Κόστος επένδυσης (εκατ. €)</w:t>
            </w:r>
          </w:p>
        </w:tc>
        <w:tc>
          <w:tcPr>
            <w:tcW w:w="0" w:type="dxa"/>
          </w:tcPr>
          <w:p w14:paraId="7E932A88" w14:textId="77777777" w:rsidR="0076247B" w:rsidRPr="00923F38"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rPr>
            </w:pPr>
            <w:r w:rsidRPr="00923F38">
              <w:rPr>
                <w:rFonts w:ascii="Calibri" w:hAnsi="Calibri" w:cs="Calibri"/>
                <w:sz w:val="20"/>
                <w:szCs w:val="20"/>
              </w:rPr>
              <w:t>Δημόσια ενίσχυση (εκατ. €) για περίοδο αποπληρωμής 5 ετών</w:t>
            </w:r>
          </w:p>
        </w:tc>
        <w:tc>
          <w:tcPr>
            <w:tcW w:w="0" w:type="dxa"/>
          </w:tcPr>
          <w:p w14:paraId="6ED3984B" w14:textId="77777777" w:rsidR="0076247B" w:rsidRPr="00923F38"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rPr>
            </w:pPr>
            <w:r w:rsidRPr="00923F38">
              <w:rPr>
                <w:rFonts w:ascii="Calibri" w:hAnsi="Calibri" w:cs="Calibri"/>
                <w:sz w:val="20"/>
                <w:szCs w:val="20"/>
              </w:rPr>
              <w:t>Δημόσια ενίσχυση (εκατ. €) για περίοδο αποπληρωμής 8 ετών</w:t>
            </w:r>
          </w:p>
        </w:tc>
        <w:tc>
          <w:tcPr>
            <w:tcW w:w="0" w:type="dxa"/>
          </w:tcPr>
          <w:p w14:paraId="46865CDF" w14:textId="77777777" w:rsidR="0076247B" w:rsidRPr="00923F38" w:rsidRDefault="0076247B" w:rsidP="003A35BE">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rPr>
            </w:pPr>
            <w:r w:rsidRPr="00923F38">
              <w:rPr>
                <w:rFonts w:ascii="Calibri" w:hAnsi="Calibri" w:cs="Calibri"/>
                <w:sz w:val="20"/>
                <w:szCs w:val="20"/>
              </w:rPr>
              <w:t>Δημόσια ενίσχυση (εκατ. €) για περίοδο αποπληρωμής 10 ετών</w:t>
            </w:r>
          </w:p>
        </w:tc>
      </w:tr>
      <w:tr w:rsidR="0076247B" w:rsidRPr="00CB7459" w14:paraId="14B59539"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0FB4DEE7"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1α</w:t>
            </w:r>
          </w:p>
        </w:tc>
        <w:tc>
          <w:tcPr>
            <w:tcW w:w="2058" w:type="dxa"/>
            <w:noWrap/>
            <w:hideMark/>
          </w:tcPr>
          <w:p w14:paraId="28D8063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212</w:t>
            </w:r>
          </w:p>
        </w:tc>
        <w:tc>
          <w:tcPr>
            <w:tcW w:w="2058" w:type="dxa"/>
            <w:noWrap/>
          </w:tcPr>
          <w:p w14:paraId="0273D5C3"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30DC4287"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0CF100BA"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1F9DE8E6"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52A6149"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2α</w:t>
            </w:r>
          </w:p>
        </w:tc>
        <w:tc>
          <w:tcPr>
            <w:tcW w:w="2058" w:type="dxa"/>
            <w:noWrap/>
            <w:hideMark/>
          </w:tcPr>
          <w:p w14:paraId="15E2DC21"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172</w:t>
            </w:r>
          </w:p>
        </w:tc>
        <w:tc>
          <w:tcPr>
            <w:tcW w:w="2058" w:type="dxa"/>
            <w:noWrap/>
          </w:tcPr>
          <w:p w14:paraId="3B2390B7"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5E739532"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132F7B67"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0CEB50CB"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07FC882A"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lastRenderedPageBreak/>
              <w:t>ΚΓ</w:t>
            </w:r>
            <w:r w:rsidRPr="00E8643C">
              <w:rPr>
                <w:rFonts w:ascii="Calibri" w:eastAsia="Times New Roman" w:hAnsi="Calibri" w:cs="Calibri"/>
                <w:sz w:val="20"/>
                <w:szCs w:val="20"/>
                <w:vertAlign w:val="subscript"/>
                <w:lang w:val="en-US"/>
              </w:rPr>
              <w:t>3α</w:t>
            </w:r>
          </w:p>
        </w:tc>
        <w:tc>
          <w:tcPr>
            <w:tcW w:w="2058" w:type="dxa"/>
            <w:noWrap/>
            <w:hideMark/>
          </w:tcPr>
          <w:p w14:paraId="7E00671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242</w:t>
            </w:r>
          </w:p>
        </w:tc>
        <w:tc>
          <w:tcPr>
            <w:tcW w:w="2058" w:type="dxa"/>
            <w:noWrap/>
          </w:tcPr>
          <w:p w14:paraId="70806B52"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09A21404"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29E68E3C"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65A59B96"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3A8729AE"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4α</w:t>
            </w:r>
          </w:p>
        </w:tc>
        <w:tc>
          <w:tcPr>
            <w:tcW w:w="2058" w:type="dxa"/>
            <w:noWrap/>
            <w:hideMark/>
          </w:tcPr>
          <w:p w14:paraId="6E56B8F2"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1.264</w:t>
            </w:r>
          </w:p>
        </w:tc>
        <w:tc>
          <w:tcPr>
            <w:tcW w:w="2058" w:type="dxa"/>
            <w:noWrap/>
          </w:tcPr>
          <w:p w14:paraId="100219B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761</w:t>
            </w:r>
          </w:p>
        </w:tc>
        <w:tc>
          <w:tcPr>
            <w:tcW w:w="2059" w:type="dxa"/>
          </w:tcPr>
          <w:p w14:paraId="3BA180C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460</w:t>
            </w:r>
          </w:p>
        </w:tc>
        <w:tc>
          <w:tcPr>
            <w:tcW w:w="2059" w:type="dxa"/>
            <w:noWrap/>
          </w:tcPr>
          <w:p w14:paraId="3DD669CC"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259</w:t>
            </w:r>
          </w:p>
        </w:tc>
      </w:tr>
      <w:tr w:rsidR="0076247B" w:rsidRPr="00CB7459" w14:paraId="331209B1"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D4EB996"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5α</w:t>
            </w:r>
          </w:p>
        </w:tc>
        <w:tc>
          <w:tcPr>
            <w:tcW w:w="2058" w:type="dxa"/>
            <w:noWrap/>
            <w:hideMark/>
          </w:tcPr>
          <w:p w14:paraId="70327F23"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610</w:t>
            </w:r>
          </w:p>
        </w:tc>
        <w:tc>
          <w:tcPr>
            <w:tcW w:w="2058" w:type="dxa"/>
            <w:noWrap/>
          </w:tcPr>
          <w:p w14:paraId="5C446523"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423</w:t>
            </w:r>
          </w:p>
        </w:tc>
        <w:tc>
          <w:tcPr>
            <w:tcW w:w="2059" w:type="dxa"/>
          </w:tcPr>
          <w:p w14:paraId="46E8E0A2"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311</w:t>
            </w:r>
          </w:p>
        </w:tc>
        <w:tc>
          <w:tcPr>
            <w:tcW w:w="2059" w:type="dxa"/>
            <w:noWrap/>
          </w:tcPr>
          <w:p w14:paraId="6EFE766C"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236</w:t>
            </w:r>
          </w:p>
        </w:tc>
      </w:tr>
      <w:tr w:rsidR="0076247B" w:rsidRPr="00CB7459" w14:paraId="3B507D42"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560A99E6"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1β</w:t>
            </w:r>
          </w:p>
        </w:tc>
        <w:tc>
          <w:tcPr>
            <w:tcW w:w="2058" w:type="dxa"/>
            <w:noWrap/>
            <w:hideMark/>
          </w:tcPr>
          <w:p w14:paraId="6FBEFB25"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642</w:t>
            </w:r>
          </w:p>
        </w:tc>
        <w:tc>
          <w:tcPr>
            <w:tcW w:w="2058" w:type="dxa"/>
            <w:noWrap/>
          </w:tcPr>
          <w:p w14:paraId="0CB5BE8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492</w:t>
            </w:r>
          </w:p>
        </w:tc>
        <w:tc>
          <w:tcPr>
            <w:tcW w:w="2059" w:type="dxa"/>
          </w:tcPr>
          <w:p w14:paraId="335B96F7"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401</w:t>
            </w:r>
          </w:p>
        </w:tc>
        <w:tc>
          <w:tcPr>
            <w:tcW w:w="2059" w:type="dxa"/>
            <w:noWrap/>
          </w:tcPr>
          <w:p w14:paraId="5BBB4B9C"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341</w:t>
            </w:r>
          </w:p>
        </w:tc>
      </w:tr>
      <w:tr w:rsidR="0076247B" w:rsidRPr="00CB7459" w14:paraId="6885DDC2"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9E221CC"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2β</w:t>
            </w:r>
          </w:p>
        </w:tc>
        <w:tc>
          <w:tcPr>
            <w:tcW w:w="2058" w:type="dxa"/>
            <w:noWrap/>
            <w:hideMark/>
          </w:tcPr>
          <w:p w14:paraId="13375A44"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148</w:t>
            </w:r>
          </w:p>
        </w:tc>
        <w:tc>
          <w:tcPr>
            <w:tcW w:w="2058" w:type="dxa"/>
            <w:noWrap/>
          </w:tcPr>
          <w:p w14:paraId="4D8E9D4C"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109</w:t>
            </w:r>
          </w:p>
        </w:tc>
        <w:tc>
          <w:tcPr>
            <w:tcW w:w="2059" w:type="dxa"/>
          </w:tcPr>
          <w:p w14:paraId="73354818"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85</w:t>
            </w:r>
          </w:p>
        </w:tc>
        <w:tc>
          <w:tcPr>
            <w:tcW w:w="2059" w:type="dxa"/>
            <w:noWrap/>
          </w:tcPr>
          <w:p w14:paraId="5E1BB89A"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69</w:t>
            </w:r>
          </w:p>
        </w:tc>
      </w:tr>
      <w:tr w:rsidR="0076247B" w:rsidRPr="00CB7459" w14:paraId="4A897444"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7299584E"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3β</w:t>
            </w:r>
          </w:p>
        </w:tc>
        <w:tc>
          <w:tcPr>
            <w:tcW w:w="2058" w:type="dxa"/>
            <w:noWrap/>
            <w:hideMark/>
          </w:tcPr>
          <w:p w14:paraId="7FDD99B3"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108</w:t>
            </w:r>
          </w:p>
        </w:tc>
        <w:tc>
          <w:tcPr>
            <w:tcW w:w="2058" w:type="dxa"/>
            <w:noWrap/>
          </w:tcPr>
          <w:p w14:paraId="735E617C"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36</w:t>
            </w:r>
          </w:p>
        </w:tc>
        <w:tc>
          <w:tcPr>
            <w:tcW w:w="2059" w:type="dxa"/>
          </w:tcPr>
          <w:p w14:paraId="06CEBCD3"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42E97FC"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2309F16C"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63E26C1"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4β</w:t>
            </w:r>
          </w:p>
        </w:tc>
        <w:tc>
          <w:tcPr>
            <w:tcW w:w="2058" w:type="dxa"/>
            <w:noWrap/>
            <w:hideMark/>
          </w:tcPr>
          <w:p w14:paraId="6961699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61</w:t>
            </w:r>
          </w:p>
        </w:tc>
        <w:tc>
          <w:tcPr>
            <w:tcW w:w="2058" w:type="dxa"/>
            <w:noWrap/>
          </w:tcPr>
          <w:p w14:paraId="591DB26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w:t>
            </w:r>
          </w:p>
        </w:tc>
        <w:tc>
          <w:tcPr>
            <w:tcW w:w="2059" w:type="dxa"/>
          </w:tcPr>
          <w:p w14:paraId="6351273A"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3B5ABCC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75A6334E"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4F7F73C1"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5β</w:t>
            </w:r>
          </w:p>
        </w:tc>
        <w:tc>
          <w:tcPr>
            <w:tcW w:w="2058" w:type="dxa"/>
            <w:noWrap/>
            <w:hideMark/>
          </w:tcPr>
          <w:p w14:paraId="6788A3CE"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85</w:t>
            </w:r>
          </w:p>
        </w:tc>
        <w:tc>
          <w:tcPr>
            <w:tcW w:w="2058" w:type="dxa"/>
            <w:noWrap/>
          </w:tcPr>
          <w:p w14:paraId="0000F6DF"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400B851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14FE2A37"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347C9E5D"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040B2170"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1γ</w:t>
            </w:r>
          </w:p>
        </w:tc>
        <w:tc>
          <w:tcPr>
            <w:tcW w:w="2058" w:type="dxa"/>
            <w:noWrap/>
            <w:hideMark/>
          </w:tcPr>
          <w:p w14:paraId="3A0E80F5"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29</w:t>
            </w:r>
          </w:p>
        </w:tc>
        <w:tc>
          <w:tcPr>
            <w:tcW w:w="2058" w:type="dxa"/>
            <w:noWrap/>
          </w:tcPr>
          <w:p w14:paraId="5976047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25</w:t>
            </w:r>
          </w:p>
        </w:tc>
        <w:tc>
          <w:tcPr>
            <w:tcW w:w="2059" w:type="dxa"/>
          </w:tcPr>
          <w:p w14:paraId="1F96B57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23</w:t>
            </w:r>
          </w:p>
        </w:tc>
        <w:tc>
          <w:tcPr>
            <w:tcW w:w="2059" w:type="dxa"/>
            <w:noWrap/>
          </w:tcPr>
          <w:p w14:paraId="73BCFE8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22</w:t>
            </w:r>
          </w:p>
        </w:tc>
      </w:tr>
      <w:tr w:rsidR="0076247B" w:rsidRPr="00CB7459" w14:paraId="15C8469C"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2BD4273C"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2γ</w:t>
            </w:r>
          </w:p>
        </w:tc>
        <w:tc>
          <w:tcPr>
            <w:tcW w:w="2058" w:type="dxa"/>
            <w:noWrap/>
            <w:hideMark/>
          </w:tcPr>
          <w:p w14:paraId="04F1ED4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70</w:t>
            </w:r>
          </w:p>
        </w:tc>
        <w:tc>
          <w:tcPr>
            <w:tcW w:w="2058" w:type="dxa"/>
            <w:noWrap/>
          </w:tcPr>
          <w:p w14:paraId="5028BDBE"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52</w:t>
            </w:r>
          </w:p>
        </w:tc>
        <w:tc>
          <w:tcPr>
            <w:tcW w:w="2059" w:type="dxa"/>
          </w:tcPr>
          <w:p w14:paraId="46041304"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42</w:t>
            </w:r>
          </w:p>
        </w:tc>
        <w:tc>
          <w:tcPr>
            <w:tcW w:w="2059" w:type="dxa"/>
            <w:noWrap/>
          </w:tcPr>
          <w:p w14:paraId="255A56FF"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35</w:t>
            </w:r>
          </w:p>
        </w:tc>
      </w:tr>
      <w:tr w:rsidR="0076247B" w:rsidRPr="00CB7459" w14:paraId="0E0501F2"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3F499D92"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ΚΓ</w:t>
            </w:r>
            <w:r w:rsidRPr="00E8643C">
              <w:rPr>
                <w:rFonts w:ascii="Calibri" w:eastAsia="Times New Roman" w:hAnsi="Calibri" w:cs="Calibri"/>
                <w:sz w:val="20"/>
                <w:szCs w:val="20"/>
                <w:vertAlign w:val="subscript"/>
                <w:lang w:val="en-US"/>
              </w:rPr>
              <w:t>3γ</w:t>
            </w:r>
          </w:p>
        </w:tc>
        <w:tc>
          <w:tcPr>
            <w:tcW w:w="2058" w:type="dxa"/>
            <w:noWrap/>
            <w:hideMark/>
          </w:tcPr>
          <w:p w14:paraId="062ECE26"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23</w:t>
            </w:r>
          </w:p>
        </w:tc>
        <w:tc>
          <w:tcPr>
            <w:tcW w:w="2058" w:type="dxa"/>
            <w:noWrap/>
          </w:tcPr>
          <w:p w14:paraId="4CA72EB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14</w:t>
            </w:r>
          </w:p>
        </w:tc>
        <w:tc>
          <w:tcPr>
            <w:tcW w:w="2059" w:type="dxa"/>
          </w:tcPr>
          <w:p w14:paraId="44B7208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8</w:t>
            </w:r>
          </w:p>
        </w:tc>
        <w:tc>
          <w:tcPr>
            <w:tcW w:w="2059" w:type="dxa"/>
            <w:noWrap/>
          </w:tcPr>
          <w:p w14:paraId="4068C2C6"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w:t>
            </w:r>
          </w:p>
        </w:tc>
      </w:tr>
      <w:tr w:rsidR="0076247B" w:rsidRPr="00CB7459" w14:paraId="6F71371C"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7128567C"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1α</w:t>
            </w:r>
          </w:p>
        </w:tc>
        <w:tc>
          <w:tcPr>
            <w:tcW w:w="2058" w:type="dxa"/>
            <w:noWrap/>
            <w:hideMark/>
          </w:tcPr>
          <w:p w14:paraId="338ACE61"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184</w:t>
            </w:r>
          </w:p>
        </w:tc>
        <w:tc>
          <w:tcPr>
            <w:tcW w:w="2058" w:type="dxa"/>
            <w:noWrap/>
          </w:tcPr>
          <w:p w14:paraId="6F1C387A"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28AF86F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70D9D29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765466AA"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655C0D01"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2α</w:t>
            </w:r>
          </w:p>
        </w:tc>
        <w:tc>
          <w:tcPr>
            <w:tcW w:w="2058" w:type="dxa"/>
            <w:noWrap/>
            <w:hideMark/>
          </w:tcPr>
          <w:p w14:paraId="176BC57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108</w:t>
            </w:r>
          </w:p>
        </w:tc>
        <w:tc>
          <w:tcPr>
            <w:tcW w:w="2058" w:type="dxa"/>
            <w:noWrap/>
          </w:tcPr>
          <w:p w14:paraId="1C843C5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180C30C6"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26B7DADF"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623224B0"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EF376CE"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3α</w:t>
            </w:r>
          </w:p>
        </w:tc>
        <w:tc>
          <w:tcPr>
            <w:tcW w:w="2058" w:type="dxa"/>
            <w:noWrap/>
            <w:hideMark/>
          </w:tcPr>
          <w:p w14:paraId="7D2177CD"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107</w:t>
            </w:r>
          </w:p>
        </w:tc>
        <w:tc>
          <w:tcPr>
            <w:tcW w:w="2058" w:type="dxa"/>
            <w:noWrap/>
          </w:tcPr>
          <w:p w14:paraId="07FDF1CE"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343228E7"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0358012F"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4D3EDBDC"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38B6721E"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4α</w:t>
            </w:r>
          </w:p>
        </w:tc>
        <w:tc>
          <w:tcPr>
            <w:tcW w:w="2058" w:type="dxa"/>
            <w:noWrap/>
            <w:hideMark/>
          </w:tcPr>
          <w:p w14:paraId="4A44BE3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78</w:t>
            </w:r>
          </w:p>
        </w:tc>
        <w:tc>
          <w:tcPr>
            <w:tcW w:w="2058" w:type="dxa"/>
            <w:noWrap/>
          </w:tcPr>
          <w:p w14:paraId="4A432617"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0D192AD5"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198CE52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262C0531"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7F855B96"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5α</w:t>
            </w:r>
          </w:p>
        </w:tc>
        <w:tc>
          <w:tcPr>
            <w:tcW w:w="2058" w:type="dxa"/>
            <w:noWrap/>
            <w:hideMark/>
          </w:tcPr>
          <w:p w14:paraId="3A17937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347</w:t>
            </w:r>
          </w:p>
        </w:tc>
        <w:tc>
          <w:tcPr>
            <w:tcW w:w="2058" w:type="dxa"/>
            <w:noWrap/>
          </w:tcPr>
          <w:p w14:paraId="357FF29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088AB94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CF32054"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520EB68D"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01CFF801"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1β</w:t>
            </w:r>
          </w:p>
        </w:tc>
        <w:tc>
          <w:tcPr>
            <w:tcW w:w="2058" w:type="dxa"/>
            <w:noWrap/>
            <w:hideMark/>
          </w:tcPr>
          <w:p w14:paraId="2269F19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65</w:t>
            </w:r>
          </w:p>
        </w:tc>
        <w:tc>
          <w:tcPr>
            <w:tcW w:w="2058" w:type="dxa"/>
            <w:noWrap/>
          </w:tcPr>
          <w:p w14:paraId="5566F72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6A250303"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28F1747D"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151C19F0"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97E2295"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2β</w:t>
            </w:r>
          </w:p>
        </w:tc>
        <w:tc>
          <w:tcPr>
            <w:tcW w:w="2058" w:type="dxa"/>
            <w:noWrap/>
            <w:hideMark/>
          </w:tcPr>
          <w:p w14:paraId="17015C1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51</w:t>
            </w:r>
          </w:p>
        </w:tc>
        <w:tc>
          <w:tcPr>
            <w:tcW w:w="2058" w:type="dxa"/>
            <w:noWrap/>
          </w:tcPr>
          <w:p w14:paraId="2A35928D"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644402A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20270CA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0B570A2A"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721BCE6C"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3β</w:t>
            </w:r>
          </w:p>
        </w:tc>
        <w:tc>
          <w:tcPr>
            <w:tcW w:w="2058" w:type="dxa"/>
            <w:noWrap/>
            <w:hideMark/>
          </w:tcPr>
          <w:p w14:paraId="2FCAF4F4"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142</w:t>
            </w:r>
          </w:p>
        </w:tc>
        <w:tc>
          <w:tcPr>
            <w:tcW w:w="2058" w:type="dxa"/>
            <w:noWrap/>
          </w:tcPr>
          <w:p w14:paraId="182407E4"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394F61BD"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35655412"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6B4D24E5"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252D95A5"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4β</w:t>
            </w:r>
          </w:p>
        </w:tc>
        <w:tc>
          <w:tcPr>
            <w:tcW w:w="2058" w:type="dxa"/>
            <w:noWrap/>
            <w:hideMark/>
          </w:tcPr>
          <w:p w14:paraId="60D2B11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113</w:t>
            </w:r>
          </w:p>
        </w:tc>
        <w:tc>
          <w:tcPr>
            <w:tcW w:w="2058" w:type="dxa"/>
            <w:noWrap/>
          </w:tcPr>
          <w:p w14:paraId="0DE154A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1879E144"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16C3A993"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69361715"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098D63C0"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5β</w:t>
            </w:r>
          </w:p>
        </w:tc>
        <w:tc>
          <w:tcPr>
            <w:tcW w:w="2058" w:type="dxa"/>
            <w:noWrap/>
            <w:hideMark/>
          </w:tcPr>
          <w:p w14:paraId="10386849"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458</w:t>
            </w:r>
          </w:p>
        </w:tc>
        <w:tc>
          <w:tcPr>
            <w:tcW w:w="2058" w:type="dxa"/>
            <w:noWrap/>
          </w:tcPr>
          <w:p w14:paraId="5F058073"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711DA400"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1929873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69A9E627"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5B207E5B"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1γ</w:t>
            </w:r>
          </w:p>
        </w:tc>
        <w:tc>
          <w:tcPr>
            <w:tcW w:w="2058" w:type="dxa"/>
            <w:noWrap/>
            <w:hideMark/>
          </w:tcPr>
          <w:p w14:paraId="089C6152"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25</w:t>
            </w:r>
          </w:p>
        </w:tc>
        <w:tc>
          <w:tcPr>
            <w:tcW w:w="2058" w:type="dxa"/>
            <w:noWrap/>
          </w:tcPr>
          <w:p w14:paraId="724E4EB8"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412ED112"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3C176C7E"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5149E297"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35EF51D7"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2γ</w:t>
            </w:r>
          </w:p>
        </w:tc>
        <w:tc>
          <w:tcPr>
            <w:tcW w:w="2058" w:type="dxa"/>
            <w:noWrap/>
            <w:hideMark/>
          </w:tcPr>
          <w:p w14:paraId="39237F9F"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325</w:t>
            </w:r>
          </w:p>
        </w:tc>
        <w:tc>
          <w:tcPr>
            <w:tcW w:w="2058" w:type="dxa"/>
            <w:noWrap/>
          </w:tcPr>
          <w:p w14:paraId="21E3BA6D"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219</w:t>
            </w:r>
          </w:p>
        </w:tc>
        <w:tc>
          <w:tcPr>
            <w:tcW w:w="2059" w:type="dxa"/>
          </w:tcPr>
          <w:p w14:paraId="38739BE6"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156</w:t>
            </w:r>
          </w:p>
        </w:tc>
        <w:tc>
          <w:tcPr>
            <w:tcW w:w="2059" w:type="dxa"/>
            <w:noWrap/>
          </w:tcPr>
          <w:p w14:paraId="46309827"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113</w:t>
            </w:r>
          </w:p>
        </w:tc>
      </w:tr>
      <w:tr w:rsidR="0076247B" w:rsidRPr="00CB7459" w14:paraId="3C303326"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1A868D34"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Ξ</w:t>
            </w:r>
            <w:r w:rsidRPr="00E8643C">
              <w:rPr>
                <w:rFonts w:ascii="Calibri" w:eastAsia="Times New Roman" w:hAnsi="Calibri" w:cs="Calibri"/>
                <w:sz w:val="20"/>
                <w:szCs w:val="20"/>
                <w:vertAlign w:val="subscript"/>
                <w:lang w:val="en-US"/>
              </w:rPr>
              <w:t>3γ</w:t>
            </w:r>
          </w:p>
        </w:tc>
        <w:tc>
          <w:tcPr>
            <w:tcW w:w="2058" w:type="dxa"/>
            <w:noWrap/>
            <w:hideMark/>
          </w:tcPr>
          <w:p w14:paraId="36E3CF45"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96</w:t>
            </w:r>
          </w:p>
        </w:tc>
        <w:tc>
          <w:tcPr>
            <w:tcW w:w="2058" w:type="dxa"/>
            <w:noWrap/>
          </w:tcPr>
          <w:p w14:paraId="5C93599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68</w:t>
            </w:r>
          </w:p>
        </w:tc>
        <w:tc>
          <w:tcPr>
            <w:tcW w:w="2059" w:type="dxa"/>
          </w:tcPr>
          <w:p w14:paraId="1BDFDECD"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51</w:t>
            </w:r>
          </w:p>
        </w:tc>
        <w:tc>
          <w:tcPr>
            <w:tcW w:w="2059" w:type="dxa"/>
            <w:noWrap/>
          </w:tcPr>
          <w:p w14:paraId="7673311E"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40</w:t>
            </w:r>
          </w:p>
        </w:tc>
      </w:tr>
      <w:tr w:rsidR="0076247B" w:rsidRPr="00CB7459" w14:paraId="02B0292B"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20271E56"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1α</w:t>
            </w:r>
          </w:p>
        </w:tc>
        <w:tc>
          <w:tcPr>
            <w:tcW w:w="2058" w:type="dxa"/>
            <w:noWrap/>
            <w:hideMark/>
          </w:tcPr>
          <w:p w14:paraId="17C3817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1.450</w:t>
            </w:r>
          </w:p>
        </w:tc>
        <w:tc>
          <w:tcPr>
            <w:tcW w:w="2058" w:type="dxa"/>
            <w:noWrap/>
          </w:tcPr>
          <w:p w14:paraId="4249885E"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1A016075"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1DE27F8"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5A9E0FE3"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3B280274"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2α</w:t>
            </w:r>
          </w:p>
        </w:tc>
        <w:tc>
          <w:tcPr>
            <w:tcW w:w="2058" w:type="dxa"/>
            <w:noWrap/>
            <w:hideMark/>
          </w:tcPr>
          <w:p w14:paraId="08F2FFF3"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741</w:t>
            </w:r>
          </w:p>
        </w:tc>
        <w:tc>
          <w:tcPr>
            <w:tcW w:w="2058" w:type="dxa"/>
            <w:noWrap/>
          </w:tcPr>
          <w:p w14:paraId="6D51D5A8"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777E79B3"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A0FC8F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37CA0AE0"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7CD454F9"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3α</w:t>
            </w:r>
          </w:p>
        </w:tc>
        <w:tc>
          <w:tcPr>
            <w:tcW w:w="2058" w:type="dxa"/>
            <w:noWrap/>
            <w:hideMark/>
          </w:tcPr>
          <w:p w14:paraId="78CCC8AB"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562</w:t>
            </w:r>
          </w:p>
        </w:tc>
        <w:tc>
          <w:tcPr>
            <w:tcW w:w="2058" w:type="dxa"/>
            <w:noWrap/>
          </w:tcPr>
          <w:p w14:paraId="633B3DD5"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72BFFC0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A339438"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1C2580C1"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5D1007BE"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1β</w:t>
            </w:r>
          </w:p>
        </w:tc>
        <w:tc>
          <w:tcPr>
            <w:tcW w:w="2058" w:type="dxa"/>
            <w:noWrap/>
            <w:hideMark/>
          </w:tcPr>
          <w:p w14:paraId="4B05F218"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261</w:t>
            </w:r>
          </w:p>
        </w:tc>
        <w:tc>
          <w:tcPr>
            <w:tcW w:w="2058" w:type="dxa"/>
            <w:noWrap/>
          </w:tcPr>
          <w:p w14:paraId="3E25560A"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396296E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1642CFA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1E90C4EC"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65C93757"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2β</w:t>
            </w:r>
          </w:p>
        </w:tc>
        <w:tc>
          <w:tcPr>
            <w:tcW w:w="2058" w:type="dxa"/>
            <w:noWrap/>
            <w:hideMark/>
          </w:tcPr>
          <w:p w14:paraId="735CEC87"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212</w:t>
            </w:r>
          </w:p>
        </w:tc>
        <w:tc>
          <w:tcPr>
            <w:tcW w:w="2058" w:type="dxa"/>
            <w:noWrap/>
          </w:tcPr>
          <w:p w14:paraId="4EEAF4C6"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26BD21FA"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0CD49B0"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60FFE658"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32DF5F5C"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3β</w:t>
            </w:r>
          </w:p>
        </w:tc>
        <w:tc>
          <w:tcPr>
            <w:tcW w:w="2058" w:type="dxa"/>
            <w:noWrap/>
            <w:hideMark/>
          </w:tcPr>
          <w:p w14:paraId="3E5A2D28"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263</w:t>
            </w:r>
          </w:p>
        </w:tc>
        <w:tc>
          <w:tcPr>
            <w:tcW w:w="2058" w:type="dxa"/>
            <w:noWrap/>
          </w:tcPr>
          <w:p w14:paraId="24831E1E"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139</w:t>
            </w:r>
          </w:p>
        </w:tc>
        <w:tc>
          <w:tcPr>
            <w:tcW w:w="2059" w:type="dxa"/>
          </w:tcPr>
          <w:p w14:paraId="55271C6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64</w:t>
            </w:r>
          </w:p>
        </w:tc>
        <w:tc>
          <w:tcPr>
            <w:tcW w:w="2059" w:type="dxa"/>
            <w:noWrap/>
          </w:tcPr>
          <w:p w14:paraId="587A259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15</w:t>
            </w:r>
          </w:p>
        </w:tc>
      </w:tr>
      <w:tr w:rsidR="0076247B" w:rsidRPr="00CB7459" w14:paraId="389D0A2E" w14:textId="77777777" w:rsidTr="003A35BE">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5434A06C"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1γ</w:t>
            </w:r>
          </w:p>
        </w:tc>
        <w:tc>
          <w:tcPr>
            <w:tcW w:w="2058" w:type="dxa"/>
            <w:noWrap/>
            <w:hideMark/>
          </w:tcPr>
          <w:p w14:paraId="01FB4301"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83</w:t>
            </w:r>
          </w:p>
        </w:tc>
        <w:tc>
          <w:tcPr>
            <w:tcW w:w="2058" w:type="dxa"/>
            <w:noWrap/>
          </w:tcPr>
          <w:p w14:paraId="1F4622D4"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tcPr>
          <w:p w14:paraId="60B2F1F6"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4BF95E22" w14:textId="77777777" w:rsidR="0076247B" w:rsidRPr="00923F38" w:rsidRDefault="0076247B" w:rsidP="003A35BE">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r w:rsidR="0076247B" w:rsidRPr="00CB7459" w14:paraId="12BD385F" w14:textId="77777777" w:rsidTr="003A35BE">
        <w:trPr>
          <w:trHeight w:val="312"/>
        </w:trPr>
        <w:tc>
          <w:tcPr>
            <w:cnfStyle w:val="001000000000" w:firstRow="0" w:lastRow="0" w:firstColumn="1" w:lastColumn="0" w:oddVBand="0" w:evenVBand="0" w:oddHBand="0" w:evenHBand="0" w:firstRowFirstColumn="0" w:firstRowLastColumn="0" w:lastRowFirstColumn="0" w:lastRowLastColumn="0"/>
            <w:tcW w:w="1805" w:type="dxa"/>
            <w:hideMark/>
          </w:tcPr>
          <w:p w14:paraId="7B9C59A7" w14:textId="77777777" w:rsidR="0076247B" w:rsidRPr="00E8643C" w:rsidRDefault="0076247B" w:rsidP="003A35BE">
            <w:pPr>
              <w:spacing w:before="0" w:after="0" w:line="240" w:lineRule="auto"/>
              <w:jc w:val="center"/>
              <w:rPr>
                <w:rFonts w:ascii="Calibri" w:eastAsia="Times New Roman" w:hAnsi="Calibri" w:cs="Calibri"/>
                <w:b w:val="0"/>
                <w:bCs w:val="0"/>
                <w:sz w:val="20"/>
                <w:szCs w:val="20"/>
                <w:lang w:val="en-US"/>
              </w:rPr>
            </w:pPr>
            <w:r w:rsidRPr="00E8643C">
              <w:rPr>
                <w:rFonts w:ascii="Calibri" w:eastAsia="Times New Roman" w:hAnsi="Calibri" w:cs="Calibri"/>
                <w:sz w:val="20"/>
                <w:szCs w:val="20"/>
                <w:lang w:val="en-US"/>
              </w:rPr>
              <w:t>ΑΧ</w:t>
            </w:r>
            <w:r w:rsidRPr="00E8643C">
              <w:rPr>
                <w:rFonts w:ascii="Calibri" w:eastAsia="Times New Roman" w:hAnsi="Calibri" w:cs="Calibri"/>
                <w:sz w:val="20"/>
                <w:szCs w:val="20"/>
                <w:vertAlign w:val="subscript"/>
                <w:lang w:val="en-US"/>
              </w:rPr>
              <w:t>2γ</w:t>
            </w:r>
          </w:p>
        </w:tc>
        <w:tc>
          <w:tcPr>
            <w:tcW w:w="2058" w:type="dxa"/>
            <w:noWrap/>
            <w:hideMark/>
          </w:tcPr>
          <w:p w14:paraId="38285ECB"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eastAsia="Times New Roman" w:hAnsi="Calibri" w:cs="Calibri"/>
                <w:color w:val="000000"/>
                <w:sz w:val="20"/>
                <w:szCs w:val="20"/>
                <w:lang w:val="en-US"/>
              </w:rPr>
              <w:t>35</w:t>
            </w:r>
          </w:p>
        </w:tc>
        <w:tc>
          <w:tcPr>
            <w:tcW w:w="2058" w:type="dxa"/>
            <w:noWrap/>
          </w:tcPr>
          <w:p w14:paraId="7FC966C9"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6</w:t>
            </w:r>
          </w:p>
        </w:tc>
        <w:tc>
          <w:tcPr>
            <w:tcW w:w="2059" w:type="dxa"/>
          </w:tcPr>
          <w:p w14:paraId="6C793370"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c>
          <w:tcPr>
            <w:tcW w:w="2059" w:type="dxa"/>
            <w:noWrap/>
          </w:tcPr>
          <w:p w14:paraId="00B74ACD" w14:textId="77777777" w:rsidR="0076247B" w:rsidRPr="00923F38" w:rsidRDefault="0076247B" w:rsidP="003A35BE">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923F38">
              <w:rPr>
                <w:rFonts w:ascii="Calibri" w:hAnsi="Calibri" w:cs="Calibri"/>
                <w:color w:val="000000"/>
                <w:sz w:val="20"/>
                <w:szCs w:val="20"/>
              </w:rPr>
              <w:t>0</w:t>
            </w:r>
          </w:p>
        </w:tc>
      </w:tr>
    </w:tbl>
    <w:p w14:paraId="647CEDD4" w14:textId="77777777" w:rsidR="0076247B" w:rsidRPr="0076247B" w:rsidRDefault="0076247B" w:rsidP="0037647C">
      <w:pPr>
        <w:spacing w:before="0" w:line="360" w:lineRule="auto"/>
        <w:rPr>
          <w:rFonts w:ascii="Calibri" w:hAnsi="Calibri" w:cs="Calibri"/>
          <w:sz w:val="24"/>
          <w:szCs w:val="24"/>
          <w:lang w:val="en-GB"/>
        </w:rPr>
      </w:pPr>
    </w:p>
    <w:p w14:paraId="17794C4C" w14:textId="2E07B906" w:rsidR="0014494D" w:rsidRPr="00232E60" w:rsidRDefault="0037647C" w:rsidP="00406991">
      <w:pPr>
        <w:pStyle w:val="1"/>
        <w:numPr>
          <w:ilvl w:val="1"/>
          <w:numId w:val="1"/>
        </w:numPr>
        <w:spacing w:before="0" w:after="120" w:line="360" w:lineRule="auto"/>
        <w:rPr>
          <w:rFonts w:ascii="Calibri" w:hAnsi="Calibri" w:cs="Calibri"/>
          <w:b/>
          <w:bCs/>
          <w:sz w:val="24"/>
          <w:szCs w:val="24"/>
        </w:rPr>
      </w:pPr>
      <w:bookmarkStart w:id="307" w:name="_Toc202800742"/>
      <w:bookmarkStart w:id="308" w:name="_Toc215486323"/>
      <w:r w:rsidRPr="00232E60">
        <w:rPr>
          <w:rFonts w:ascii="Calibri" w:hAnsi="Calibri" w:cs="Calibri"/>
          <w:b/>
          <w:bCs/>
          <w:sz w:val="24"/>
          <w:szCs w:val="24"/>
        </w:rPr>
        <w:lastRenderedPageBreak/>
        <w:t>Κ</w:t>
      </w:r>
      <w:r w:rsidR="0014494D" w:rsidRPr="00232E60">
        <w:rPr>
          <w:rFonts w:ascii="Calibri" w:hAnsi="Calibri" w:cs="Calibri"/>
          <w:b/>
          <w:bCs/>
          <w:sz w:val="24"/>
          <w:szCs w:val="24"/>
        </w:rPr>
        <w:t>αταγραφή των πηγών και των μέτρων χρηματοδότησης και εντοπισμός του επενδυτικού</w:t>
      </w:r>
      <w:r w:rsidRPr="00232E60">
        <w:rPr>
          <w:rFonts w:ascii="Calibri" w:hAnsi="Calibri" w:cs="Calibri"/>
          <w:b/>
          <w:bCs/>
          <w:sz w:val="24"/>
          <w:szCs w:val="24"/>
        </w:rPr>
        <w:t xml:space="preserve"> </w:t>
      </w:r>
      <w:r w:rsidR="0014494D" w:rsidRPr="00232E60">
        <w:rPr>
          <w:rFonts w:ascii="Calibri" w:hAnsi="Calibri" w:cs="Calibri"/>
          <w:b/>
          <w:bCs/>
          <w:sz w:val="24"/>
          <w:szCs w:val="24"/>
        </w:rPr>
        <w:t>κενού</w:t>
      </w:r>
      <w:bookmarkEnd w:id="307"/>
      <w:bookmarkEnd w:id="308"/>
    </w:p>
    <w:p w14:paraId="75B3F03A" w14:textId="363F9CCB" w:rsidR="0076247B" w:rsidRPr="0076247B" w:rsidRDefault="0076247B" w:rsidP="003A35BE">
      <w:pPr>
        <w:autoSpaceDE w:val="0"/>
        <w:autoSpaceDN w:val="0"/>
        <w:adjustRightInd w:val="0"/>
        <w:spacing w:before="60" w:after="60" w:line="276" w:lineRule="auto"/>
        <w:rPr>
          <w:rFonts w:ascii="Calibri" w:hAnsi="Calibri" w:cs="Calibri"/>
        </w:rPr>
      </w:pPr>
      <w:r w:rsidRPr="0076247B">
        <w:rPr>
          <w:rFonts w:ascii="Calibri" w:hAnsi="Calibri" w:cs="Calibri"/>
        </w:rPr>
        <w:t xml:space="preserve">Η παραπάνω ανάλυση οδηγήσει στο συμπέρασμα ότι </w:t>
      </w:r>
      <w:r w:rsidRPr="003A35BE">
        <w:rPr>
          <w:rFonts w:ascii="Calibri" w:hAnsi="Calibri" w:cs="Calibri"/>
          <w:b/>
          <w:bCs/>
        </w:rPr>
        <w:t>η δημόσια ενίσχυση είναι απαραίτητη</w:t>
      </w:r>
      <w:r w:rsidRPr="0076247B">
        <w:rPr>
          <w:rFonts w:ascii="Calibri" w:hAnsi="Calibri" w:cs="Calibri"/>
        </w:rPr>
        <w:t xml:space="preserve"> </w:t>
      </w:r>
      <w:r w:rsidRPr="003A35BE">
        <w:rPr>
          <w:rFonts w:ascii="Calibri" w:hAnsi="Calibri" w:cs="Calibri"/>
          <w:b/>
          <w:bCs/>
        </w:rPr>
        <w:t>στην περίπτωση των</w:t>
      </w:r>
      <w:r w:rsidR="005F622D">
        <w:rPr>
          <w:rFonts w:ascii="Calibri" w:hAnsi="Calibri" w:cs="Calibri"/>
          <w:b/>
          <w:bCs/>
        </w:rPr>
        <w:t xml:space="preserve"> κτιρίων</w:t>
      </w:r>
      <w:r w:rsidRPr="003A35BE">
        <w:rPr>
          <w:rFonts w:ascii="Calibri" w:hAnsi="Calibri" w:cs="Calibri"/>
          <w:b/>
          <w:bCs/>
        </w:rPr>
        <w:t xml:space="preserve"> του οικιακού τομέα για την επίτευξη ελκυστικών περιόδων αποπληρωμής</w:t>
      </w:r>
      <w:r w:rsidRPr="0076247B">
        <w:rPr>
          <w:rFonts w:ascii="Calibri" w:hAnsi="Calibri" w:cs="Calibri"/>
        </w:rPr>
        <w:t>. Ενδεικτικά αναφέρεται ότι απαιτείται η παροχή δημόσιας ενίσχυσης ίση με το 71% για την επίτευξη περιόδου αποπληρωμής ίση με 5 έτη, ενώ το ποσοστό δημόσιας ενίσχυσης μειώνεται σε 60% και 53% για την περίπτωση περιόδων αποπληρωμής ίση με 8 και 10 έτη αντίστοιχα.</w:t>
      </w:r>
    </w:p>
    <w:p w14:paraId="1313C7E1" w14:textId="59BB90F9" w:rsidR="0076247B" w:rsidRPr="0076247B" w:rsidRDefault="0076247B" w:rsidP="003A35BE">
      <w:pPr>
        <w:autoSpaceDE w:val="0"/>
        <w:autoSpaceDN w:val="0"/>
        <w:adjustRightInd w:val="0"/>
        <w:spacing w:before="60" w:after="60" w:line="276" w:lineRule="auto"/>
        <w:rPr>
          <w:rFonts w:ascii="Calibri" w:hAnsi="Calibri" w:cs="Calibri"/>
        </w:rPr>
      </w:pPr>
      <w:r w:rsidRPr="0076247B">
        <w:rPr>
          <w:rFonts w:ascii="Calibri" w:hAnsi="Calibri" w:cs="Calibri"/>
        </w:rPr>
        <w:t>Η δημόσια ενίσχυση, η οποία απαιτείται για την υλοποίηση παρεμβάσεων σε</w:t>
      </w:r>
      <w:r w:rsidR="005F622D">
        <w:rPr>
          <w:rFonts w:ascii="Calibri" w:hAnsi="Calibri" w:cs="Calibri"/>
        </w:rPr>
        <w:t xml:space="preserve"> κτίρια</w:t>
      </w:r>
      <w:r w:rsidRPr="0076247B">
        <w:rPr>
          <w:rFonts w:ascii="Calibri" w:hAnsi="Calibri" w:cs="Calibri"/>
        </w:rPr>
        <w:t xml:space="preserve"> του μη οικιακού τομέα είναι χαμηλότερη δεδομένου ότι απαιτούνται ποσοστά 25%, 17% και 12% για την περίπτωση περιόδων αποπληρωμής ίση με 8 και 10 έτη αντίστοιχα.</w:t>
      </w:r>
    </w:p>
    <w:p w14:paraId="78E7AF05" w14:textId="349E50C9" w:rsidR="0076247B" w:rsidRPr="0076247B" w:rsidRDefault="0076247B" w:rsidP="003A35BE">
      <w:pPr>
        <w:autoSpaceDE w:val="0"/>
        <w:autoSpaceDN w:val="0"/>
        <w:adjustRightInd w:val="0"/>
        <w:spacing w:before="60" w:after="60" w:line="276" w:lineRule="auto"/>
        <w:rPr>
          <w:rFonts w:ascii="Calibri" w:hAnsi="Calibri" w:cs="Calibri"/>
        </w:rPr>
      </w:pPr>
      <w:r w:rsidRPr="0076247B">
        <w:rPr>
          <w:rFonts w:ascii="Calibri" w:hAnsi="Calibri" w:cs="Calibri"/>
        </w:rPr>
        <w:t xml:space="preserve">Επισημαίνεται ότι για την </w:t>
      </w:r>
      <w:r w:rsidRPr="003A35BE">
        <w:rPr>
          <w:rFonts w:ascii="Calibri" w:hAnsi="Calibri" w:cs="Calibri"/>
          <w:b/>
          <w:bCs/>
        </w:rPr>
        <w:t xml:space="preserve">περίπτωση πληττόμενων νοικοκυριών από την ενεργειακή ένδεια και ενεργειακά ευάλωτων νοικοκυριών και μικροεπιχειρήσεων η δημόσια χρηματοδότηση θα καθοριστεί στο πλαίσιο τόσο του Σχεδίου Δράσης για την </w:t>
      </w:r>
      <w:r w:rsidR="003A35BE">
        <w:rPr>
          <w:rFonts w:ascii="Calibri" w:hAnsi="Calibri" w:cs="Calibri"/>
          <w:b/>
          <w:bCs/>
        </w:rPr>
        <w:t>Α</w:t>
      </w:r>
      <w:r w:rsidRPr="003A35BE">
        <w:rPr>
          <w:rFonts w:ascii="Calibri" w:hAnsi="Calibri" w:cs="Calibri"/>
          <w:b/>
          <w:bCs/>
        </w:rPr>
        <w:t xml:space="preserve">ντιμετώπιση της </w:t>
      </w:r>
      <w:r w:rsidR="003A35BE">
        <w:rPr>
          <w:rFonts w:ascii="Calibri" w:hAnsi="Calibri" w:cs="Calibri"/>
          <w:b/>
          <w:bCs/>
        </w:rPr>
        <w:t>Ε</w:t>
      </w:r>
      <w:r w:rsidRPr="003A35BE">
        <w:rPr>
          <w:rFonts w:ascii="Calibri" w:hAnsi="Calibri" w:cs="Calibri"/>
          <w:b/>
          <w:bCs/>
        </w:rPr>
        <w:t xml:space="preserve">νεργειακής </w:t>
      </w:r>
      <w:r w:rsidR="003A35BE">
        <w:rPr>
          <w:rFonts w:ascii="Calibri" w:hAnsi="Calibri" w:cs="Calibri"/>
          <w:b/>
          <w:bCs/>
        </w:rPr>
        <w:t>Έ</w:t>
      </w:r>
      <w:r w:rsidRPr="003A35BE">
        <w:rPr>
          <w:rFonts w:ascii="Calibri" w:hAnsi="Calibri" w:cs="Calibri"/>
          <w:b/>
          <w:bCs/>
        </w:rPr>
        <w:t>νδειας</w:t>
      </w:r>
      <w:r w:rsidRPr="0076247B">
        <w:rPr>
          <w:rFonts w:ascii="Calibri" w:hAnsi="Calibri" w:cs="Calibri"/>
        </w:rPr>
        <w:t>, όσο και από το Κοινωνικ</w:t>
      </w:r>
      <w:r w:rsidR="002D127F">
        <w:rPr>
          <w:rFonts w:ascii="Calibri" w:hAnsi="Calibri" w:cs="Calibri"/>
        </w:rPr>
        <w:t>ό</w:t>
      </w:r>
      <w:r w:rsidRPr="0076247B">
        <w:rPr>
          <w:rFonts w:ascii="Calibri" w:hAnsi="Calibri" w:cs="Calibri"/>
        </w:rPr>
        <w:t xml:space="preserve"> Κλιματικό Σχέδιο, έτσι όπως έχουν τεθεί ισχύ.</w:t>
      </w:r>
    </w:p>
    <w:p w14:paraId="6B323A11"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Βασικό εργαλείο για την υποστήριξη των προσδοκώμενων επενδύσεων του παρόντος σχεδίου, συνεχίζει να αποτελεί η Προγραμματική Περίοδος 2021-2027 στη βάση της οποίας και σε επίπεδο ανάλυσης των διαθέσιμων πόρων ιεραρχούνται και διαμορφώνονται τα κατάλληλα χρηματοδοτικά προγράμματα. </w:t>
      </w:r>
    </w:p>
    <w:p w14:paraId="00EA83B5"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Στο πλαίσιο της Προγραμματικής Περιόδου 2021-2027 η ύπαρξη των αναγκαίων πρόσφορων όρων (σε αντικατάσταση των εκ των προτέρων αιρεσιμοτήτων), κάποιοι από τους οποίους αφορούν τον Τομέα της Ενέργειας. Η εκπλήρωση των αναγκαίων πρόσφορων όρων παρακολουθείται καθ’ όλη τη διάρκεια της προγραμματικής περιόδου και τυχόν καθυστερήσεις στην εκπλήρωσή τους μπορούν να προκαλέσουν δυσκολίες στη χρηματοδότηση των αντίστοιχων έργων.</w:t>
      </w:r>
    </w:p>
    <w:p w14:paraId="3FCB6F07" w14:textId="388DFDD8" w:rsidR="0076247B" w:rsidRPr="0076247B" w:rsidRDefault="0076247B" w:rsidP="003A35BE">
      <w:pPr>
        <w:spacing w:before="60" w:after="60" w:line="276" w:lineRule="auto"/>
        <w:rPr>
          <w:rFonts w:ascii="Calibri" w:hAnsi="Calibri" w:cs="Calibri"/>
        </w:rPr>
      </w:pPr>
      <w:r w:rsidRPr="0076247B">
        <w:rPr>
          <w:rFonts w:ascii="Calibri" w:hAnsi="Calibri" w:cs="Calibri"/>
        </w:rPr>
        <w:t>Η αύξηση της σημασίας των επιστρεπτέων ενισχύσεων (που δίνονται μέσω χρηματοδοτικών εργαλείων) και η τάση για μείωση των επιχορηγήσεων. Η αυξημένη χρήση των χρηματοδοτικών εργαλείων θα έχει ως αποτέλεσμα την αύξηση των διαθέσιμων πόρων για την υλοποίηση ορισμένων κατηγοριών ενεργειακών έργων, λόγω της μόχλευσης και της ανακύκλωσης των πόρων. Επιπλέον, δίνεται η δυνατότητα για συνδυασμό πόρων των Ταμείων με πόρους από άλλες πηγές προκειμένου να διευκολυνθεί η χρηματοδότηση των έργων.</w:t>
      </w:r>
    </w:p>
    <w:p w14:paraId="7A6F22D4" w14:textId="77777777" w:rsidR="0076247B" w:rsidRPr="003A35BE" w:rsidRDefault="0076247B" w:rsidP="003A35BE">
      <w:pPr>
        <w:spacing w:before="60" w:after="60" w:line="276" w:lineRule="auto"/>
        <w:rPr>
          <w:rFonts w:ascii="Calibri" w:hAnsi="Calibri" w:cs="Calibri"/>
          <w:b/>
          <w:bCs/>
        </w:rPr>
      </w:pPr>
      <w:r w:rsidRPr="0076247B">
        <w:rPr>
          <w:rFonts w:ascii="Calibri" w:hAnsi="Calibri" w:cs="Calibri"/>
        </w:rPr>
        <w:t>Το «</w:t>
      </w:r>
      <w:r w:rsidRPr="003A35BE">
        <w:rPr>
          <w:rFonts w:ascii="Calibri" w:hAnsi="Calibri" w:cs="Calibri"/>
          <w:b/>
          <w:bCs/>
        </w:rPr>
        <w:t>Εταιρικό Σύμφωνο Περιφερειακής Ανάπτυξης 2021-2027» («ΕΣΠΑ 2021-2027»)</w:t>
      </w:r>
      <w:r w:rsidRPr="0076247B">
        <w:rPr>
          <w:rFonts w:ascii="Calibri" w:hAnsi="Calibri" w:cs="Calibri"/>
        </w:rPr>
        <w:t xml:space="preserve"> αποτυπώνει σε μεγάλο βαθμό τις νέες προτεραιότητες της Ευρωπαϊκής Επιτροπής και τις νέες αναπτυξιακές προτεραιότητες της Ελλάδας για τα επόμενα χρόνια. Το ΕΣΠΑ 2021-2027 εγκρίθηκε από την Ευρωπαϊκή Επιτροπή στις 29 Ιουλίου 2021 ενώ ο ν. 4914/2022 (Α΄ 61) προβλέπει τις ρυθμίσεις για τη διαχείριση, έλεγχο και εφαρμογή αναπτυξιακών παρεμβάσεων για την Προγραμματική Περίοδο 2021-2027.  Σύμφωνα με αυτό οι συνολικοί διαθέσιμοι πόροι για την χώρα πόροι ανέρχονται σε 26,2 δισ. €  για τα επόμενα 7 έτη, από τα οποία τα 20,9 δισ. €  αφορούν στην Ενωσιακή Στήριξη και ποσό 5,3 δισ. ευρώ αφορά στην Εθνική Συνεισφορά. Οι πόροι αυτοί αφορούν το Ευρωπαϊκό Κοινωνικό Ταμείο, το </w:t>
      </w:r>
      <w:r w:rsidRPr="003A35BE">
        <w:rPr>
          <w:rFonts w:ascii="Calibri" w:hAnsi="Calibri" w:cs="Calibri"/>
          <w:b/>
          <w:bCs/>
        </w:rPr>
        <w:t xml:space="preserve">Ευρωπαϊκό Ταμείο Περιφερειακής Ανάπτυξης (ΕΤΠΑ), το Ταμείο Συνοχής και την Ευρωπαϊκή Εδαφική Συνεργασία. </w:t>
      </w:r>
    </w:p>
    <w:p w14:paraId="149808AB"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lastRenderedPageBreak/>
        <w:t>Στην πρόταση κανονισμού για το ΕΤΠΑ και το Ταμείο Συνοχής προβλέπεται ότι σε χώρες με ακαθάριστο εθνικό εισόδημα μικρότερο του ποσοστού 75% του μέσου όρου της ΕΕ τουλάχιστον το 30% των πόρων του ΕΤΠΑ διατίθενται για το Στόχο Πολιτικής 2 των Ταμείων, ο οποίος αφορά την ενέργεια, το κλίμα και το περιβάλλον.  Επιπλέον, το 6% των πόρων του ΕΤΠΑ θα διατεθεί για τη βιώσιμη αστική ανάπτυξη. Επίσης, σημαντικό τμήμα από τους πόρους του Ταμείου Συνοχής (37%) θα κατευθυνθεί στον Στόχο Πολιτικής 2.</w:t>
      </w:r>
    </w:p>
    <w:p w14:paraId="27914018" w14:textId="717C2A80"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Σύμφωνα με την κατανομή των δημόσιων πόρων (Ενωσιακούς και Εθνικούς) που είναι διαθέσιμοι για τον Στόχο Πολιτικής 2, όπως αυτή καθορίστηκε στο προγραμματισμό του ΕΣΠΑ 2021-2027, καθώς και στοιχεία για την εκταμίευση των πόρων μέχρι το 2023, οι πόροι που αναμένονται να είναι διαθέσιμοι για την περίοδο 2024-2030 ανέρχονται σε 7,5 δισ. €. </w:t>
      </w:r>
    </w:p>
    <w:p w14:paraId="0A54A67F"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Οι προς χρηματοδότηση δράσεις/έργα του Τομέα της Ενέργειας και της Κλιματικής Αλλαγής εντάσσονται, κατά κανόνα, στον Στόχο Πολιτικής 2, όπως ήδη αναφέρθηκε. Οι ειδικοί στόχοι που υποστηρίζονται από το ΕΤΠΑ και το Ταμείο Συνοχής (κυρίως </w:t>
      </w:r>
      <w:r w:rsidRPr="003A35BE">
        <w:rPr>
          <w:rFonts w:ascii="Calibri" w:hAnsi="Calibri" w:cs="Calibri"/>
          <w:b/>
          <w:bCs/>
        </w:rPr>
        <w:t>επενδύσεις κυκλικής οικονομίας, βιώσιμης ανάπτυξης και ΑΠΕ</w:t>
      </w:r>
      <w:r w:rsidRPr="0076247B">
        <w:rPr>
          <w:rFonts w:ascii="Calibri" w:hAnsi="Calibri" w:cs="Calibri"/>
        </w:rPr>
        <w:t>) στο πλαίσιο του εν λόγω Στόχου Πολιτικής περιλαμβάνουν την προώθηση μέτρων ενεργειακής απόδοσης, την προαγωγή των ανανεώσιμων πηγών ενέργειας και την ανάπτυξη έξυπνων ενεργειακών συστημάτων, δικτύων και εξοπλισμού αποθήκευσης σε τοπικό επίπεδο.</w:t>
      </w:r>
    </w:p>
    <w:p w14:paraId="6C841E71"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Περιορισμοί στην επιλεξιμότητα προκύπτουν από το άρθρο 6 του σχεδίου κανονισμού του ΕΤΠΑ και του Ταμείου Συνοχής όσο και από τα πεδία παρέμβασης που προτείνονται στο σχέδιο του κανονισμού κοινών διατάξεων για τα Ταμεία. Ειδικότερα, το ΕΤΠΑ και το Ταμείο Συνοχής δε στηρίζουν, μεταξύ άλλων, τις επενδύσεις που συνδέονται με την παραγωγή, την επεξεργασία, τη διανομή, την αποθήκευση ή την καύση ορυκτών καυσίμων. Τα πεδία παρέμβασης στο σχέδιο του κανονισμού κοινών διατάξεων που αφορούν σε μία οικονομία χαμηλών εκπομπών διοξειδίου του άνθρακα περιλαμβάνουν μεταξύ άλλων:</w:t>
      </w:r>
    </w:p>
    <w:p w14:paraId="2390B9C2" w14:textId="77777777" w:rsidR="0076247B" w:rsidRPr="0076247B" w:rsidRDefault="0076247B" w:rsidP="00FF6F1B">
      <w:pPr>
        <w:pStyle w:val="a6"/>
        <w:numPr>
          <w:ilvl w:val="0"/>
          <w:numId w:val="16"/>
        </w:numPr>
        <w:spacing w:before="60" w:after="60" w:line="276" w:lineRule="auto"/>
        <w:rPr>
          <w:rFonts w:ascii="Calibri" w:hAnsi="Calibri" w:cs="Calibri"/>
        </w:rPr>
      </w:pPr>
      <w:r w:rsidRPr="0076247B">
        <w:rPr>
          <w:rFonts w:ascii="Calibri" w:hAnsi="Calibri" w:cs="Calibri"/>
        </w:rPr>
        <w:t>Ενεργειακή απόδοση και έργα επίδειξης στις ΜΜΕ και υποστηρικτικά μέτρα.</w:t>
      </w:r>
    </w:p>
    <w:p w14:paraId="0232FFC0" w14:textId="77777777" w:rsidR="0076247B" w:rsidRPr="0076247B" w:rsidRDefault="0076247B" w:rsidP="00FF6F1B">
      <w:pPr>
        <w:pStyle w:val="a6"/>
        <w:numPr>
          <w:ilvl w:val="0"/>
          <w:numId w:val="16"/>
        </w:numPr>
        <w:spacing w:before="60" w:after="60" w:line="276" w:lineRule="auto"/>
        <w:rPr>
          <w:rFonts w:ascii="Calibri" w:hAnsi="Calibri" w:cs="Calibri"/>
        </w:rPr>
      </w:pPr>
      <w:r w:rsidRPr="0076247B">
        <w:rPr>
          <w:rFonts w:ascii="Calibri" w:hAnsi="Calibri" w:cs="Calibri"/>
        </w:rPr>
        <w:t>Ενεργειακή απόδοση με ανακαίνιση του υφιστάμενου οικιστικού αποθέματος, έργα επίδειξης και υποστηρικτικά μέτρα.</w:t>
      </w:r>
    </w:p>
    <w:p w14:paraId="798A2C08" w14:textId="77777777" w:rsidR="0076247B" w:rsidRPr="0076247B" w:rsidRDefault="0076247B" w:rsidP="00FF6F1B">
      <w:pPr>
        <w:pStyle w:val="a6"/>
        <w:numPr>
          <w:ilvl w:val="0"/>
          <w:numId w:val="16"/>
        </w:numPr>
        <w:spacing w:before="60" w:after="60" w:line="276" w:lineRule="auto"/>
        <w:rPr>
          <w:rFonts w:ascii="Calibri" w:hAnsi="Calibri" w:cs="Calibri"/>
        </w:rPr>
      </w:pPr>
      <w:r w:rsidRPr="0076247B">
        <w:rPr>
          <w:rFonts w:ascii="Calibri" w:hAnsi="Calibri" w:cs="Calibri"/>
        </w:rPr>
        <w:t>Ενεργειακή απόδοση με ανακαίνιση της δημόσιας υποδομής, έργα επίδειξης και υποστηρικτικά μέτρα.</w:t>
      </w:r>
    </w:p>
    <w:p w14:paraId="44C83375" w14:textId="77777777" w:rsidR="0076247B" w:rsidRPr="0076247B" w:rsidRDefault="0076247B" w:rsidP="00FF6F1B">
      <w:pPr>
        <w:pStyle w:val="a6"/>
        <w:numPr>
          <w:ilvl w:val="0"/>
          <w:numId w:val="16"/>
        </w:numPr>
        <w:spacing w:before="60" w:after="60" w:line="276" w:lineRule="auto"/>
        <w:rPr>
          <w:rFonts w:ascii="Calibri" w:hAnsi="Calibri" w:cs="Calibri"/>
        </w:rPr>
      </w:pPr>
      <w:r w:rsidRPr="0076247B">
        <w:rPr>
          <w:rFonts w:ascii="Calibri" w:hAnsi="Calibri" w:cs="Calibri"/>
        </w:rPr>
        <w:t>Έξυπνα συστήματα διανομής της ενέργειας σε μεσαία και χαμηλά επίπεδα τάσης (συμπεριλαμβανομένων των έξυπνων ενεργειακών δικτύων και των συστημάτων ΤΠΕ) και σχετικά συστήματα αποθήκευσης.</w:t>
      </w:r>
    </w:p>
    <w:p w14:paraId="4F6AE658" w14:textId="63E3247E"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Επιπλέον, στο πλαίσιο του τομέα πολιτικής ‘βιώσιμες υποδομές’ του προγράμματος </w:t>
      </w:r>
      <w:r w:rsidRPr="003A35BE">
        <w:rPr>
          <w:rFonts w:ascii="Calibri" w:hAnsi="Calibri" w:cs="Calibri"/>
          <w:b/>
          <w:bCs/>
        </w:rPr>
        <w:t>InvestEU</w:t>
      </w:r>
      <w:r w:rsidRPr="0076247B">
        <w:rPr>
          <w:rFonts w:ascii="Calibri" w:hAnsi="Calibri" w:cs="Calibri"/>
        </w:rPr>
        <w:t xml:space="preserve"> που δημιούργησε η Ευρωπαϊκή Επιτροπή προκειμένου να ενταχθούν στο πλαίσιο του μακροπρόθεσμου προϋπολογισμού της (2021-2027) τα χρηματοδοτικά κονδύλια που χορηγούνται για δάνεια και εγγυήσεις, παρέχεται η δυνατότητα για χρηματοδότηση και δράσεων/έργων που σχετίζονται με τον τομέα της ενέργειας, οι οποίες εκτιμάται ότι θα συνεχίσουν να συνδράμουν σημαντικά στη μόχλευση πόρων και για την περίοδο 2025-2030.</w:t>
      </w:r>
    </w:p>
    <w:p w14:paraId="5313ABD0"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Χρηματοδότηση δράσεων του Τομέα της Ενέργειας μπορεί να ενταχθεί και στον Στόχο Πολιτικής 1, μέσω του οποίου μπορούν να χρηματοδοτηθούν δράσεις του Τομέα της Ενέργειας και της Κλιματικής Αλλαγής που αφορούν την Έρευνα και Καινοτομία (π.χ. δράσεις που αφορούν νέα, εξελιγμένα συστήματα αποθήκευσης ενέργειας, νέα υλικά κ.τ.λ.), την επιχειρηματικότητα (π.χ. μέτρα για την ενεργειακή </w:t>
      </w:r>
      <w:r w:rsidRPr="0076247B">
        <w:rPr>
          <w:rFonts w:ascii="Calibri" w:hAnsi="Calibri" w:cs="Calibri"/>
        </w:rPr>
        <w:lastRenderedPageBreak/>
        <w:t>αναβάθμιση μικρομεσαίων επιχειρήσεων) και τις τεχνολογίες πληροφορικής και επικοινωνιών (ΤΠΕ) (π.χ. κίνητρα σε ψηφιακές επιχειρήσεις στον τομέα των ενεργειακών δεδομένων κ.τ.λ.) κ.ά..</w:t>
      </w:r>
    </w:p>
    <w:p w14:paraId="34B32F58" w14:textId="3A50249B"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Μία επιπλέον πηγή χρηματοδότησης είναι δυνατό να αποτελέσουν οι εθνικοί πόροι του </w:t>
      </w:r>
      <w:r w:rsidR="001C7CB6" w:rsidRPr="001C7CB6">
        <w:rPr>
          <w:rFonts w:ascii="Calibri" w:hAnsi="Calibri" w:cs="Calibri"/>
          <w:b/>
          <w:bCs/>
        </w:rPr>
        <w:t>Αναπτυξιακού</w:t>
      </w:r>
      <w:r w:rsidR="001C7CB6">
        <w:rPr>
          <w:rFonts w:ascii="Calibri" w:hAnsi="Calibri" w:cs="Calibri"/>
        </w:rPr>
        <w:t xml:space="preserve"> </w:t>
      </w:r>
      <w:r w:rsidRPr="003A35BE">
        <w:rPr>
          <w:rFonts w:ascii="Calibri" w:hAnsi="Calibri" w:cs="Calibri"/>
          <w:b/>
          <w:bCs/>
        </w:rPr>
        <w:t>Προγράμματος Δημοσίων Επενδύσεων (</w:t>
      </w:r>
      <w:r w:rsidR="001C7CB6">
        <w:rPr>
          <w:rFonts w:ascii="Calibri" w:hAnsi="Calibri" w:cs="Calibri"/>
          <w:b/>
          <w:bCs/>
        </w:rPr>
        <w:t>Α</w:t>
      </w:r>
      <w:r w:rsidRPr="003A35BE">
        <w:rPr>
          <w:rFonts w:ascii="Calibri" w:hAnsi="Calibri" w:cs="Calibri"/>
          <w:b/>
          <w:bCs/>
        </w:rPr>
        <w:t>ΠΔΕ)</w:t>
      </w:r>
      <w:r w:rsidRPr="0076247B">
        <w:rPr>
          <w:rFonts w:ascii="Calibri" w:hAnsi="Calibri" w:cs="Calibri"/>
        </w:rPr>
        <w:t xml:space="preserve">. Ειδικότερα στο </w:t>
      </w:r>
      <w:r w:rsidRPr="003A35BE">
        <w:rPr>
          <w:rFonts w:ascii="Calibri" w:hAnsi="Calibri" w:cs="Calibri"/>
          <w:b/>
          <w:bCs/>
        </w:rPr>
        <w:t>Εθνικό Πρόγραμμα Ανάπτυξης (ΕΠΑ)</w:t>
      </w:r>
      <w:r w:rsidRPr="0076247B">
        <w:rPr>
          <w:rFonts w:ascii="Calibri" w:hAnsi="Calibri" w:cs="Calibri"/>
        </w:rPr>
        <w:t>, δράσεις/έργα που σχετίζονται με την ενέργεια και το κλίμα θα αποτελέσουν προτεραιότητα, στο πλαίσιο των εθνικών αναπτυξιακών στόχων της χώρας και με γνώμονα την αρχή της συμπληρωματικότητας προς τις συγχρηματοδοτούμενες από την ΕΕ παρεμβάσεις και της αποτελεσματικότητας των πολιτικών και των δεσμεύσεων που έχουν αναληφθεί από τη χώρα για συγκεκριμένα χρονικά διαστήματα.</w:t>
      </w:r>
    </w:p>
    <w:p w14:paraId="592C0235" w14:textId="20613A18"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Η </w:t>
      </w:r>
      <w:r w:rsidRPr="003A35BE">
        <w:rPr>
          <w:rFonts w:ascii="Calibri" w:hAnsi="Calibri" w:cs="Calibri"/>
          <w:b/>
          <w:bCs/>
        </w:rPr>
        <w:t>φορολογική πολιτική</w:t>
      </w:r>
      <w:r w:rsidRPr="0076247B">
        <w:rPr>
          <w:rFonts w:ascii="Calibri" w:hAnsi="Calibri" w:cs="Calibri"/>
        </w:rPr>
        <w:t xml:space="preserve"> αναμένεται να διαδραματίσει επίσης εξέχοντα ρόλο στην αναμενόμενη ανακαίνιση του </w:t>
      </w:r>
      <w:r w:rsidR="00DE519B">
        <w:rPr>
          <w:rFonts w:ascii="Calibri" w:hAnsi="Calibri" w:cs="Calibri"/>
        </w:rPr>
        <w:t>κτη</w:t>
      </w:r>
      <w:r w:rsidRPr="0076247B">
        <w:rPr>
          <w:rFonts w:ascii="Calibri" w:hAnsi="Calibri" w:cs="Calibri"/>
        </w:rPr>
        <w:t>ριακού αποθέματος, η οποία θα πρέπει να σχεδιαστεί ώστε να αντικατοπτρίζει το πραγματικό κόστος, να αντιμετωπίζει το βασικό κοινωνικό και περιβαλλοντικό κόστος εσωτερικεύοντας τις εξωτερικές επιδράσεις και να επηρεάζει την αλλαγή συμπεριφοράς ως βασικό καθοριστικό παράγοντα του θεμιτού και βιώσιμου ανταγωνισμού.</w:t>
      </w:r>
    </w:p>
    <w:p w14:paraId="085D90C9" w14:textId="562B4D6E"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Πλέον των ανωτέρω χρηματοδοτικών πηγών, σημαντικοί νέοι ευρωπαϊκοί μηχανισμοί στήριξης θα αξιοποιηθούν για να χρηματοδοτήσουν τις απαιτήσεις της αναβάθμισης του </w:t>
      </w:r>
      <w:r w:rsidR="00DE519B">
        <w:rPr>
          <w:rFonts w:ascii="Calibri" w:hAnsi="Calibri" w:cs="Calibri"/>
        </w:rPr>
        <w:t>κτη</w:t>
      </w:r>
      <w:r w:rsidRPr="0076247B">
        <w:rPr>
          <w:rFonts w:ascii="Calibri" w:hAnsi="Calibri" w:cs="Calibri"/>
        </w:rPr>
        <w:t>ριακού αποθέματος.</w:t>
      </w:r>
    </w:p>
    <w:p w14:paraId="08882738"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Το </w:t>
      </w:r>
      <w:r w:rsidRPr="003A35BE">
        <w:rPr>
          <w:rFonts w:ascii="Calibri" w:hAnsi="Calibri" w:cs="Calibri"/>
          <w:b/>
          <w:bCs/>
        </w:rPr>
        <w:t>αναθεωρημένο Σχέδιο Ανάκαμψης και Ανθεκτικότητας</w:t>
      </w:r>
      <w:r w:rsidRPr="0076247B">
        <w:rPr>
          <w:rFonts w:ascii="Calibri" w:hAnsi="Calibri" w:cs="Calibri"/>
        </w:rPr>
        <w:t xml:space="preserve"> μέσα από το REPowerEU ενισχύει χρηματοδοτικά τις δράσεις ενεργειακής απόδοσης για νοικοκυριά, επιχειρήσεις και το Δημόσιο και τα συστήματα αποθήκευσης ενέργειας από ΑΠΕ.</w:t>
      </w:r>
    </w:p>
    <w:p w14:paraId="6A554BA9"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Ο </w:t>
      </w:r>
      <w:r w:rsidRPr="003A35BE">
        <w:rPr>
          <w:rFonts w:ascii="Calibri" w:hAnsi="Calibri" w:cs="Calibri"/>
          <w:b/>
          <w:bCs/>
        </w:rPr>
        <w:t>Μηχανισμός Δίκαιης Μετάβασης</w:t>
      </w:r>
      <w:r w:rsidRPr="0076247B">
        <w:rPr>
          <w:rFonts w:ascii="Calibri" w:hAnsi="Calibri" w:cs="Calibri"/>
        </w:rPr>
        <w:t xml:space="preserve">, αποτελεί μέρος της Ευρωπαϊκής Πράσινης Συμφωνίας και στοχεύει σε μια δίκαιη και με ισότιμους όρους πράσινη μετάβαση. Θα κινητοποιήσει επενδύσεις ύψους τουλάχιστον 100 δισ. ευρώ κατά την περίοδο 2021-2027 για τη στήριξη των εργαζομένων και των πολιτών στις περιφέρειες που πλήττονται περισσότερο από τη μετάβαση, με χρηματοδότηση από τον προϋπολογισμό της ΕΕ, συγχρηματοδότηση από τα κράτη μέλη, καθώς και συνεισφορές από το πρόγραμμα InvestEU και την </w:t>
      </w:r>
      <w:r w:rsidRPr="0068341F">
        <w:rPr>
          <w:rFonts w:ascii="Calibri" w:hAnsi="Calibri" w:cs="Calibri"/>
          <w:b/>
          <w:bCs/>
        </w:rPr>
        <w:t>Ευρωπαϊκή Τράπεζα Επενδύσεων (ΕΤΕπ)</w:t>
      </w:r>
      <w:r w:rsidRPr="0076247B">
        <w:rPr>
          <w:rFonts w:ascii="Calibri" w:hAnsi="Calibri" w:cs="Calibri"/>
        </w:rPr>
        <w:t xml:space="preserve">. Tο </w:t>
      </w:r>
      <w:r w:rsidRPr="0068341F">
        <w:rPr>
          <w:rFonts w:ascii="Calibri" w:hAnsi="Calibri" w:cs="Calibri"/>
          <w:b/>
          <w:bCs/>
        </w:rPr>
        <w:t>Σχέδιο Δίκαιης Αναπτυξιακής Μετάβασης (ΣΔΑΜ) των λιγνιτικών περιοχών της Δυτικής Μακεδονίας και του Δήμου Μεγαλόπολης</w:t>
      </w:r>
      <w:r w:rsidRPr="0076247B">
        <w:rPr>
          <w:rFonts w:ascii="Calibri" w:hAnsi="Calibri" w:cs="Calibri"/>
        </w:rPr>
        <w:t xml:space="preserve"> καταρτίστηκε και υλοποιείται με σκοπό τη δημιουργία αναπτυξιακών δυνατοτήτων για την αναγέννηση των τοπικών ασφαλειών, των θέσεων εργασίας και τη δημιουργία νέων. Το συνολικό ύψος της χρηματοδότησης, συμπεριλαμβανομένης της υποχρέωσης μόχλευσης ιδιωτικών πόρων, εκτιμάται ότι υπερβαίνει τα 5 δισ. € από κοινοτικούς και εθνικούς πόρους.</w:t>
      </w:r>
    </w:p>
    <w:p w14:paraId="654474B3" w14:textId="62527FC1"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Το </w:t>
      </w:r>
      <w:r w:rsidR="009365CC" w:rsidRPr="0068341F">
        <w:rPr>
          <w:rFonts w:ascii="Calibri" w:hAnsi="Calibri" w:cs="Calibri"/>
          <w:b/>
          <w:bCs/>
        </w:rPr>
        <w:t>Κοινωνικ</w:t>
      </w:r>
      <w:r w:rsidR="009365CC">
        <w:rPr>
          <w:rFonts w:ascii="Calibri" w:hAnsi="Calibri" w:cs="Calibri"/>
          <w:b/>
          <w:bCs/>
        </w:rPr>
        <w:t>ό</w:t>
      </w:r>
      <w:r w:rsidR="009365CC" w:rsidRPr="0068341F">
        <w:rPr>
          <w:rFonts w:ascii="Calibri" w:hAnsi="Calibri" w:cs="Calibri"/>
          <w:b/>
          <w:bCs/>
        </w:rPr>
        <w:t xml:space="preserve"> Κλ</w:t>
      </w:r>
      <w:r w:rsidR="009365CC">
        <w:rPr>
          <w:rFonts w:ascii="Calibri" w:hAnsi="Calibri" w:cs="Calibri"/>
          <w:b/>
          <w:bCs/>
        </w:rPr>
        <w:t>ι</w:t>
      </w:r>
      <w:r w:rsidR="009365CC" w:rsidRPr="0068341F">
        <w:rPr>
          <w:rFonts w:ascii="Calibri" w:hAnsi="Calibri" w:cs="Calibri"/>
          <w:b/>
          <w:bCs/>
        </w:rPr>
        <w:t>ματ</w:t>
      </w:r>
      <w:r w:rsidR="009365CC">
        <w:rPr>
          <w:rFonts w:ascii="Calibri" w:hAnsi="Calibri" w:cs="Calibri"/>
          <w:b/>
          <w:bCs/>
        </w:rPr>
        <w:t>ικό Ταμείο</w:t>
      </w:r>
      <w:r w:rsidR="009365CC" w:rsidRPr="0076247B">
        <w:rPr>
          <w:rFonts w:ascii="Calibri" w:hAnsi="Calibri" w:cs="Calibri"/>
        </w:rPr>
        <w:t xml:space="preserve"> </w:t>
      </w:r>
      <w:r w:rsidRPr="0076247B">
        <w:rPr>
          <w:rFonts w:ascii="Calibri" w:hAnsi="Calibri" w:cs="Calibri"/>
        </w:rPr>
        <w:t>θα στηρίξει τα πιο ευάλωτα νοικοκυριά, τις πολύ μικρές επιχειρήσεις και τους χρήστες των μέσων μαζικής μεταφοράς εν όψει της αναμενόμενης αύξησης των τιμών της ενέργειας μετά την επέκταση του</w:t>
      </w:r>
      <w:r w:rsidR="0068341F" w:rsidRPr="0068341F">
        <w:t xml:space="preserve"> </w:t>
      </w:r>
      <w:r w:rsidR="0068341F" w:rsidRPr="0068341F">
        <w:rPr>
          <w:rFonts w:ascii="Calibri" w:hAnsi="Calibri" w:cs="Calibri"/>
        </w:rPr>
        <w:t>Σ</w:t>
      </w:r>
      <w:r w:rsidR="0068341F">
        <w:rPr>
          <w:rFonts w:ascii="Calibri" w:hAnsi="Calibri" w:cs="Calibri"/>
        </w:rPr>
        <w:t xml:space="preserve">υστήματος </w:t>
      </w:r>
      <w:r w:rsidR="0068341F" w:rsidRPr="0068341F">
        <w:rPr>
          <w:rFonts w:ascii="Calibri" w:hAnsi="Calibri" w:cs="Calibri"/>
        </w:rPr>
        <w:t>Εμπορίας Δικαιωμάτων Εκπομπών</w:t>
      </w:r>
      <w:r w:rsidRPr="0076247B">
        <w:rPr>
          <w:rFonts w:ascii="Calibri" w:hAnsi="Calibri" w:cs="Calibri"/>
        </w:rPr>
        <w:t xml:space="preserve"> </w:t>
      </w:r>
      <w:r w:rsidR="0068341F">
        <w:rPr>
          <w:rFonts w:ascii="Calibri" w:hAnsi="Calibri" w:cs="Calibri"/>
        </w:rPr>
        <w:t>(</w:t>
      </w:r>
      <w:r w:rsidRPr="0076247B">
        <w:rPr>
          <w:rFonts w:ascii="Calibri" w:hAnsi="Calibri" w:cs="Calibri"/>
        </w:rPr>
        <w:t>ΣΕΔΕ</w:t>
      </w:r>
      <w:r w:rsidR="0068341F">
        <w:rPr>
          <w:rFonts w:ascii="Calibri" w:hAnsi="Calibri" w:cs="Calibri"/>
        </w:rPr>
        <w:t>)</w:t>
      </w:r>
      <w:r w:rsidRPr="0076247B">
        <w:rPr>
          <w:rFonts w:ascii="Calibri" w:hAnsi="Calibri" w:cs="Calibri"/>
        </w:rPr>
        <w:t xml:space="preserve"> στον τομέα των μεταφορών και των </w:t>
      </w:r>
      <w:r w:rsidR="00E70F94">
        <w:rPr>
          <w:rFonts w:ascii="Calibri" w:hAnsi="Calibri" w:cs="Calibri"/>
        </w:rPr>
        <w:t>κτι</w:t>
      </w:r>
      <w:r w:rsidRPr="0076247B">
        <w:rPr>
          <w:rFonts w:ascii="Calibri" w:hAnsi="Calibri" w:cs="Calibri"/>
        </w:rPr>
        <w:t xml:space="preserve">ρίων. Η υλοποίηση αυτού του ταμείου θα πραγματοποιηθεί κατά τη διάρκεια των ετών 2026-2032, με την Ελλάδα να έχει πρόσβαση σε περίπου 3,37 δισεκατομμύρια €, υποβάλλοντας ένα σχέδιο για το κοινωνικό κλίμα που θα περιέχει τα μέτρα και τις επενδύσεις που προτίθεται να εφαρμόσει για τον μετριασμό των κοινωνικών επιπτώσεων που προκαλούνται. Αυτό αφορά μέτρα και επενδύσεις που στοχεύουν στη μείωση της εξάρτησης από ορυκτά καύσιμα μέσω της αύξησης της ενεργειακής απόδοσης των </w:t>
      </w:r>
      <w:r w:rsidR="00DE519B">
        <w:rPr>
          <w:rFonts w:ascii="Calibri" w:hAnsi="Calibri" w:cs="Calibri"/>
        </w:rPr>
        <w:t>κτ</w:t>
      </w:r>
      <w:r w:rsidR="00E70F94">
        <w:rPr>
          <w:rFonts w:ascii="Calibri" w:hAnsi="Calibri" w:cs="Calibri"/>
        </w:rPr>
        <w:t>ι</w:t>
      </w:r>
      <w:r w:rsidRPr="0076247B">
        <w:rPr>
          <w:rFonts w:ascii="Calibri" w:hAnsi="Calibri" w:cs="Calibri"/>
        </w:rPr>
        <w:t>ρίων, απανθρακοποίηση των συστημάτων θέρμανσης και ψύξης και προώθησης λύσεων κινητικότητας χαμηλών ή ακόμη και μηδενικών εκπομπών.</w:t>
      </w:r>
    </w:p>
    <w:p w14:paraId="0E3DDCDC" w14:textId="708C638F" w:rsidR="0076247B" w:rsidRPr="0076247B" w:rsidRDefault="0076247B" w:rsidP="003A35BE">
      <w:pPr>
        <w:spacing w:before="60" w:after="60" w:line="276" w:lineRule="auto"/>
        <w:rPr>
          <w:rFonts w:ascii="Calibri" w:hAnsi="Calibri" w:cs="Calibri"/>
        </w:rPr>
      </w:pPr>
      <w:r w:rsidRPr="0076247B">
        <w:rPr>
          <w:rFonts w:ascii="Calibri" w:hAnsi="Calibri" w:cs="Calibri"/>
        </w:rPr>
        <w:lastRenderedPageBreak/>
        <w:t xml:space="preserve">Μετά την αναθεώρηση της Οδηγίας για το ΣΕΔΕ της ΕΕ, η Ελλάδα θα γίνει ένα από τα νέα κράτη μέλη που θα επωφεληθούν από το ταμείο για τη στήριξη του εκσυγχρονισμού των ενεργειακών συστημάτων και της βελτίωσης της ενεργειακής απόδοσης σε κράτη μέλη με χαμηλότερο κατά κεφαλήν ΑΕΠ. Αυτό θα επιτρέψει τη χρηματοδότηση επενδύσεων σε ανανεώσιμες πηγές ενέργειας, ενεργειακή απόδοση, αποθήκευση και ενεργειακά δίκτυα και για την προώθηση της δίκαιης μετάβασης σε εδάφη των οποίων η οικονομία βασιζόταν προηγουμένως σε βιομηχανικές ή άλλες δραστηριότητες με υψηλές εκπομπές άνθρακα. </w:t>
      </w:r>
    </w:p>
    <w:p w14:paraId="764E91A0" w14:textId="7DABB933"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Ο συνδυασμός των ανωτέρω χρηματοδοτήσεων με εθνικά προγράμματα, μέσω των οποίων χρηματοδοτούνται συμπληρωματικές δράσεις, καθώς και η αξιοποίηση των μηχανισμών της αγοράς (π.χ., αποπληρωμή μέσω των λογαριασμών ενέργειας, τα </w:t>
      </w:r>
      <w:r w:rsidR="0068341F" w:rsidRPr="0068341F">
        <w:rPr>
          <w:rFonts w:ascii="Calibri" w:hAnsi="Calibri" w:cs="Calibri"/>
          <w:b/>
          <w:bCs/>
        </w:rPr>
        <w:t>Καθεστώτα</w:t>
      </w:r>
      <w:r w:rsidRPr="0068341F">
        <w:rPr>
          <w:rFonts w:ascii="Calibri" w:hAnsi="Calibri" w:cs="Calibri"/>
          <w:b/>
          <w:bCs/>
        </w:rPr>
        <w:t xml:space="preserve"> επιβολής </w:t>
      </w:r>
      <w:r w:rsidR="0068341F" w:rsidRPr="0068341F">
        <w:rPr>
          <w:rFonts w:ascii="Calibri" w:hAnsi="Calibri" w:cs="Calibri"/>
          <w:b/>
          <w:bCs/>
        </w:rPr>
        <w:t>υποχρέωσης</w:t>
      </w:r>
      <w:r w:rsidRPr="0068341F">
        <w:rPr>
          <w:rFonts w:ascii="Calibri" w:hAnsi="Calibri" w:cs="Calibri"/>
          <w:b/>
          <w:bCs/>
        </w:rPr>
        <w:t xml:space="preserve"> ενεργειακής απόδοσης</w:t>
      </w:r>
      <w:r w:rsidRPr="0076247B">
        <w:rPr>
          <w:rFonts w:ascii="Calibri" w:hAnsi="Calibri" w:cs="Calibri"/>
        </w:rPr>
        <w:t>, οι ανταγωνιστικές διαδικασίας εξοικονόμησης ενέργειας), θα ενεργοποιήσουν σημαντικούς πόρους για την υλοποίηση σχετικών έργων.</w:t>
      </w:r>
    </w:p>
    <w:p w14:paraId="3F359FAF"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Η εφαρμογή του συγκεκριμένου σχεδίου συνεπάγεται την επιτάχυνση της δράσης των ταμείων που προσδιορίζονται με έμφαση στους στόχους που έχουν τεθεί, σε συνδυασμό με στενούς δεσμούς μεταξύ των διαφορετικών πηγών χρηματοδότησης και την τόνωση της χρήσης των ευρωπαϊκών κονδυλίων. </w:t>
      </w:r>
    </w:p>
    <w:p w14:paraId="073BE075"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 xml:space="preserve">Παράλληλα η </w:t>
      </w:r>
      <w:r w:rsidRPr="0068341F">
        <w:rPr>
          <w:rFonts w:ascii="Calibri" w:hAnsi="Calibri" w:cs="Calibri"/>
          <w:b/>
          <w:bCs/>
        </w:rPr>
        <w:t>κινητοποίηση πρόσθετης χρηματοδότησης από τον ιδιωτικό τομέα</w:t>
      </w:r>
      <w:r w:rsidRPr="0076247B">
        <w:rPr>
          <w:rFonts w:ascii="Calibri" w:hAnsi="Calibri" w:cs="Calibri"/>
        </w:rPr>
        <w:t>, συμπεριλαμβανομένης της συνεισφοράς από ξένους επενδυτές και διεθνή χρηματοπιστωτικά ιδρύματα σε νέους μηχανισμούς και μοντέλα μεικτής χρηματοδότησης και δανεισμού (</w:t>
      </w:r>
      <w:r w:rsidRPr="0068341F">
        <w:rPr>
          <w:rFonts w:ascii="Calibri" w:hAnsi="Calibri" w:cs="Calibri"/>
          <w:b/>
          <w:bCs/>
        </w:rPr>
        <w:t>Πράσινα Ομόλογα, πράσινα δάνεια</w:t>
      </w:r>
      <w:r w:rsidRPr="0076247B">
        <w:rPr>
          <w:rFonts w:ascii="Calibri" w:hAnsi="Calibri" w:cs="Calibri"/>
        </w:rPr>
        <w:t xml:space="preserve">), σε ευθυγράμμιση με τους στόχους της Βιώσιμης Ανάπτυξης απόκτα κρίσιμο ρόλο και αναμένεται να  διευρυνθεί σημαντικά. </w:t>
      </w:r>
    </w:p>
    <w:p w14:paraId="1F1EA0DA" w14:textId="77777777" w:rsidR="0076247B" w:rsidRPr="0076247B" w:rsidRDefault="0076247B" w:rsidP="003A35BE">
      <w:pPr>
        <w:spacing w:before="60" w:after="60" w:line="276" w:lineRule="auto"/>
        <w:rPr>
          <w:rFonts w:ascii="Calibri" w:hAnsi="Calibri" w:cs="Calibri"/>
        </w:rPr>
      </w:pPr>
      <w:r w:rsidRPr="0076247B">
        <w:rPr>
          <w:rFonts w:ascii="Calibri" w:hAnsi="Calibri" w:cs="Calibri"/>
        </w:rPr>
        <w:t>Ο σχεδιασμός και η ανάπτυξη νέων χρηματοδοτικών σχημάτων και χρηματοδοτικών εργαλείων, όπως αποτυπώνονται στο αναθεωρημένο ΕΣΕΚ και η βέλτιστη αξιοποίησή τους μέσω της κατάλληλης μόχλευσης των διαθέσιμων πόρων, με την ταυτόχρονη κινητοποίηση ιδιωτικών κεφαλαίων, θα οδηγήσουν σε επενδύσεις σημαντικά μεγαλύτερου προϋπολογισμού, από τους πόρους που διατίθενται μέσω κοινοτικών και εθνικών προγραμμάτων, συμβάλλοντας καθοριστικά στην επίτευξη των στόχων του συγκεκριμένου σχεδίου.</w:t>
      </w:r>
    </w:p>
    <w:p w14:paraId="442EB5A6" w14:textId="11FC0282" w:rsidR="0068341F" w:rsidRPr="0076247B" w:rsidRDefault="0076247B" w:rsidP="003A35BE">
      <w:pPr>
        <w:spacing w:before="60" w:after="60" w:line="276" w:lineRule="auto"/>
        <w:rPr>
          <w:rFonts w:ascii="Calibri" w:hAnsi="Calibri" w:cs="Calibri"/>
        </w:rPr>
      </w:pPr>
      <w:r w:rsidRPr="0076247B">
        <w:rPr>
          <w:rFonts w:ascii="Calibri" w:hAnsi="Calibri" w:cs="Calibri"/>
        </w:rPr>
        <w:t xml:space="preserve">Τέλος, τα έσοδα από τους πλειστηριασμούς δικαιωμάτων εκπομπών από το Σύστημα Εμπορίας Δικαιωμάτων Εκπομπών στους τομείς των σταθερών εγκαταστάσεων, αεροπλοΐας και ναυτιλίας (ΣΕΔΕ 1) καθώς και η επέκταση στους τομείς των </w:t>
      </w:r>
      <w:r w:rsidR="00DE519B">
        <w:rPr>
          <w:rFonts w:ascii="Calibri" w:hAnsi="Calibri" w:cs="Calibri"/>
        </w:rPr>
        <w:t>κτ</w:t>
      </w:r>
      <w:r w:rsidR="00E70F94">
        <w:rPr>
          <w:rFonts w:ascii="Calibri" w:hAnsi="Calibri" w:cs="Calibri"/>
        </w:rPr>
        <w:t>ι</w:t>
      </w:r>
      <w:r w:rsidRPr="0076247B">
        <w:rPr>
          <w:rFonts w:ascii="Calibri" w:hAnsi="Calibri" w:cs="Calibri"/>
        </w:rPr>
        <w:t>ρίων και των μεταφορών (ΣΕΔΕ 2) αναμένεται να ενισχύσουν σημαντικά τη στήριξη των παραπάνω δράσεων για την επίτευξη της ενεργειακής μετάβασης για τη περίοδο 2025-2030.</w:t>
      </w:r>
    </w:p>
    <w:p w14:paraId="6FA4FE5C" w14:textId="77777777" w:rsidR="002E4C41" w:rsidRPr="00232E60" w:rsidRDefault="002E4C41" w:rsidP="0014494D">
      <w:pPr>
        <w:autoSpaceDE w:val="0"/>
        <w:autoSpaceDN w:val="0"/>
        <w:adjustRightInd w:val="0"/>
        <w:spacing w:before="0" w:after="0" w:line="240" w:lineRule="auto"/>
        <w:jc w:val="left"/>
        <w:rPr>
          <w:rFonts w:ascii="Calibri" w:hAnsi="Calibri" w:cs="Calibri"/>
          <w14:ligatures w14:val="standardContextual"/>
        </w:rPr>
      </w:pPr>
    </w:p>
    <w:p w14:paraId="71DB1F51" w14:textId="58330B31" w:rsidR="003555B3" w:rsidRPr="00E70F94" w:rsidRDefault="003555B3" w:rsidP="00406991">
      <w:pPr>
        <w:pStyle w:val="1"/>
        <w:numPr>
          <w:ilvl w:val="0"/>
          <w:numId w:val="1"/>
        </w:numPr>
        <w:spacing w:before="0" w:after="120" w:line="360" w:lineRule="auto"/>
        <w:rPr>
          <w:rFonts w:ascii="Calibri" w:hAnsi="Calibri" w:cs="Calibri"/>
          <w:b/>
          <w:bCs/>
          <w:sz w:val="28"/>
          <w:szCs w:val="28"/>
        </w:rPr>
      </w:pPr>
      <w:bookmarkStart w:id="309" w:name="_Toc202800743"/>
      <w:bookmarkStart w:id="310" w:name="_Toc215486324"/>
      <w:r w:rsidRPr="00E70F94">
        <w:rPr>
          <w:rFonts w:ascii="Calibri" w:hAnsi="Calibri" w:cs="Calibri"/>
          <w:b/>
          <w:bCs/>
          <w:sz w:val="28"/>
          <w:szCs w:val="28"/>
        </w:rPr>
        <w:t>Μηχανισμός παρακολούθησης</w:t>
      </w:r>
      <w:bookmarkEnd w:id="309"/>
      <w:bookmarkEnd w:id="310"/>
    </w:p>
    <w:p w14:paraId="340EBF61" w14:textId="77777777" w:rsidR="00E0283A" w:rsidRPr="0076247B" w:rsidRDefault="00E0283A" w:rsidP="003A35BE">
      <w:pPr>
        <w:spacing w:before="60" w:after="60" w:line="276" w:lineRule="auto"/>
        <w:rPr>
          <w:rFonts w:ascii="Calibri" w:hAnsi="Calibri" w:cs="Calibri"/>
        </w:rPr>
      </w:pPr>
      <w:r w:rsidRPr="0076247B">
        <w:rPr>
          <w:rFonts w:ascii="Calibri" w:hAnsi="Calibri" w:cs="Calibri"/>
        </w:rPr>
        <w:t>Η παρακολούθηση της εφαρμογής των καινοτόμων εργαλείων χρηματοδότησης με σκοπό τη βελτίωση της ενεργειακής απόδοσης που αναπτύχθηκαν στο πλαίσιο του οδικού χάρτη αποτελεί ακρογωνιαίο λίθο για την αποτελεσματική τους υλοποίηση και την ενδεχόμενη εφαρμογή τους σε ευρύτερη κλίμακα διευκολύνοντας καθοριστικά την επίτευξη των ενεργειακών και κλιματικών στόχων της χώρας.</w:t>
      </w:r>
    </w:p>
    <w:p w14:paraId="34D0B286" w14:textId="631AAFE0" w:rsidR="00E0283A" w:rsidRPr="0076247B" w:rsidRDefault="00E0283A" w:rsidP="003A35BE">
      <w:pPr>
        <w:spacing w:before="60" w:after="60" w:line="276" w:lineRule="auto"/>
        <w:rPr>
          <w:rFonts w:ascii="Calibri" w:hAnsi="Calibri" w:cs="Calibri"/>
        </w:rPr>
      </w:pPr>
      <w:r w:rsidRPr="0076247B">
        <w:rPr>
          <w:rFonts w:ascii="Calibri" w:hAnsi="Calibri" w:cs="Calibri"/>
        </w:rPr>
        <w:t xml:space="preserve">Για την επίτευξη του παραπάνω στόχου θα αναπτυχθεί ένας ολιστικός μηχανισμός παρακολούθησης και αξιολόγησης του στόχου ανακαίνισης και της επίδοσης των υλοποιηθέντων μέτρων και πολιτικών με </w:t>
      </w:r>
      <w:r w:rsidRPr="0076247B">
        <w:rPr>
          <w:rFonts w:ascii="Calibri" w:hAnsi="Calibri" w:cs="Calibri"/>
        </w:rPr>
        <w:lastRenderedPageBreak/>
        <w:t>σκοπό τόσο την αποτελεσματική καταγραφή των υλοποιηθέντων δράσεων στο πλαίσιο καινοτόμων εργαλείων χρηματοδότησης συμπεριλαμβανομένων των συνεπαγόμενων επιπτώσεων, όσο και την ενδελεχή αξιολόγηση και τον ενδεχόμενο ανασχεδιασμό στην περίπτωση κατά την οποία κριθεί ότι η αποδοτικότητα τους δεν είναι ούτε η αναμενόμενη, ούτε και η ενδεδειγμένη.</w:t>
      </w:r>
    </w:p>
    <w:p w14:paraId="2F1EE11D" w14:textId="4F4CBB74" w:rsidR="00E0283A" w:rsidRPr="0076247B" w:rsidRDefault="00E0283A" w:rsidP="00471CA4">
      <w:pPr>
        <w:spacing w:after="60" w:line="276" w:lineRule="auto"/>
        <w:rPr>
          <w:rFonts w:ascii="Calibri" w:hAnsi="Calibri" w:cs="Calibri"/>
        </w:rPr>
      </w:pPr>
      <w:r w:rsidRPr="0076247B">
        <w:rPr>
          <w:rFonts w:ascii="Calibri" w:hAnsi="Calibri" w:cs="Calibri"/>
        </w:rPr>
        <w:t>Ο μηχανισμός παρακολούθησης αποτελείται από τρεις διαφορετικές διαστάσεις, οι οποίες απεικονίζονται στην ακόλουθη εικόνα, με στόχο την αδιάλειπτη και αποτελεσματική “από τη βάση στην κορυφή” παρακολούθηση των υλοποιηθέντων δράσεων βελτίωσης της ενεργειακής απόδοσης (bottom-up monitoring).</w:t>
      </w:r>
    </w:p>
    <w:p w14:paraId="630058FA" w14:textId="77777777" w:rsidR="00471CA4" w:rsidRDefault="00E0283A" w:rsidP="00471CA4">
      <w:pPr>
        <w:spacing w:after="60" w:line="276" w:lineRule="auto"/>
        <w:jc w:val="center"/>
        <w:rPr>
          <w:rFonts w:ascii="Calibri" w:hAnsi="Calibri" w:cs="Calibri"/>
          <w:i/>
          <w:iCs/>
          <w:sz w:val="20"/>
          <w:szCs w:val="20"/>
        </w:rPr>
      </w:pPr>
      <w:r w:rsidRPr="00471CA4">
        <w:rPr>
          <w:rFonts w:ascii="Calibri" w:hAnsi="Calibri" w:cs="Calibri"/>
          <w:noProof/>
        </w:rPr>
        <w:drawing>
          <wp:inline distT="0" distB="0" distL="0" distR="0" wp14:anchorId="4E0AEAAE" wp14:editId="39BE0419">
            <wp:extent cx="5212080" cy="1993063"/>
            <wp:effectExtent l="0" t="0" r="7620" b="7620"/>
            <wp:docPr id="1772164128" name="Εικόνα 7" descr="A blue rectangle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2164128" name="Εικόνα 7" descr="A blue rectangle with white text&#10;&#10;AI-generated content may be incorrect."/>
                    <pic:cNvPicPr>
                      <a:picLocks noChangeAspect="1" noChangeArrowheads="1"/>
                    </pic:cNvPicPr>
                  </pic:nvPicPr>
                  <pic:blipFill rotWithShape="1">
                    <a:blip r:embed="rId62" cstate="print">
                      <a:extLst>
                        <a:ext uri="{28A0092B-C50C-407E-A947-70E740481C1C}">
                          <a14:useLocalDpi xmlns:a14="http://schemas.microsoft.com/office/drawing/2010/main" val="0"/>
                        </a:ext>
                      </a:extLst>
                    </a:blip>
                    <a:srcRect t="-3396" b="-1"/>
                    <a:stretch>
                      <a:fillRect/>
                    </a:stretch>
                  </pic:blipFill>
                  <pic:spPr bwMode="auto">
                    <a:xfrm>
                      <a:off x="0" y="0"/>
                      <a:ext cx="5212080" cy="1993063"/>
                    </a:xfrm>
                    <a:prstGeom prst="rect">
                      <a:avLst/>
                    </a:prstGeom>
                    <a:noFill/>
                    <a:ln>
                      <a:noFill/>
                    </a:ln>
                    <a:extLst>
                      <a:ext uri="{53640926-AAD7-44D8-BBD7-CCE9431645EC}">
                        <a14:shadowObscured xmlns:a14="http://schemas.microsoft.com/office/drawing/2010/main"/>
                      </a:ext>
                    </a:extLst>
                  </pic:spPr>
                </pic:pic>
              </a:graphicData>
            </a:graphic>
          </wp:inline>
        </w:drawing>
      </w:r>
      <w:bookmarkStart w:id="311" w:name="_Hlk201797570"/>
    </w:p>
    <w:p w14:paraId="4EAEF511" w14:textId="490A5310" w:rsidR="00E0283A" w:rsidRPr="00923F38" w:rsidRDefault="00AF4FD8" w:rsidP="00471CA4">
      <w:pPr>
        <w:spacing w:after="60" w:line="276" w:lineRule="auto"/>
        <w:jc w:val="center"/>
        <w:rPr>
          <w:rFonts w:ascii="Calibri" w:hAnsi="Calibri" w:cs="Calibri"/>
          <w:b/>
          <w:bCs/>
          <w:sz w:val="24"/>
          <w:szCs w:val="24"/>
        </w:rPr>
      </w:pPr>
      <w:bookmarkStart w:id="312" w:name="_Toc202800774"/>
      <w:bookmarkStart w:id="313" w:name="_Toc215486355"/>
      <w:r w:rsidRPr="00923F38">
        <w:rPr>
          <w:rFonts w:ascii="Calibri" w:hAnsi="Calibri" w:cs="Calibri"/>
          <w:b/>
          <w:bCs/>
          <w:i/>
          <w:iCs/>
          <w:sz w:val="20"/>
          <w:szCs w:val="20"/>
        </w:rPr>
        <w:t xml:space="preserve">Διάγραμμα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Διάγραμμα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28</w:t>
      </w:r>
      <w:r w:rsidRPr="00923F38">
        <w:rPr>
          <w:rFonts w:ascii="Calibri" w:hAnsi="Calibri" w:cs="Calibri"/>
          <w:b/>
          <w:bCs/>
          <w:i/>
          <w:iCs/>
          <w:sz w:val="20"/>
          <w:szCs w:val="20"/>
        </w:rPr>
        <w:fldChar w:fldCharType="end"/>
      </w:r>
      <w:r w:rsidRPr="00923F38">
        <w:rPr>
          <w:rFonts w:ascii="Calibri" w:hAnsi="Calibri" w:cs="Calibri"/>
          <w:b/>
          <w:bCs/>
          <w:i/>
          <w:iCs/>
          <w:sz w:val="20"/>
          <w:szCs w:val="20"/>
        </w:rPr>
        <w:t xml:space="preserve">. </w:t>
      </w:r>
      <w:r w:rsidR="00E0283A" w:rsidRPr="00923F38">
        <w:rPr>
          <w:rFonts w:ascii="Calibri" w:hAnsi="Calibri" w:cs="Calibri"/>
          <w:b/>
          <w:bCs/>
          <w:i/>
          <w:iCs/>
          <w:sz w:val="20"/>
          <w:szCs w:val="20"/>
        </w:rPr>
        <w:t>Διαστάσεις του μηχανισμού παρακολούθησης</w:t>
      </w:r>
      <w:bookmarkEnd w:id="311"/>
      <w:bookmarkEnd w:id="312"/>
      <w:bookmarkEnd w:id="313"/>
    </w:p>
    <w:p w14:paraId="491DDA5C" w14:textId="77777777" w:rsidR="00AF4FD8" w:rsidRDefault="00AF4FD8" w:rsidP="0076247B">
      <w:pPr>
        <w:spacing w:after="60" w:line="276" w:lineRule="auto"/>
        <w:rPr>
          <w:rFonts w:ascii="Calibri" w:hAnsi="Calibri" w:cs="Calibri"/>
        </w:rPr>
      </w:pPr>
    </w:p>
    <w:p w14:paraId="796FCEF0" w14:textId="39F6B8D7" w:rsidR="00E0283A" w:rsidRPr="0076247B" w:rsidRDefault="00E0283A" w:rsidP="0076247B">
      <w:pPr>
        <w:spacing w:after="60" w:line="276" w:lineRule="auto"/>
        <w:rPr>
          <w:rFonts w:ascii="Calibri" w:hAnsi="Calibri" w:cs="Calibri"/>
        </w:rPr>
      </w:pPr>
      <w:r w:rsidRPr="0076247B">
        <w:rPr>
          <w:rFonts w:ascii="Calibri" w:hAnsi="Calibri" w:cs="Calibri"/>
        </w:rPr>
        <w:t>Η πρώτη διάσταση θα επικεντρωθεί στην αναλυτική καταγραφή των επιπτώσεων της κάθε υλοποιηθείσας δράσης βελτίωσης της ενεργειακής απόδοσης. Πιο συγκεκριμένα, θα συλλεχθούν ποσοτικά δεδομένα σχετικά με την υλοποίηση των δράσεων μέσω διοικητικών πηγών και σε άμεση συνεργασία με τους φορείς, οι οποίοι θα αναλάβουν τον συντονισμό και τη διαχείριση των δράσεων. Τα συλλεχθέντα δεδομένα αφορούν τόσο το κόστος υλοποίησης, όσο και τις αναμενόμενες επιπτώσεις (είτε ενεργειακής, είτε μη ενεργειακής φύσεως).</w:t>
      </w:r>
    </w:p>
    <w:p w14:paraId="5162B7E2" w14:textId="0BF8DE37" w:rsidR="00E0283A" w:rsidRPr="003A35BE" w:rsidRDefault="00E0283A" w:rsidP="003A35BE">
      <w:pPr>
        <w:spacing w:before="60" w:after="60" w:line="276" w:lineRule="auto"/>
        <w:rPr>
          <w:rFonts w:ascii="Calibri" w:hAnsi="Calibri" w:cs="Calibri"/>
        </w:rPr>
      </w:pPr>
      <w:r w:rsidRPr="003A35BE">
        <w:rPr>
          <w:rFonts w:ascii="Calibri" w:hAnsi="Calibri" w:cs="Calibri"/>
        </w:rPr>
        <w:t xml:space="preserve">Η δεύτερη διάσταση αποσκοπεί στην αξιολόγηση των </w:t>
      </w:r>
      <w:r w:rsidR="008222AB">
        <w:rPr>
          <w:rFonts w:ascii="Calibri" w:hAnsi="Calibri" w:cs="Calibri"/>
        </w:rPr>
        <w:t>υλοποιηθεισών</w:t>
      </w:r>
      <w:r w:rsidR="008222AB" w:rsidRPr="003A35BE">
        <w:rPr>
          <w:rFonts w:ascii="Calibri" w:hAnsi="Calibri" w:cs="Calibri"/>
        </w:rPr>
        <w:t xml:space="preserve"> </w:t>
      </w:r>
      <w:r w:rsidRPr="003A35BE">
        <w:rPr>
          <w:rFonts w:ascii="Calibri" w:hAnsi="Calibri" w:cs="Calibri"/>
        </w:rPr>
        <w:t>δράσεων βελτίωσης της ενεργειακής απόδοσης. Η αξιολόγηση θα πραγματοποιηθεί αρχικά με την ποσοτικοποίηση δεικτών κόστους αποτελέσματος βάσει των δεδομένων που θα συλλεχθούν στο πλαίσιο της πρώτης διάστασης. Επιπρόσθετα, θα δοθεί έμφαση στην ποιοτική αξιολόγηση των δράσεων για διάφορα σημεία σχεδιασμού, όπως ενδεικτικά είναι η ενδεχόμενη γραφειοκρατία, το αυξημένο διαχειριστικό κόστος για τα εμπλεκόμενα μέρη, οι διαδικασίες υλοποίησης, τα μέσα συμμετοχής κ.α. Για την αποτελεσματικότερη αξιολόγηση των δράσεων δύναται να δρομολογηθεί η διεξαγωγή τόσο εξειδικευμένων μελετών, όσο και στοχευμένων ερευνών πεδίου για την αποδοτικότερη αξιολόγηση των υλοποιηθέντων δράσεων.</w:t>
      </w:r>
    </w:p>
    <w:p w14:paraId="53354C1E" w14:textId="77777777" w:rsidR="00E0283A" w:rsidRPr="003A35BE" w:rsidRDefault="00E0283A" w:rsidP="003A35BE">
      <w:pPr>
        <w:spacing w:before="60" w:after="60" w:line="276" w:lineRule="auto"/>
        <w:rPr>
          <w:rFonts w:ascii="Calibri" w:hAnsi="Calibri" w:cs="Calibri"/>
        </w:rPr>
      </w:pPr>
      <w:r w:rsidRPr="003A35BE">
        <w:rPr>
          <w:rFonts w:ascii="Calibri" w:hAnsi="Calibri" w:cs="Calibri"/>
        </w:rPr>
        <w:t>Τέλος, η τρίτη διάσταση στοχεύει στον ενδεχόμενο ανασχεδιασμό των υλοποιηθέντων δράσεων βελτίωσης της ενεργειακής απόδοσης με σκοπό την αύξηση της αποδοτικότητας τους. Στοχευμένες προτάσεις θα καταρτιστούν για τον ανασχεδιασμό και τη βελτίωση των δράσεων στο μέλλον βάσει των αποτελεσμάτων που θα εξαχθούν στο πλαίσιο της δεύτερης διάστασης.</w:t>
      </w:r>
    </w:p>
    <w:p w14:paraId="3EB5EDC5" w14:textId="04A8FEAC" w:rsidR="00E0283A" w:rsidRPr="003A35BE" w:rsidRDefault="00E0283A" w:rsidP="003A35BE">
      <w:pPr>
        <w:spacing w:beforeLines="60" w:before="144" w:after="60" w:line="276" w:lineRule="auto"/>
        <w:rPr>
          <w:rFonts w:ascii="Calibri" w:hAnsi="Calibri" w:cs="Calibri"/>
        </w:rPr>
      </w:pPr>
      <w:r w:rsidRPr="003A35BE">
        <w:rPr>
          <w:rFonts w:ascii="Calibri" w:hAnsi="Calibri" w:cs="Calibri"/>
        </w:rPr>
        <w:lastRenderedPageBreak/>
        <w:t xml:space="preserve">Κομβικός αναμένεται να είναι ο ρόλος της </w:t>
      </w:r>
      <w:r w:rsidRPr="003A35BE">
        <w:rPr>
          <w:rFonts w:ascii="Calibri" w:hAnsi="Calibri" w:cs="Calibri"/>
          <w:b/>
          <w:bCs/>
        </w:rPr>
        <w:t>Ομάδα Εργασίας για την παρακολούθηση υλοποίησης των στόχων και των σχετικών μέτρων και πολιτικών που περιγράφονται στο ΕΣΕΚ</w:t>
      </w:r>
      <w:r w:rsidRPr="003A35BE">
        <w:rPr>
          <w:rFonts w:ascii="Calibri" w:hAnsi="Calibri" w:cs="Calibri"/>
        </w:rPr>
        <w:t>, αφού θα αναλάβει τη διαχείριση του μηχανισμού παρακολούθησης και την απρόσκοπτη εφαρμογή των προβλεπόμενων διαδικασιών διασφαλίζοντας ότι οι υλοποιηθείσες δράσεις θα συμβάλλουν καθοριστικά στην υλοποίηση των ενεργειακών και κλιματικών στόχων της χώρας έως το 2050.</w:t>
      </w:r>
    </w:p>
    <w:p w14:paraId="646F745B" w14:textId="77777777" w:rsidR="00E0283A" w:rsidRPr="003A35BE" w:rsidRDefault="00E0283A" w:rsidP="003A35BE">
      <w:pPr>
        <w:spacing w:beforeLines="60" w:before="144" w:after="60" w:line="276" w:lineRule="auto"/>
        <w:rPr>
          <w:rFonts w:ascii="Calibri" w:hAnsi="Calibri" w:cs="Calibri"/>
        </w:rPr>
      </w:pPr>
      <w:r w:rsidRPr="003A35BE">
        <w:rPr>
          <w:rFonts w:ascii="Calibri" w:hAnsi="Calibri" w:cs="Calibri"/>
        </w:rPr>
        <w:t>Η Ομάδα Εργασίας του ΕΣΕΚ θα αναλάβει την διαμόρφωση προτάσεων για το σύνολο των δράσεων βελτίωσης της ενεργειακής απόδοσης σύμφωνα με την εμπειρία από τους καινοτόμους μηχανισμούς χρηματοδότησης που έχουν συμπεριληφθεί στο πλαίσιο του συγκεκριμένου οδικού χάρτη.</w:t>
      </w:r>
    </w:p>
    <w:p w14:paraId="7E05D003" w14:textId="77777777" w:rsidR="003A35BE" w:rsidRPr="00FF4959" w:rsidRDefault="00E0283A" w:rsidP="003A35BE">
      <w:pPr>
        <w:spacing w:beforeLines="60" w:before="144" w:after="60" w:line="276" w:lineRule="auto"/>
        <w:rPr>
          <w:rFonts w:ascii="Calibri" w:hAnsi="Calibri" w:cs="Calibri"/>
        </w:rPr>
      </w:pPr>
      <w:r w:rsidRPr="003A35BE">
        <w:rPr>
          <w:rFonts w:ascii="Calibri" w:hAnsi="Calibri" w:cs="Calibri"/>
        </w:rPr>
        <w:t>Τέλος, η Ομάδα Εργασίας του ΕΣΕΚ θα συμμετάσχει στην εξειδίκευση του συνόλου των μέτρων πολιτικής στη διάσταση της βελτίωσης της ενεργειακής απόδοσης σε συνεργασία με τους αρμόδιους φορείς για τον σχεδιασμό και την υλοποίηση τους. Οι συγκεκριμένοι φορείς θα κληθούν να ενσωματώνουν κατά τη φάση σχεδιασμού και υλοποίησης των μέτρων πολιτικής τις βασικές αρχές που πρέπει να διέπουν αυτά σύμφωνα με τις προβλέψεις του παρόντος οδικού χάρτη.</w:t>
      </w:r>
    </w:p>
    <w:p w14:paraId="623A3044" w14:textId="77777777" w:rsidR="003A35BE" w:rsidRPr="00FF4959" w:rsidRDefault="003A35BE" w:rsidP="003A35BE">
      <w:pPr>
        <w:spacing w:beforeLines="60" w:before="144" w:after="60" w:line="276" w:lineRule="auto"/>
        <w:rPr>
          <w:rFonts w:ascii="Calibri" w:hAnsi="Calibri" w:cs="Calibri"/>
        </w:rPr>
      </w:pPr>
    </w:p>
    <w:p w14:paraId="41B65E65" w14:textId="66EE6233" w:rsidR="00841384" w:rsidRPr="003A35BE" w:rsidRDefault="00841384" w:rsidP="003A35BE">
      <w:pPr>
        <w:spacing w:beforeLines="60" w:before="144" w:after="60" w:line="276" w:lineRule="auto"/>
        <w:rPr>
          <w:rFonts w:ascii="Calibri" w:hAnsi="Calibri" w:cs="Calibri"/>
        </w:rPr>
      </w:pPr>
      <w:r w:rsidRPr="003A35BE">
        <w:rPr>
          <w:rFonts w:ascii="Calibri" w:hAnsi="Calibri" w:cs="Calibri"/>
          <w:b/>
          <w:sz w:val="36"/>
          <w:szCs w:val="36"/>
        </w:rPr>
        <w:br w:type="page"/>
      </w:r>
    </w:p>
    <w:p w14:paraId="39D9E982" w14:textId="59F9080A" w:rsidR="00841384" w:rsidRDefault="00841384" w:rsidP="00841384">
      <w:pPr>
        <w:pStyle w:val="1"/>
        <w:spacing w:before="0" w:after="120" w:line="360" w:lineRule="auto"/>
        <w:ind w:left="432" w:hanging="432"/>
        <w:rPr>
          <w:rFonts w:ascii="Calibri" w:hAnsi="Calibri" w:cs="Calibri"/>
          <w:b/>
        </w:rPr>
      </w:pPr>
      <w:bookmarkStart w:id="314" w:name="_Toc202800744"/>
      <w:bookmarkStart w:id="315" w:name="_Toc215486325"/>
      <w:r w:rsidRPr="00232E60">
        <w:rPr>
          <w:rFonts w:ascii="Calibri" w:hAnsi="Calibri" w:cs="Calibri"/>
          <w:b/>
        </w:rPr>
        <w:lastRenderedPageBreak/>
        <w:t>ΠΑΡΑΡΤΗΜΑΤΑ</w:t>
      </w:r>
      <w:bookmarkEnd w:id="314"/>
      <w:bookmarkEnd w:id="315"/>
    </w:p>
    <w:p w14:paraId="6E36482E" w14:textId="1B7AB1E1" w:rsidR="00965B77" w:rsidRPr="00965B77" w:rsidRDefault="00965B77" w:rsidP="00965B77">
      <w:pPr>
        <w:pStyle w:val="2"/>
        <w:spacing w:before="120" w:after="60"/>
        <w:rPr>
          <w:rFonts w:ascii="Times New Roman" w:hAnsi="Times New Roman"/>
          <w:b/>
          <w:bCs/>
        </w:rPr>
      </w:pPr>
      <w:bookmarkStart w:id="316" w:name="_Toc197676054"/>
      <w:bookmarkStart w:id="317" w:name="_Ref197676177"/>
      <w:bookmarkStart w:id="318" w:name="_Toc202800745"/>
      <w:bookmarkStart w:id="319" w:name="_Toc215486326"/>
      <w:r w:rsidRPr="00965B77">
        <w:rPr>
          <w:rFonts w:ascii="Calibri" w:hAnsi="Calibri" w:cs="Calibri"/>
          <w:b/>
          <w:bCs/>
          <w:sz w:val="22"/>
          <w:szCs w:val="22"/>
        </w:rPr>
        <w:t>Παράρτημα Α</w:t>
      </w:r>
      <w:bookmarkEnd w:id="316"/>
      <w:bookmarkEnd w:id="317"/>
      <w:r w:rsidRPr="00965B77">
        <w:rPr>
          <w:rFonts w:ascii="Calibri" w:hAnsi="Calibri" w:cs="Calibri"/>
          <w:b/>
          <w:bCs/>
          <w:sz w:val="22"/>
          <w:szCs w:val="22"/>
        </w:rPr>
        <w:t xml:space="preserve"> - </w:t>
      </w:r>
      <w:bookmarkStart w:id="320" w:name="_Toc197676055"/>
      <w:r w:rsidRPr="00965B77">
        <w:rPr>
          <w:rFonts w:ascii="Calibri" w:hAnsi="Calibri" w:cs="Calibri"/>
          <w:b/>
          <w:bCs/>
          <w:sz w:val="22"/>
          <w:szCs w:val="22"/>
        </w:rPr>
        <w:t>Εξέλιξη εκπομπών CO</w:t>
      </w:r>
      <w:r w:rsidRPr="00965B77">
        <w:rPr>
          <w:rFonts w:ascii="Calibri" w:hAnsi="Calibri" w:cs="Calibri"/>
          <w:b/>
          <w:bCs/>
          <w:sz w:val="22"/>
          <w:szCs w:val="22"/>
          <w:vertAlign w:val="subscript"/>
        </w:rPr>
        <w:t>2</w:t>
      </w:r>
      <w:r w:rsidRPr="00965B77">
        <w:rPr>
          <w:rFonts w:ascii="Calibri" w:hAnsi="Calibri" w:cs="Calibri"/>
          <w:b/>
          <w:bCs/>
          <w:sz w:val="22"/>
          <w:szCs w:val="22"/>
        </w:rPr>
        <w:t xml:space="preserve"> ανά κλιματική ζώνη στον οικιακό τομέα της Ελλάδας</w:t>
      </w:r>
      <w:bookmarkEnd w:id="318"/>
      <w:bookmarkEnd w:id="319"/>
      <w:bookmarkEnd w:id="320"/>
    </w:p>
    <w:tbl>
      <w:tblPr>
        <w:tblStyle w:val="af0"/>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675"/>
      </w:tblGrid>
      <w:tr w:rsidR="00965B77" w:rsidRPr="00313379" w14:paraId="74EB304C" w14:textId="77777777" w:rsidTr="00B0145F">
        <w:tc>
          <w:tcPr>
            <w:tcW w:w="4536" w:type="dxa"/>
          </w:tcPr>
          <w:p w14:paraId="337C04E6" w14:textId="77777777" w:rsidR="00965B77" w:rsidRPr="00313379" w:rsidRDefault="00965B77" w:rsidP="00B0145F">
            <w:r>
              <w:rPr>
                <w:noProof/>
              </w:rPr>
              <w:drawing>
                <wp:inline distT="0" distB="0" distL="0" distR="0" wp14:anchorId="28FB8A65" wp14:editId="54F90B59">
                  <wp:extent cx="2743200" cy="2743200"/>
                  <wp:effectExtent l="0" t="0" r="0" b="0"/>
                  <wp:docPr id="248975360" name="Γράφημα 1">
                    <a:extLst xmlns:a="http://schemas.openxmlformats.org/drawingml/2006/main">
                      <a:ext uri="{FF2B5EF4-FFF2-40B4-BE49-F238E27FC236}">
                        <a16:creationId xmlns:a16="http://schemas.microsoft.com/office/drawing/2014/main" id="{2EE264B3-44EB-3C90-1552-41352820E0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tc>
        <w:tc>
          <w:tcPr>
            <w:tcW w:w="4675" w:type="dxa"/>
          </w:tcPr>
          <w:p w14:paraId="37D4AC85" w14:textId="77777777" w:rsidR="00965B77" w:rsidRPr="00313379" w:rsidRDefault="00965B77" w:rsidP="00B0145F">
            <w:pPr>
              <w:rPr>
                <w:rFonts w:ascii="Times New Roman" w:hAnsi="Times New Roman" w:cs="Times New Roman"/>
              </w:rPr>
            </w:pPr>
            <w:r>
              <w:rPr>
                <w:noProof/>
              </w:rPr>
              <w:drawing>
                <wp:inline distT="0" distB="0" distL="0" distR="0" wp14:anchorId="71353A2F" wp14:editId="220609A6">
                  <wp:extent cx="2743200" cy="2743200"/>
                  <wp:effectExtent l="0" t="0" r="0" b="0"/>
                  <wp:docPr id="292207807" name="Γράφημα 1">
                    <a:extLst xmlns:a="http://schemas.openxmlformats.org/drawingml/2006/main">
                      <a:ext uri="{FF2B5EF4-FFF2-40B4-BE49-F238E27FC236}">
                        <a16:creationId xmlns:a16="http://schemas.microsoft.com/office/drawing/2014/main" id="{27896D78-8CF4-0280-E083-95F2DD0616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tc>
      </w:tr>
    </w:tbl>
    <w:p w14:paraId="7DA8C679" w14:textId="3F734DFF" w:rsidR="00965B77" w:rsidRPr="00CB7459" w:rsidRDefault="00965B77" w:rsidP="00965B77">
      <w:pPr>
        <w:pStyle w:val="aa"/>
        <w:jc w:val="center"/>
        <w:rPr>
          <w:rFonts w:ascii="Calibri" w:hAnsi="Calibri" w:cs="Calibri"/>
          <w:i/>
          <w:iCs/>
          <w:sz w:val="20"/>
          <w:szCs w:val="18"/>
        </w:rPr>
      </w:pPr>
      <w:bookmarkStart w:id="321" w:name="_Toc202800775"/>
      <w:bookmarkStart w:id="322" w:name="_Toc215486356"/>
      <w:r w:rsidRPr="00CB7459">
        <w:rPr>
          <w:rFonts w:ascii="Calibri" w:hAnsi="Calibri" w:cs="Calibri"/>
          <w:i/>
          <w:iCs/>
          <w:sz w:val="20"/>
        </w:rPr>
        <w:t xml:space="preserve">Διάγραμμα </w:t>
      </w:r>
      <w:r w:rsidRPr="00CB7459">
        <w:rPr>
          <w:rFonts w:ascii="Calibri" w:hAnsi="Calibri" w:cs="Calibri"/>
          <w:i/>
          <w:iCs/>
          <w:sz w:val="20"/>
        </w:rPr>
        <w:fldChar w:fldCharType="begin"/>
      </w:r>
      <w:r w:rsidRPr="00CB7459">
        <w:rPr>
          <w:rFonts w:ascii="Calibri" w:hAnsi="Calibri" w:cs="Calibri"/>
          <w:i/>
          <w:iCs/>
          <w:sz w:val="20"/>
        </w:rPr>
        <w:instrText xml:space="preserve"> SEQ Διάγραμμα \* ARABIC </w:instrText>
      </w:r>
      <w:r w:rsidRPr="00CB7459">
        <w:rPr>
          <w:rFonts w:ascii="Calibri" w:hAnsi="Calibri" w:cs="Calibri"/>
          <w:i/>
          <w:iCs/>
          <w:sz w:val="20"/>
        </w:rPr>
        <w:fldChar w:fldCharType="separate"/>
      </w:r>
      <w:r w:rsidR="00AD0D08">
        <w:rPr>
          <w:rFonts w:ascii="Calibri" w:hAnsi="Calibri" w:cs="Calibri"/>
          <w:i/>
          <w:iCs/>
          <w:noProof/>
          <w:sz w:val="20"/>
        </w:rPr>
        <w:t>29</w:t>
      </w:r>
      <w:r w:rsidRPr="00CB7459">
        <w:rPr>
          <w:rFonts w:ascii="Calibri" w:hAnsi="Calibri" w:cs="Calibri"/>
          <w:i/>
          <w:iCs/>
          <w:sz w:val="20"/>
        </w:rPr>
        <w:fldChar w:fldCharType="end"/>
      </w:r>
      <w:r w:rsidRPr="00CB7459">
        <w:rPr>
          <w:rFonts w:ascii="Calibri" w:hAnsi="Calibri" w:cs="Calibri"/>
          <w:i/>
          <w:iCs/>
          <w:sz w:val="20"/>
        </w:rPr>
        <w:t xml:space="preserve">. </w:t>
      </w:r>
      <w:r w:rsidRPr="00CB7459">
        <w:rPr>
          <w:rFonts w:ascii="Calibri" w:hAnsi="Calibri" w:cs="Calibri"/>
          <w:i/>
          <w:iCs/>
          <w:sz w:val="20"/>
          <w:szCs w:val="18"/>
        </w:rPr>
        <w:t xml:space="preserve"> Εξέλιξη των ετήσιων και συνολικών εκπομπών </w:t>
      </w:r>
      <w:r w:rsidRPr="00CB7459">
        <w:rPr>
          <w:rFonts w:ascii="Calibri" w:hAnsi="Calibri" w:cs="Calibri"/>
          <w:i/>
          <w:iCs/>
          <w:sz w:val="20"/>
          <w:szCs w:val="18"/>
          <w:lang w:val="en-US"/>
        </w:rPr>
        <w:t>CO</w:t>
      </w:r>
      <w:r w:rsidRPr="00CB7459">
        <w:rPr>
          <w:rFonts w:ascii="Calibri" w:hAnsi="Calibri" w:cs="Calibri"/>
          <w:i/>
          <w:iCs/>
          <w:sz w:val="20"/>
          <w:szCs w:val="18"/>
          <w:vertAlign w:val="subscript"/>
        </w:rPr>
        <w:t>2</w:t>
      </w:r>
      <w:r w:rsidRPr="00CB7459">
        <w:rPr>
          <w:rFonts w:ascii="Calibri" w:hAnsi="Calibri" w:cs="Calibri"/>
          <w:i/>
          <w:iCs/>
          <w:sz w:val="20"/>
          <w:szCs w:val="18"/>
        </w:rPr>
        <w:t xml:space="preserve"> έως το 2050 στον οικιακό τομέα της «Κλιματικής Ζώνης Α»</w:t>
      </w:r>
      <w:bookmarkEnd w:id="321"/>
      <w:bookmarkEnd w:id="322"/>
    </w:p>
    <w:tbl>
      <w:tblPr>
        <w:tblStyle w:val="af0"/>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675"/>
      </w:tblGrid>
      <w:tr w:rsidR="00965B77" w:rsidRPr="00313379" w14:paraId="279D6455" w14:textId="77777777" w:rsidTr="00B0145F">
        <w:tc>
          <w:tcPr>
            <w:tcW w:w="4536" w:type="dxa"/>
          </w:tcPr>
          <w:p w14:paraId="4ED2FB54" w14:textId="77777777" w:rsidR="00965B77" w:rsidRPr="00313379" w:rsidRDefault="00965B77" w:rsidP="00B0145F">
            <w:r>
              <w:rPr>
                <w:noProof/>
              </w:rPr>
              <w:drawing>
                <wp:inline distT="0" distB="0" distL="0" distR="0" wp14:anchorId="5CACE06C" wp14:editId="6F2A7522">
                  <wp:extent cx="2743200" cy="2743200"/>
                  <wp:effectExtent l="0" t="0" r="0" b="0"/>
                  <wp:docPr id="154485421" name="Γράφημα 1">
                    <a:extLst xmlns:a="http://schemas.openxmlformats.org/drawingml/2006/main">
                      <a:ext uri="{FF2B5EF4-FFF2-40B4-BE49-F238E27FC236}">
                        <a16:creationId xmlns:a16="http://schemas.microsoft.com/office/drawing/2014/main" id="{FDFECAC2-76DB-4309-B71F-988D968C6EF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tc>
        <w:tc>
          <w:tcPr>
            <w:tcW w:w="4675" w:type="dxa"/>
          </w:tcPr>
          <w:p w14:paraId="0F00AA99" w14:textId="77777777" w:rsidR="00965B77" w:rsidRPr="00313379" w:rsidRDefault="00965B77" w:rsidP="00B0145F">
            <w:pPr>
              <w:rPr>
                <w:rFonts w:ascii="Times New Roman" w:hAnsi="Times New Roman" w:cs="Times New Roman"/>
              </w:rPr>
            </w:pPr>
            <w:r>
              <w:rPr>
                <w:noProof/>
              </w:rPr>
              <w:drawing>
                <wp:inline distT="0" distB="0" distL="0" distR="0" wp14:anchorId="4ADC9AC1" wp14:editId="0C29AC44">
                  <wp:extent cx="2743200" cy="2743200"/>
                  <wp:effectExtent l="0" t="0" r="0" b="0"/>
                  <wp:docPr id="637157601" name="Γράφημα 1">
                    <a:extLst xmlns:a="http://schemas.openxmlformats.org/drawingml/2006/main">
                      <a:ext uri="{FF2B5EF4-FFF2-40B4-BE49-F238E27FC236}">
                        <a16:creationId xmlns:a16="http://schemas.microsoft.com/office/drawing/2014/main" id="{612D7211-5990-43BC-AB88-4D885595D46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6"/>
                    </a:graphicData>
                  </a:graphic>
                </wp:inline>
              </w:drawing>
            </w:r>
          </w:p>
        </w:tc>
      </w:tr>
    </w:tbl>
    <w:p w14:paraId="5C1EE5EC" w14:textId="23A3D0BE" w:rsidR="00965B77" w:rsidRPr="00923F38" w:rsidRDefault="00965B77" w:rsidP="00965B77">
      <w:pPr>
        <w:pStyle w:val="aa"/>
        <w:spacing w:before="60" w:after="60" w:line="276" w:lineRule="auto"/>
        <w:jc w:val="center"/>
        <w:rPr>
          <w:rFonts w:ascii="Calibri" w:hAnsi="Calibri" w:cs="Calibri"/>
          <w:i/>
          <w:iCs/>
        </w:rPr>
      </w:pPr>
      <w:bookmarkStart w:id="323" w:name="_Toc202800776"/>
      <w:bookmarkStart w:id="324" w:name="_Toc215486357"/>
      <w:r w:rsidRPr="00923F38">
        <w:rPr>
          <w:rFonts w:ascii="Calibri" w:hAnsi="Calibri" w:cs="Calibri"/>
          <w:i/>
          <w:iCs/>
          <w:sz w:val="20"/>
        </w:rPr>
        <w:t xml:space="preserve">Διάγραμμα </w:t>
      </w:r>
      <w:r w:rsidRPr="00923F38">
        <w:rPr>
          <w:rFonts w:ascii="Calibri" w:hAnsi="Calibri" w:cs="Calibri"/>
          <w:i/>
          <w:iCs/>
          <w:sz w:val="20"/>
        </w:rPr>
        <w:fldChar w:fldCharType="begin"/>
      </w:r>
      <w:r w:rsidRPr="00923F38">
        <w:rPr>
          <w:rFonts w:ascii="Calibri" w:hAnsi="Calibri" w:cs="Calibri"/>
          <w:i/>
          <w:iCs/>
          <w:sz w:val="20"/>
        </w:rPr>
        <w:instrText xml:space="preserve"> SEQ Διάγραμμα \* ARABIC </w:instrText>
      </w:r>
      <w:r w:rsidRPr="00923F38">
        <w:rPr>
          <w:rFonts w:ascii="Calibri" w:hAnsi="Calibri" w:cs="Calibri"/>
          <w:i/>
          <w:iCs/>
          <w:sz w:val="20"/>
        </w:rPr>
        <w:fldChar w:fldCharType="separate"/>
      </w:r>
      <w:r w:rsidR="00AD0D08">
        <w:rPr>
          <w:rFonts w:ascii="Calibri" w:hAnsi="Calibri" w:cs="Calibri"/>
          <w:i/>
          <w:iCs/>
          <w:noProof/>
          <w:sz w:val="20"/>
        </w:rPr>
        <w:t>30</w:t>
      </w:r>
      <w:r w:rsidRPr="00923F38">
        <w:rPr>
          <w:rFonts w:ascii="Calibri" w:hAnsi="Calibri" w:cs="Calibri"/>
          <w:i/>
          <w:iCs/>
          <w:sz w:val="20"/>
        </w:rPr>
        <w:fldChar w:fldCharType="end"/>
      </w:r>
      <w:r w:rsidRPr="00923F38">
        <w:rPr>
          <w:rFonts w:ascii="Calibri" w:hAnsi="Calibri" w:cs="Calibri"/>
          <w:i/>
          <w:iCs/>
          <w:sz w:val="20"/>
        </w:rPr>
        <w:t>.</w:t>
      </w:r>
      <w:r w:rsidRPr="00CB7459">
        <w:rPr>
          <w:rFonts w:ascii="Calibri" w:hAnsi="Calibri" w:cs="Calibri"/>
          <w:i/>
          <w:iCs/>
          <w:sz w:val="20"/>
        </w:rPr>
        <w:t xml:space="preserve"> </w:t>
      </w:r>
      <w:r w:rsidRPr="00923F38">
        <w:rPr>
          <w:rFonts w:ascii="Calibri" w:hAnsi="Calibri" w:cs="Calibri"/>
          <w:i/>
          <w:iCs/>
        </w:rPr>
        <w:t xml:space="preserve"> Εξέλιξη των ετήσιων και συνολικών εκπομπών </w:t>
      </w:r>
      <w:r w:rsidRPr="00923F38">
        <w:rPr>
          <w:rFonts w:ascii="Calibri" w:hAnsi="Calibri" w:cs="Calibri"/>
          <w:i/>
          <w:iCs/>
          <w:lang w:val="en-US"/>
        </w:rPr>
        <w:t>CO</w:t>
      </w:r>
      <w:r w:rsidRPr="00923F38">
        <w:rPr>
          <w:rFonts w:ascii="Calibri" w:hAnsi="Calibri" w:cs="Calibri"/>
          <w:i/>
          <w:iCs/>
          <w:vertAlign w:val="subscript"/>
        </w:rPr>
        <w:t>2</w:t>
      </w:r>
      <w:r w:rsidRPr="00923F38">
        <w:rPr>
          <w:rFonts w:ascii="Calibri" w:hAnsi="Calibri" w:cs="Calibri"/>
          <w:i/>
          <w:iCs/>
        </w:rPr>
        <w:t xml:space="preserve"> έως το 2050 στον οικιακό τομέα της «Κλιματικής Ζώνης Β»</w:t>
      </w:r>
      <w:bookmarkEnd w:id="323"/>
      <w:bookmarkEnd w:id="324"/>
    </w:p>
    <w:tbl>
      <w:tblPr>
        <w:tblStyle w:val="af0"/>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675"/>
      </w:tblGrid>
      <w:tr w:rsidR="00965B77" w:rsidRPr="00313379" w14:paraId="0CBB8438" w14:textId="77777777" w:rsidTr="00B0145F">
        <w:tc>
          <w:tcPr>
            <w:tcW w:w="4536" w:type="dxa"/>
          </w:tcPr>
          <w:p w14:paraId="28676ECB" w14:textId="77777777" w:rsidR="00965B77" w:rsidRPr="00313379" w:rsidRDefault="00965B77" w:rsidP="00B0145F">
            <w:r>
              <w:rPr>
                <w:noProof/>
              </w:rPr>
              <w:lastRenderedPageBreak/>
              <w:drawing>
                <wp:inline distT="0" distB="0" distL="0" distR="0" wp14:anchorId="35C2717D" wp14:editId="7F889881">
                  <wp:extent cx="2743200" cy="2743200"/>
                  <wp:effectExtent l="0" t="0" r="0" b="0"/>
                  <wp:docPr id="959147446" name="Γράφημα 1">
                    <a:extLst xmlns:a="http://schemas.openxmlformats.org/drawingml/2006/main">
                      <a:ext uri="{FF2B5EF4-FFF2-40B4-BE49-F238E27FC236}">
                        <a16:creationId xmlns:a16="http://schemas.microsoft.com/office/drawing/2014/main" id="{B7EBF414-03C5-4462-BEB7-39AF3A01C7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7"/>
                    </a:graphicData>
                  </a:graphic>
                </wp:inline>
              </w:drawing>
            </w:r>
          </w:p>
        </w:tc>
        <w:tc>
          <w:tcPr>
            <w:tcW w:w="4675" w:type="dxa"/>
          </w:tcPr>
          <w:p w14:paraId="23123658" w14:textId="77777777" w:rsidR="00965B77" w:rsidRPr="00313379" w:rsidRDefault="00965B77" w:rsidP="00B0145F">
            <w:pPr>
              <w:rPr>
                <w:rFonts w:ascii="Times New Roman" w:hAnsi="Times New Roman" w:cs="Times New Roman"/>
              </w:rPr>
            </w:pPr>
            <w:r>
              <w:rPr>
                <w:noProof/>
              </w:rPr>
              <w:drawing>
                <wp:inline distT="0" distB="0" distL="0" distR="0" wp14:anchorId="364F93BC" wp14:editId="25E36B57">
                  <wp:extent cx="2743200" cy="2743200"/>
                  <wp:effectExtent l="0" t="0" r="0" b="0"/>
                  <wp:docPr id="1612812667" name="Γράφημα 1">
                    <a:extLst xmlns:a="http://schemas.openxmlformats.org/drawingml/2006/main">
                      <a:ext uri="{FF2B5EF4-FFF2-40B4-BE49-F238E27FC236}">
                        <a16:creationId xmlns:a16="http://schemas.microsoft.com/office/drawing/2014/main" id="{CE34B1B7-976C-4A01-BA09-039B0FADA10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tc>
      </w:tr>
    </w:tbl>
    <w:p w14:paraId="10CC1F4E" w14:textId="6A8933A2" w:rsidR="00965B77" w:rsidRPr="00923F38" w:rsidRDefault="00965B77" w:rsidP="00965B77">
      <w:pPr>
        <w:pStyle w:val="aa"/>
        <w:spacing w:before="60" w:after="60" w:line="276" w:lineRule="auto"/>
        <w:jc w:val="center"/>
        <w:rPr>
          <w:rFonts w:ascii="Calibri" w:hAnsi="Calibri" w:cs="Calibri"/>
          <w:i/>
          <w:iCs/>
        </w:rPr>
      </w:pPr>
      <w:bookmarkStart w:id="325" w:name="_Toc202800777"/>
      <w:bookmarkStart w:id="326" w:name="_Toc215486358"/>
      <w:r w:rsidRPr="00923F38">
        <w:rPr>
          <w:rFonts w:ascii="Calibri" w:hAnsi="Calibri" w:cs="Calibri"/>
          <w:i/>
          <w:iCs/>
          <w:sz w:val="20"/>
        </w:rPr>
        <w:t xml:space="preserve">Διάγραμμα </w:t>
      </w:r>
      <w:r w:rsidRPr="00923F38">
        <w:rPr>
          <w:rFonts w:ascii="Calibri" w:hAnsi="Calibri" w:cs="Calibri"/>
          <w:i/>
          <w:iCs/>
          <w:sz w:val="20"/>
        </w:rPr>
        <w:fldChar w:fldCharType="begin"/>
      </w:r>
      <w:r w:rsidRPr="00923F38">
        <w:rPr>
          <w:rFonts w:ascii="Calibri" w:hAnsi="Calibri" w:cs="Calibri"/>
          <w:i/>
          <w:iCs/>
          <w:sz w:val="20"/>
        </w:rPr>
        <w:instrText xml:space="preserve"> SEQ Διάγραμμα \* ARABIC </w:instrText>
      </w:r>
      <w:r w:rsidRPr="00923F38">
        <w:rPr>
          <w:rFonts w:ascii="Calibri" w:hAnsi="Calibri" w:cs="Calibri"/>
          <w:i/>
          <w:iCs/>
          <w:sz w:val="20"/>
        </w:rPr>
        <w:fldChar w:fldCharType="separate"/>
      </w:r>
      <w:r w:rsidR="00AD0D08">
        <w:rPr>
          <w:rFonts w:ascii="Calibri" w:hAnsi="Calibri" w:cs="Calibri"/>
          <w:i/>
          <w:iCs/>
          <w:noProof/>
          <w:sz w:val="20"/>
        </w:rPr>
        <w:t>31</w:t>
      </w:r>
      <w:r w:rsidRPr="00923F38">
        <w:rPr>
          <w:rFonts w:ascii="Calibri" w:hAnsi="Calibri" w:cs="Calibri"/>
          <w:i/>
          <w:iCs/>
          <w:sz w:val="20"/>
        </w:rPr>
        <w:fldChar w:fldCharType="end"/>
      </w:r>
      <w:r w:rsidRPr="00923F38">
        <w:rPr>
          <w:rFonts w:ascii="Calibri" w:hAnsi="Calibri" w:cs="Calibri"/>
          <w:i/>
          <w:iCs/>
          <w:sz w:val="20"/>
        </w:rPr>
        <w:t>.</w:t>
      </w:r>
      <w:r w:rsidRPr="00CB7459">
        <w:rPr>
          <w:rFonts w:ascii="Calibri" w:hAnsi="Calibri" w:cs="Calibri"/>
          <w:i/>
          <w:iCs/>
          <w:sz w:val="20"/>
        </w:rPr>
        <w:t xml:space="preserve"> </w:t>
      </w:r>
      <w:r w:rsidRPr="00923F38">
        <w:rPr>
          <w:rFonts w:ascii="Calibri" w:hAnsi="Calibri" w:cs="Calibri"/>
          <w:i/>
          <w:iCs/>
        </w:rPr>
        <w:t xml:space="preserve">Εξέλιξη των ετήσιων και συνολικών εκπομπών </w:t>
      </w:r>
      <w:r w:rsidRPr="00923F38">
        <w:rPr>
          <w:rFonts w:ascii="Calibri" w:hAnsi="Calibri" w:cs="Calibri"/>
          <w:i/>
          <w:iCs/>
          <w:lang w:val="en-US"/>
        </w:rPr>
        <w:t>CO</w:t>
      </w:r>
      <w:r w:rsidRPr="00923F38">
        <w:rPr>
          <w:rFonts w:ascii="Calibri" w:hAnsi="Calibri" w:cs="Calibri"/>
          <w:i/>
          <w:iCs/>
          <w:vertAlign w:val="subscript"/>
        </w:rPr>
        <w:t>2</w:t>
      </w:r>
      <w:r w:rsidRPr="00923F38">
        <w:rPr>
          <w:rFonts w:ascii="Calibri" w:hAnsi="Calibri" w:cs="Calibri"/>
          <w:i/>
          <w:iCs/>
        </w:rPr>
        <w:t xml:space="preserve"> έως το 2050 στον οικιακό τομέα της «Κλιματικής Ζώνης Γ»</w:t>
      </w:r>
      <w:bookmarkEnd w:id="325"/>
      <w:bookmarkEnd w:id="326"/>
    </w:p>
    <w:tbl>
      <w:tblPr>
        <w:tblStyle w:val="af0"/>
        <w:tblW w:w="0" w:type="auto"/>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6"/>
        <w:gridCol w:w="4675"/>
      </w:tblGrid>
      <w:tr w:rsidR="00965B77" w:rsidRPr="00313379" w14:paraId="02FCFB6D" w14:textId="77777777" w:rsidTr="00B0145F">
        <w:tc>
          <w:tcPr>
            <w:tcW w:w="4536" w:type="dxa"/>
          </w:tcPr>
          <w:p w14:paraId="01D9A757" w14:textId="77777777" w:rsidR="00965B77" w:rsidRPr="00313379" w:rsidRDefault="00965B77" w:rsidP="00B0145F">
            <w:r>
              <w:rPr>
                <w:noProof/>
              </w:rPr>
              <w:drawing>
                <wp:inline distT="0" distB="0" distL="0" distR="0" wp14:anchorId="2099AC7E" wp14:editId="427B26FB">
                  <wp:extent cx="2592000" cy="2743200"/>
                  <wp:effectExtent l="0" t="0" r="0" b="0"/>
                  <wp:docPr id="1467700815" name="Γράφημα 1">
                    <a:extLst xmlns:a="http://schemas.openxmlformats.org/drawingml/2006/main">
                      <a:ext uri="{FF2B5EF4-FFF2-40B4-BE49-F238E27FC236}">
                        <a16:creationId xmlns:a16="http://schemas.microsoft.com/office/drawing/2014/main" id="{655B1789-16D5-456B-8EE7-D25496F953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tc>
        <w:tc>
          <w:tcPr>
            <w:tcW w:w="4675" w:type="dxa"/>
          </w:tcPr>
          <w:p w14:paraId="15F56A55" w14:textId="77777777" w:rsidR="00965B77" w:rsidRPr="00313379" w:rsidRDefault="00965B77" w:rsidP="00B0145F">
            <w:pPr>
              <w:rPr>
                <w:rFonts w:ascii="Times New Roman" w:hAnsi="Times New Roman" w:cs="Times New Roman"/>
              </w:rPr>
            </w:pPr>
            <w:r>
              <w:rPr>
                <w:noProof/>
              </w:rPr>
              <w:drawing>
                <wp:inline distT="0" distB="0" distL="0" distR="0" wp14:anchorId="0993306C" wp14:editId="6EB54C6A">
                  <wp:extent cx="2743200" cy="2743200"/>
                  <wp:effectExtent l="0" t="0" r="0" b="0"/>
                  <wp:docPr id="897688212" name="Γράφημα 1">
                    <a:extLst xmlns:a="http://schemas.openxmlformats.org/drawingml/2006/main">
                      <a:ext uri="{FF2B5EF4-FFF2-40B4-BE49-F238E27FC236}">
                        <a16:creationId xmlns:a16="http://schemas.microsoft.com/office/drawing/2014/main" id="{0BD08B90-A32E-4362-B28D-8C63550F78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tc>
      </w:tr>
    </w:tbl>
    <w:p w14:paraId="3E464616" w14:textId="2C8DB212" w:rsidR="00965B77" w:rsidRPr="00923F38" w:rsidRDefault="00965B77" w:rsidP="00965B77">
      <w:pPr>
        <w:pStyle w:val="aa"/>
        <w:spacing w:before="60" w:after="60" w:line="276" w:lineRule="auto"/>
        <w:jc w:val="center"/>
        <w:rPr>
          <w:rFonts w:ascii="Calibri" w:hAnsi="Calibri" w:cs="Calibri"/>
          <w:i/>
          <w:iCs/>
        </w:rPr>
      </w:pPr>
      <w:bookmarkStart w:id="327" w:name="_Toc202800778"/>
      <w:bookmarkStart w:id="328" w:name="_Toc215486359"/>
      <w:r w:rsidRPr="00923F38">
        <w:rPr>
          <w:rFonts w:ascii="Calibri" w:hAnsi="Calibri" w:cs="Calibri"/>
          <w:i/>
          <w:iCs/>
          <w:sz w:val="20"/>
        </w:rPr>
        <w:t xml:space="preserve">Διάγραμμα </w:t>
      </w:r>
      <w:r w:rsidRPr="00923F38">
        <w:rPr>
          <w:rFonts w:ascii="Calibri" w:hAnsi="Calibri" w:cs="Calibri"/>
          <w:i/>
          <w:iCs/>
          <w:sz w:val="20"/>
        </w:rPr>
        <w:fldChar w:fldCharType="begin"/>
      </w:r>
      <w:r w:rsidRPr="00923F38">
        <w:rPr>
          <w:rFonts w:ascii="Calibri" w:hAnsi="Calibri" w:cs="Calibri"/>
          <w:i/>
          <w:iCs/>
          <w:sz w:val="20"/>
        </w:rPr>
        <w:instrText xml:space="preserve"> SEQ Διάγραμμα \* ARABIC </w:instrText>
      </w:r>
      <w:r w:rsidRPr="00923F38">
        <w:rPr>
          <w:rFonts w:ascii="Calibri" w:hAnsi="Calibri" w:cs="Calibri"/>
          <w:i/>
          <w:iCs/>
          <w:sz w:val="20"/>
        </w:rPr>
        <w:fldChar w:fldCharType="separate"/>
      </w:r>
      <w:r w:rsidR="00AD0D08">
        <w:rPr>
          <w:rFonts w:ascii="Calibri" w:hAnsi="Calibri" w:cs="Calibri"/>
          <w:i/>
          <w:iCs/>
          <w:noProof/>
          <w:sz w:val="20"/>
        </w:rPr>
        <w:t>32</w:t>
      </w:r>
      <w:r w:rsidRPr="00923F38">
        <w:rPr>
          <w:rFonts w:ascii="Calibri" w:hAnsi="Calibri" w:cs="Calibri"/>
          <w:i/>
          <w:iCs/>
          <w:sz w:val="20"/>
        </w:rPr>
        <w:fldChar w:fldCharType="end"/>
      </w:r>
      <w:r w:rsidRPr="00923F38">
        <w:rPr>
          <w:rFonts w:ascii="Calibri" w:hAnsi="Calibri" w:cs="Calibri"/>
          <w:i/>
          <w:iCs/>
          <w:sz w:val="20"/>
        </w:rPr>
        <w:t>.</w:t>
      </w:r>
      <w:r w:rsidRPr="00CB7459">
        <w:rPr>
          <w:rFonts w:ascii="Calibri" w:hAnsi="Calibri" w:cs="Calibri"/>
          <w:i/>
          <w:iCs/>
          <w:sz w:val="20"/>
        </w:rPr>
        <w:t xml:space="preserve"> </w:t>
      </w:r>
      <w:r w:rsidRPr="00923F38">
        <w:rPr>
          <w:rFonts w:ascii="Calibri" w:hAnsi="Calibri" w:cs="Calibri"/>
          <w:i/>
          <w:iCs/>
        </w:rPr>
        <w:t xml:space="preserve">Εξέλιξη των ετήσιων και συνολικών εκπομπών </w:t>
      </w:r>
      <w:r w:rsidRPr="00923F38">
        <w:rPr>
          <w:rFonts w:ascii="Calibri" w:hAnsi="Calibri" w:cs="Calibri"/>
          <w:i/>
          <w:iCs/>
          <w:lang w:val="en-US"/>
        </w:rPr>
        <w:t>CO</w:t>
      </w:r>
      <w:r w:rsidRPr="00923F38">
        <w:rPr>
          <w:rFonts w:ascii="Calibri" w:hAnsi="Calibri" w:cs="Calibri"/>
          <w:i/>
          <w:iCs/>
          <w:vertAlign w:val="subscript"/>
        </w:rPr>
        <w:t>2</w:t>
      </w:r>
      <w:r w:rsidRPr="00923F38">
        <w:rPr>
          <w:rFonts w:ascii="Calibri" w:hAnsi="Calibri" w:cs="Calibri"/>
          <w:i/>
          <w:iCs/>
        </w:rPr>
        <w:t xml:space="preserve"> έως το 2050 στον οικιακό τομέα της «Κλιματικής Ζώνης Δ»</w:t>
      </w:r>
      <w:bookmarkEnd w:id="327"/>
      <w:bookmarkEnd w:id="328"/>
    </w:p>
    <w:p w14:paraId="7D64F192" w14:textId="77777777" w:rsidR="00965B77" w:rsidRPr="00965B77" w:rsidRDefault="00965B77" w:rsidP="00965B77"/>
    <w:p w14:paraId="66F0AB31" w14:textId="77777777" w:rsidR="00841384" w:rsidRPr="00232E60" w:rsidRDefault="00841384" w:rsidP="00841384">
      <w:pPr>
        <w:spacing w:after="0" w:line="240" w:lineRule="auto"/>
        <w:rPr>
          <w:rFonts w:ascii="Calibri" w:hAnsi="Calibri" w:cs="Calibri"/>
        </w:rPr>
      </w:pPr>
    </w:p>
    <w:p w14:paraId="3BE88F32" w14:textId="77777777" w:rsidR="00965B77" w:rsidRDefault="00965B77" w:rsidP="00841384">
      <w:pPr>
        <w:pStyle w:val="1"/>
        <w:spacing w:before="0" w:after="120" w:line="360" w:lineRule="auto"/>
        <w:ind w:left="432" w:hanging="432"/>
        <w:rPr>
          <w:rFonts w:ascii="Calibri" w:hAnsi="Calibri" w:cs="Calibri"/>
          <w:b/>
          <w:sz w:val="28"/>
          <w:szCs w:val="28"/>
        </w:rPr>
      </w:pPr>
      <w:r>
        <w:rPr>
          <w:rFonts w:ascii="Calibri" w:hAnsi="Calibri" w:cs="Calibri"/>
          <w:b/>
          <w:sz w:val="28"/>
          <w:szCs w:val="28"/>
        </w:rPr>
        <w:br w:type="page"/>
      </w:r>
    </w:p>
    <w:p w14:paraId="50E2FBC8" w14:textId="55175455" w:rsidR="00841384" w:rsidRPr="00900895" w:rsidRDefault="00900895" w:rsidP="00841384">
      <w:pPr>
        <w:pStyle w:val="1"/>
        <w:spacing w:before="0" w:after="120" w:line="360" w:lineRule="auto"/>
        <w:ind w:left="432" w:hanging="432"/>
        <w:rPr>
          <w:rFonts w:ascii="Calibri" w:hAnsi="Calibri" w:cs="Calibri"/>
          <w:b/>
          <w:sz w:val="28"/>
          <w:szCs w:val="28"/>
        </w:rPr>
      </w:pPr>
      <w:bookmarkStart w:id="329" w:name="_Toc202800746"/>
      <w:bookmarkStart w:id="330" w:name="_Toc215486327"/>
      <w:r>
        <w:rPr>
          <w:rFonts w:ascii="Calibri" w:hAnsi="Calibri" w:cs="Calibri"/>
          <w:b/>
          <w:sz w:val="28"/>
          <w:szCs w:val="28"/>
        </w:rPr>
        <w:lastRenderedPageBreak/>
        <w:t xml:space="preserve">ΠΑΡΑΡΤΗΜΑ </w:t>
      </w:r>
      <w:r w:rsidR="00965B77">
        <w:rPr>
          <w:rFonts w:ascii="Calibri" w:hAnsi="Calibri" w:cs="Calibri"/>
          <w:b/>
          <w:sz w:val="28"/>
          <w:szCs w:val="28"/>
        </w:rPr>
        <w:t>Β</w:t>
      </w:r>
      <w:bookmarkEnd w:id="329"/>
      <w:bookmarkEnd w:id="330"/>
    </w:p>
    <w:p w14:paraId="7D4EAE97" w14:textId="4EFE864D" w:rsidR="00900895" w:rsidRPr="00923F38" w:rsidRDefault="00900895" w:rsidP="00965B77">
      <w:pPr>
        <w:spacing w:after="60" w:line="276" w:lineRule="auto"/>
        <w:jc w:val="center"/>
        <w:rPr>
          <w:rFonts w:ascii="Calibri" w:hAnsi="Calibri" w:cs="Calibri"/>
          <w:b/>
          <w:bCs/>
          <w:i/>
          <w:iCs/>
          <w:sz w:val="20"/>
          <w:szCs w:val="20"/>
        </w:rPr>
      </w:pPr>
      <w:bookmarkStart w:id="331" w:name="_Toc202800810"/>
      <w:bookmarkStart w:id="332" w:name="_Toc215486391"/>
      <w:r w:rsidRPr="00923F38">
        <w:rPr>
          <w:rFonts w:ascii="Calibri" w:hAnsi="Calibri" w:cs="Calibri"/>
          <w:b/>
          <w:bCs/>
          <w:i/>
          <w:iCs/>
          <w:sz w:val="20"/>
          <w:szCs w:val="20"/>
        </w:rPr>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32</w:t>
      </w:r>
      <w:r w:rsidRPr="00923F38">
        <w:rPr>
          <w:rFonts w:ascii="Calibri" w:hAnsi="Calibri" w:cs="Calibri"/>
          <w:b/>
          <w:bCs/>
          <w:i/>
          <w:iCs/>
          <w:sz w:val="20"/>
          <w:szCs w:val="20"/>
        </w:rPr>
        <w:fldChar w:fldCharType="end"/>
      </w:r>
      <w:r w:rsidRPr="00923F38">
        <w:rPr>
          <w:rFonts w:ascii="Calibri" w:hAnsi="Calibri" w:cs="Calibri"/>
          <w:b/>
          <w:bCs/>
          <w:i/>
          <w:iCs/>
          <w:sz w:val="20"/>
          <w:szCs w:val="20"/>
        </w:rPr>
        <w:t>. Επιτευχθείσα εξοικονόμηση ενέργειας και πολλαπλά οφέλη σε ετήσια βάση για τις σχεδιαζόμενες παρεμβάσεις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οικιακού τομέα που έχουν κατασκευαστεί πριν το 1980</w:t>
      </w:r>
      <w:bookmarkEnd w:id="331"/>
      <w:bookmarkEnd w:id="332"/>
    </w:p>
    <w:tbl>
      <w:tblPr>
        <w:tblStyle w:val="5-1"/>
        <w:tblW w:w="9715" w:type="dxa"/>
        <w:tblLayout w:type="fixed"/>
        <w:tblLook w:val="04A0" w:firstRow="1" w:lastRow="0" w:firstColumn="1" w:lastColumn="0" w:noHBand="0" w:noVBand="1"/>
      </w:tblPr>
      <w:tblGrid>
        <w:gridCol w:w="2893"/>
        <w:gridCol w:w="1705"/>
        <w:gridCol w:w="1706"/>
        <w:gridCol w:w="1705"/>
        <w:gridCol w:w="1706"/>
      </w:tblGrid>
      <w:tr w:rsidR="00900895" w:rsidRPr="00965B77" w14:paraId="6238A111" w14:textId="77777777" w:rsidTr="00E14BEE">
        <w:trPr>
          <w:cnfStyle w:val="100000000000" w:firstRow="1" w:lastRow="0" w:firstColumn="0" w:lastColumn="0" w:oddVBand="0" w:evenVBand="0" w:oddHBand="0" w:evenHBand="0" w:firstRowFirstColumn="0" w:firstRowLastColumn="0" w:lastRowFirstColumn="0" w:lastRowLastColumn="0"/>
          <w:trHeight w:val="857"/>
        </w:trPr>
        <w:tc>
          <w:tcPr>
            <w:cnfStyle w:val="001000000000" w:firstRow="0" w:lastRow="0" w:firstColumn="1" w:lastColumn="0" w:oddVBand="0" w:evenVBand="0" w:oddHBand="0" w:evenHBand="0" w:firstRowFirstColumn="0" w:firstRowLastColumn="0" w:lastRowFirstColumn="0" w:lastRowLastColumn="0"/>
            <w:tcW w:w="2893" w:type="dxa"/>
            <w:noWrap/>
            <w:hideMark/>
          </w:tcPr>
          <w:p w14:paraId="4E8CCAB2" w14:textId="301F3F86" w:rsidR="00900895" w:rsidRPr="00965B77" w:rsidRDefault="00900895" w:rsidP="00965B77">
            <w:pPr>
              <w:spacing w:before="0" w:after="0" w:line="240" w:lineRule="auto"/>
              <w:jc w:val="center"/>
              <w:rPr>
                <w:rFonts w:ascii="Calibri" w:hAnsi="Calibri" w:cs="Calibri"/>
                <w:b w:val="0"/>
                <w:bCs w:val="0"/>
                <w:sz w:val="20"/>
                <w:szCs w:val="20"/>
              </w:rPr>
            </w:pPr>
            <w:r w:rsidRPr="00965B77">
              <w:rPr>
                <w:rFonts w:ascii="Calibri" w:hAnsi="Calibri" w:cs="Calibri"/>
                <w:sz w:val="20"/>
                <w:szCs w:val="20"/>
              </w:rPr>
              <w:t xml:space="preserve">Παρεμβάσεις στο σύνολο των </w:t>
            </w:r>
            <w:r w:rsidR="00DE519B" w:rsidRPr="00965B77">
              <w:rPr>
                <w:rFonts w:ascii="Calibri" w:hAnsi="Calibri" w:cs="Calibri"/>
                <w:b w:val="0"/>
                <w:bCs w:val="0"/>
                <w:sz w:val="20"/>
                <w:szCs w:val="20"/>
              </w:rPr>
              <w:t>κτ</w:t>
            </w:r>
            <w:r w:rsidR="00E70F94">
              <w:rPr>
                <w:rFonts w:ascii="Calibri" w:hAnsi="Calibri" w:cs="Calibri"/>
                <w:b w:val="0"/>
                <w:bCs w:val="0"/>
                <w:sz w:val="20"/>
                <w:szCs w:val="20"/>
              </w:rPr>
              <w:t>ι</w:t>
            </w:r>
            <w:r w:rsidRPr="00965B77">
              <w:rPr>
                <w:rFonts w:ascii="Calibri" w:hAnsi="Calibri" w:cs="Calibri"/>
                <w:sz w:val="20"/>
                <w:szCs w:val="20"/>
              </w:rPr>
              <w:t>ρίων που έχουν κατασκευαστεί πριν το 1980</w:t>
            </w:r>
          </w:p>
        </w:tc>
        <w:tc>
          <w:tcPr>
            <w:tcW w:w="1705" w:type="dxa"/>
            <w:hideMark/>
          </w:tcPr>
          <w:p w14:paraId="0A48E19D"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Σύνολο παρεμβάσεων</w:t>
            </w:r>
          </w:p>
        </w:tc>
        <w:tc>
          <w:tcPr>
            <w:tcW w:w="1706" w:type="dxa"/>
            <w:hideMark/>
          </w:tcPr>
          <w:p w14:paraId="2903FA6F"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Κόστος επένδυσης (εκατ. €)</w:t>
            </w:r>
          </w:p>
        </w:tc>
        <w:tc>
          <w:tcPr>
            <w:tcW w:w="1705" w:type="dxa"/>
            <w:hideMark/>
          </w:tcPr>
          <w:p w14:paraId="18AB4938"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Εξοικονόμηση ενέργειας (GWh)</w:t>
            </w:r>
          </w:p>
        </w:tc>
        <w:tc>
          <w:tcPr>
            <w:tcW w:w="1706" w:type="dxa"/>
            <w:hideMark/>
          </w:tcPr>
          <w:p w14:paraId="7E24BB76"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Πολλαπλά οφέλη (εκατ. €)</w:t>
            </w:r>
          </w:p>
        </w:tc>
      </w:tr>
      <w:tr w:rsidR="00667356" w:rsidRPr="00965B77" w14:paraId="3EC76117" w14:textId="77777777" w:rsidTr="00E14BEE">
        <w:trPr>
          <w:cnfStyle w:val="000000100000" w:firstRow="0" w:lastRow="0" w:firstColumn="0" w:lastColumn="0" w:oddVBand="0" w:evenVBand="0" w:oddHBand="1" w:evenHBand="0" w:firstRowFirstColumn="0" w:firstRowLastColumn="0" w:lastRowFirstColumn="0" w:lastRowLastColumn="0"/>
          <w:trHeight w:val="62"/>
        </w:trPr>
        <w:tc>
          <w:tcPr>
            <w:cnfStyle w:val="001000000000" w:firstRow="0" w:lastRow="0" w:firstColumn="1" w:lastColumn="0" w:oddVBand="0" w:evenVBand="0" w:oddHBand="0" w:evenHBand="0" w:firstRowFirstColumn="0" w:firstRowLastColumn="0" w:lastRowFirstColumn="0" w:lastRowLastColumn="0"/>
            <w:tcW w:w="2893" w:type="dxa"/>
            <w:hideMark/>
          </w:tcPr>
          <w:p w14:paraId="3187E51D"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πετρέλαιο</w:t>
            </w:r>
          </w:p>
        </w:tc>
        <w:tc>
          <w:tcPr>
            <w:tcW w:w="1705" w:type="dxa"/>
            <w:noWrap/>
            <w:vAlign w:val="center"/>
          </w:tcPr>
          <w:p w14:paraId="456D5E81"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149.915</w:t>
            </w:r>
          </w:p>
        </w:tc>
        <w:tc>
          <w:tcPr>
            <w:tcW w:w="1706" w:type="dxa"/>
            <w:noWrap/>
            <w:vAlign w:val="center"/>
          </w:tcPr>
          <w:p w14:paraId="0FCF53F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2.369</w:t>
            </w:r>
          </w:p>
        </w:tc>
        <w:tc>
          <w:tcPr>
            <w:tcW w:w="1705" w:type="dxa"/>
            <w:noWrap/>
            <w:vAlign w:val="center"/>
          </w:tcPr>
          <w:p w14:paraId="1FD4905C"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754</w:t>
            </w:r>
          </w:p>
        </w:tc>
        <w:tc>
          <w:tcPr>
            <w:tcW w:w="1706" w:type="dxa"/>
            <w:noWrap/>
            <w:vAlign w:val="center"/>
          </w:tcPr>
          <w:p w14:paraId="38B2CF4C" w14:textId="3F6F730C"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358</w:t>
            </w:r>
          </w:p>
        </w:tc>
      </w:tr>
      <w:tr w:rsidR="00667356" w:rsidRPr="00965B77" w14:paraId="173C9040" w14:textId="77777777" w:rsidTr="00E14BEE">
        <w:trPr>
          <w:trHeight w:val="338"/>
        </w:trPr>
        <w:tc>
          <w:tcPr>
            <w:cnfStyle w:val="001000000000" w:firstRow="0" w:lastRow="0" w:firstColumn="1" w:lastColumn="0" w:oddVBand="0" w:evenVBand="0" w:oddHBand="0" w:evenHBand="0" w:firstRowFirstColumn="0" w:firstRowLastColumn="0" w:lastRowFirstColumn="0" w:lastRowLastColumn="0"/>
            <w:tcW w:w="2893" w:type="dxa"/>
            <w:hideMark/>
          </w:tcPr>
          <w:p w14:paraId="01E477F7"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w:t>
            </w:r>
          </w:p>
        </w:tc>
        <w:tc>
          <w:tcPr>
            <w:tcW w:w="1705" w:type="dxa"/>
            <w:noWrap/>
            <w:vAlign w:val="center"/>
          </w:tcPr>
          <w:p w14:paraId="34DAF295"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234.611</w:t>
            </w:r>
          </w:p>
        </w:tc>
        <w:tc>
          <w:tcPr>
            <w:tcW w:w="1706" w:type="dxa"/>
            <w:noWrap/>
            <w:vAlign w:val="center"/>
          </w:tcPr>
          <w:p w14:paraId="4E990C48"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3.707</w:t>
            </w:r>
          </w:p>
        </w:tc>
        <w:tc>
          <w:tcPr>
            <w:tcW w:w="1705" w:type="dxa"/>
            <w:noWrap/>
            <w:vAlign w:val="center"/>
          </w:tcPr>
          <w:p w14:paraId="607901F1"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1.047</w:t>
            </w:r>
          </w:p>
        </w:tc>
        <w:tc>
          <w:tcPr>
            <w:tcW w:w="1706" w:type="dxa"/>
            <w:noWrap/>
            <w:vAlign w:val="center"/>
          </w:tcPr>
          <w:p w14:paraId="1D4C67F3" w14:textId="319D73F1"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463</w:t>
            </w:r>
          </w:p>
        </w:tc>
      </w:tr>
      <w:tr w:rsidR="00667356" w:rsidRPr="00965B77" w14:paraId="0C39428B" w14:textId="77777777" w:rsidTr="00E14BEE">
        <w:trPr>
          <w:cnfStyle w:val="000000100000" w:firstRow="0" w:lastRow="0" w:firstColumn="0" w:lastColumn="0" w:oddVBand="0" w:evenVBand="0" w:oddHBand="1" w:evenHBand="0" w:firstRowFirstColumn="0" w:firstRowLastColumn="0" w:lastRowFirstColumn="0" w:lastRowLastColumn="0"/>
          <w:trHeight w:val="62"/>
        </w:trPr>
        <w:tc>
          <w:tcPr>
            <w:cnfStyle w:val="001000000000" w:firstRow="0" w:lastRow="0" w:firstColumn="1" w:lastColumn="0" w:oddVBand="0" w:evenVBand="0" w:oddHBand="0" w:evenHBand="0" w:firstRowFirstColumn="0" w:firstRowLastColumn="0" w:lastRowFirstColumn="0" w:lastRowLastColumn="0"/>
            <w:tcW w:w="2893" w:type="dxa"/>
            <w:hideMark/>
          </w:tcPr>
          <w:p w14:paraId="097698DB"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αντλία θερμότητας</w:t>
            </w:r>
          </w:p>
        </w:tc>
        <w:tc>
          <w:tcPr>
            <w:tcW w:w="1705" w:type="dxa"/>
            <w:noWrap/>
            <w:vAlign w:val="center"/>
          </w:tcPr>
          <w:p w14:paraId="25D2C67A"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641.418</w:t>
            </w:r>
          </w:p>
        </w:tc>
        <w:tc>
          <w:tcPr>
            <w:tcW w:w="1706" w:type="dxa"/>
            <w:noWrap/>
            <w:vAlign w:val="center"/>
          </w:tcPr>
          <w:p w14:paraId="221503A6"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10.156</w:t>
            </w:r>
          </w:p>
        </w:tc>
        <w:tc>
          <w:tcPr>
            <w:tcW w:w="1705" w:type="dxa"/>
            <w:noWrap/>
            <w:vAlign w:val="center"/>
          </w:tcPr>
          <w:p w14:paraId="1B39BC2B"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2.170</w:t>
            </w:r>
          </w:p>
        </w:tc>
        <w:tc>
          <w:tcPr>
            <w:tcW w:w="1706" w:type="dxa"/>
            <w:noWrap/>
            <w:vAlign w:val="center"/>
          </w:tcPr>
          <w:p w14:paraId="10F46E54" w14:textId="0075C390"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2</w:t>
            </w:r>
            <w:r>
              <w:rPr>
                <w:rFonts w:ascii="Calibri" w:hAnsi="Calibri" w:cs="Calibri"/>
                <w:color w:val="000000"/>
                <w:sz w:val="20"/>
                <w:szCs w:val="20"/>
              </w:rPr>
              <w:t>.</w:t>
            </w:r>
            <w:r w:rsidRPr="00923F38">
              <w:rPr>
                <w:rFonts w:ascii="Calibri" w:hAnsi="Calibri" w:cs="Calibri"/>
                <w:color w:val="000000"/>
                <w:sz w:val="20"/>
                <w:szCs w:val="20"/>
              </w:rPr>
              <w:t>780</w:t>
            </w:r>
          </w:p>
        </w:tc>
      </w:tr>
      <w:tr w:rsidR="00667356" w:rsidRPr="00965B77" w14:paraId="61202D4D" w14:textId="77777777" w:rsidTr="00E14BEE">
        <w:trPr>
          <w:trHeight w:val="713"/>
        </w:trPr>
        <w:tc>
          <w:tcPr>
            <w:cnfStyle w:val="001000000000" w:firstRow="0" w:lastRow="0" w:firstColumn="1" w:lastColumn="0" w:oddVBand="0" w:evenVBand="0" w:oddHBand="0" w:evenHBand="0" w:firstRowFirstColumn="0" w:firstRowLastColumn="0" w:lastRowFirstColumn="0" w:lastRowLastColumn="0"/>
            <w:tcW w:w="2893" w:type="dxa"/>
            <w:hideMark/>
          </w:tcPr>
          <w:p w14:paraId="0BBA808D" w14:textId="43C93C15"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βιονέργεια-βιοντ</w:t>
            </w:r>
            <w:r w:rsidR="00C94990">
              <w:rPr>
                <w:rFonts w:ascii="Calibri" w:hAnsi="Calibri" w:cs="Calibri"/>
                <w:sz w:val="20"/>
                <w:szCs w:val="20"/>
              </w:rPr>
              <w:t>ί</w:t>
            </w:r>
            <w:r w:rsidRPr="00965B77">
              <w:rPr>
                <w:rFonts w:ascii="Calibri" w:hAnsi="Calibri" w:cs="Calibri"/>
                <w:sz w:val="20"/>
                <w:szCs w:val="20"/>
              </w:rPr>
              <w:t>ζελ</w:t>
            </w:r>
            <w:r w:rsidR="003E4B54">
              <w:rPr>
                <w:rFonts w:ascii="Calibri" w:hAnsi="Calibri" w:cs="Calibri"/>
                <w:sz w:val="20"/>
                <w:szCs w:val="20"/>
              </w:rPr>
              <w:t xml:space="preserve"> </w:t>
            </w:r>
            <w:r w:rsidRPr="00965B77">
              <w:rPr>
                <w:rFonts w:ascii="Calibri" w:hAnsi="Calibri" w:cs="Calibri"/>
                <w:sz w:val="20"/>
                <w:szCs w:val="20"/>
              </w:rPr>
              <w:t>-βιομεθάνιο</w:t>
            </w:r>
          </w:p>
        </w:tc>
        <w:tc>
          <w:tcPr>
            <w:tcW w:w="1705" w:type="dxa"/>
            <w:noWrap/>
            <w:vAlign w:val="center"/>
          </w:tcPr>
          <w:p w14:paraId="0CE26197"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69.949</w:t>
            </w:r>
          </w:p>
        </w:tc>
        <w:tc>
          <w:tcPr>
            <w:tcW w:w="1706" w:type="dxa"/>
            <w:noWrap/>
            <w:vAlign w:val="center"/>
          </w:tcPr>
          <w:p w14:paraId="63C69274"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1.103</w:t>
            </w:r>
          </w:p>
        </w:tc>
        <w:tc>
          <w:tcPr>
            <w:tcW w:w="1705" w:type="dxa"/>
            <w:noWrap/>
            <w:vAlign w:val="center"/>
          </w:tcPr>
          <w:p w14:paraId="53ED599C"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393</w:t>
            </w:r>
          </w:p>
        </w:tc>
        <w:tc>
          <w:tcPr>
            <w:tcW w:w="1706" w:type="dxa"/>
            <w:noWrap/>
            <w:vAlign w:val="center"/>
          </w:tcPr>
          <w:p w14:paraId="53939DF9" w14:textId="40DC2B14"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200</w:t>
            </w:r>
          </w:p>
        </w:tc>
      </w:tr>
      <w:tr w:rsidR="00667356" w:rsidRPr="00965B77" w14:paraId="11A5BE77" w14:textId="77777777" w:rsidTr="00E14BEE">
        <w:trPr>
          <w:cnfStyle w:val="000000100000" w:firstRow="0" w:lastRow="0" w:firstColumn="0" w:lastColumn="0" w:oddVBand="0" w:evenVBand="0" w:oddHBand="1" w:evenHBand="0" w:firstRowFirstColumn="0" w:firstRowLastColumn="0" w:lastRowFirstColumn="0" w:lastRowLastColumn="0"/>
          <w:trHeight w:val="249"/>
        </w:trPr>
        <w:tc>
          <w:tcPr>
            <w:cnfStyle w:val="001000000000" w:firstRow="0" w:lastRow="0" w:firstColumn="1" w:lastColumn="0" w:oddVBand="0" w:evenVBand="0" w:oddHBand="0" w:evenHBand="0" w:firstRowFirstColumn="0" w:firstRowLastColumn="0" w:lastRowFirstColumn="0" w:lastRowLastColumn="0"/>
            <w:tcW w:w="2893" w:type="dxa"/>
            <w:hideMark/>
          </w:tcPr>
          <w:p w14:paraId="2A76C6A1"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αντλία θερμότητας</w:t>
            </w:r>
          </w:p>
        </w:tc>
        <w:tc>
          <w:tcPr>
            <w:tcW w:w="1705" w:type="dxa"/>
            <w:noWrap/>
            <w:vAlign w:val="center"/>
          </w:tcPr>
          <w:p w14:paraId="29AED84B"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224.686</w:t>
            </w:r>
          </w:p>
        </w:tc>
        <w:tc>
          <w:tcPr>
            <w:tcW w:w="1706" w:type="dxa"/>
            <w:noWrap/>
            <w:vAlign w:val="center"/>
          </w:tcPr>
          <w:p w14:paraId="33AC8BDD"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1.554</w:t>
            </w:r>
          </w:p>
        </w:tc>
        <w:tc>
          <w:tcPr>
            <w:tcW w:w="1705" w:type="dxa"/>
            <w:noWrap/>
            <w:vAlign w:val="center"/>
          </w:tcPr>
          <w:p w14:paraId="7D7E7639"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3.340</w:t>
            </w:r>
          </w:p>
        </w:tc>
        <w:tc>
          <w:tcPr>
            <w:tcW w:w="1706" w:type="dxa"/>
            <w:noWrap/>
            <w:vAlign w:val="center"/>
          </w:tcPr>
          <w:p w14:paraId="778A59D8" w14:textId="596D67D8"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w:t>
            </w:r>
            <w:r>
              <w:rPr>
                <w:rFonts w:ascii="Calibri" w:hAnsi="Calibri" w:cs="Calibri"/>
                <w:color w:val="000000"/>
                <w:sz w:val="20"/>
                <w:szCs w:val="20"/>
              </w:rPr>
              <w:t>.</w:t>
            </w:r>
            <w:r w:rsidRPr="00923F38">
              <w:rPr>
                <w:rFonts w:ascii="Calibri" w:hAnsi="Calibri" w:cs="Calibri"/>
                <w:color w:val="000000"/>
                <w:sz w:val="20"/>
                <w:szCs w:val="20"/>
              </w:rPr>
              <w:t>557</w:t>
            </w:r>
          </w:p>
        </w:tc>
      </w:tr>
      <w:tr w:rsidR="00667356" w:rsidRPr="00965B77" w14:paraId="61B21714" w14:textId="77777777" w:rsidTr="00E14BEE">
        <w:trPr>
          <w:trHeight w:val="517"/>
        </w:trPr>
        <w:tc>
          <w:tcPr>
            <w:cnfStyle w:val="001000000000" w:firstRow="0" w:lastRow="0" w:firstColumn="1" w:lastColumn="0" w:oddVBand="0" w:evenVBand="0" w:oddHBand="0" w:evenHBand="0" w:firstRowFirstColumn="0" w:firstRowLastColumn="0" w:lastRowFirstColumn="0" w:lastRowLastColumn="0"/>
            <w:tcW w:w="2893" w:type="dxa"/>
            <w:hideMark/>
          </w:tcPr>
          <w:p w14:paraId="1E888C9C"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καυστήρα βιομάζας</w:t>
            </w:r>
          </w:p>
        </w:tc>
        <w:tc>
          <w:tcPr>
            <w:tcW w:w="1705" w:type="dxa"/>
            <w:noWrap/>
            <w:vAlign w:val="center"/>
          </w:tcPr>
          <w:p w14:paraId="77870B0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101.115</w:t>
            </w:r>
          </w:p>
        </w:tc>
        <w:tc>
          <w:tcPr>
            <w:tcW w:w="1706" w:type="dxa"/>
            <w:noWrap/>
            <w:vAlign w:val="center"/>
          </w:tcPr>
          <w:p w14:paraId="12BFA50D"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852</w:t>
            </w:r>
          </w:p>
        </w:tc>
        <w:tc>
          <w:tcPr>
            <w:tcW w:w="1705" w:type="dxa"/>
            <w:noWrap/>
            <w:vAlign w:val="center"/>
          </w:tcPr>
          <w:p w14:paraId="5D2BA788"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06" w:type="dxa"/>
            <w:noWrap/>
            <w:vAlign w:val="center"/>
          </w:tcPr>
          <w:p w14:paraId="6EC6F501" w14:textId="5535BD02"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1344D656" w14:textId="77777777" w:rsidTr="00E14BEE">
        <w:trPr>
          <w:cnfStyle w:val="000000100000" w:firstRow="0" w:lastRow="0" w:firstColumn="0" w:lastColumn="0" w:oddVBand="0" w:evenVBand="0" w:oddHBand="1" w:evenHBand="0" w:firstRowFirstColumn="0" w:firstRowLastColumn="0" w:lastRowFirstColumn="0" w:lastRowLastColumn="0"/>
          <w:trHeight w:val="427"/>
        </w:trPr>
        <w:tc>
          <w:tcPr>
            <w:cnfStyle w:val="001000000000" w:firstRow="0" w:lastRow="0" w:firstColumn="1" w:lastColumn="0" w:oddVBand="0" w:evenVBand="0" w:oddHBand="0" w:evenHBand="0" w:firstRowFirstColumn="0" w:firstRowLastColumn="0" w:lastRowFirstColumn="0" w:lastRowLastColumn="0"/>
            <w:tcW w:w="2893" w:type="dxa"/>
            <w:hideMark/>
          </w:tcPr>
          <w:p w14:paraId="082C53E1"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καυστήρα φυσικού αερίου</w:t>
            </w:r>
          </w:p>
        </w:tc>
        <w:tc>
          <w:tcPr>
            <w:tcW w:w="1705" w:type="dxa"/>
            <w:noWrap/>
            <w:vAlign w:val="center"/>
          </w:tcPr>
          <w:p w14:paraId="279A8AA6"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31.858</w:t>
            </w:r>
          </w:p>
        </w:tc>
        <w:tc>
          <w:tcPr>
            <w:tcW w:w="1706" w:type="dxa"/>
            <w:noWrap/>
            <w:vAlign w:val="center"/>
          </w:tcPr>
          <w:p w14:paraId="6EC5C6B6"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126</w:t>
            </w:r>
          </w:p>
        </w:tc>
        <w:tc>
          <w:tcPr>
            <w:tcW w:w="1705" w:type="dxa"/>
            <w:noWrap/>
            <w:vAlign w:val="center"/>
          </w:tcPr>
          <w:p w14:paraId="34652E1A"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65</w:t>
            </w:r>
          </w:p>
        </w:tc>
        <w:tc>
          <w:tcPr>
            <w:tcW w:w="1706" w:type="dxa"/>
            <w:noWrap/>
            <w:vAlign w:val="center"/>
          </w:tcPr>
          <w:p w14:paraId="28A66A32" w14:textId="09A0D304"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30</w:t>
            </w:r>
          </w:p>
        </w:tc>
      </w:tr>
      <w:tr w:rsidR="00667356" w:rsidRPr="00965B77" w14:paraId="7E395AC5" w14:textId="77777777" w:rsidTr="00E14BEE">
        <w:trPr>
          <w:trHeight w:val="347"/>
        </w:trPr>
        <w:tc>
          <w:tcPr>
            <w:cnfStyle w:val="001000000000" w:firstRow="0" w:lastRow="0" w:firstColumn="1" w:lastColumn="0" w:oddVBand="0" w:evenVBand="0" w:oddHBand="0" w:evenHBand="0" w:firstRowFirstColumn="0" w:firstRowLastColumn="0" w:lastRowFirstColumn="0" w:lastRowLastColumn="0"/>
            <w:tcW w:w="2893" w:type="dxa"/>
            <w:hideMark/>
          </w:tcPr>
          <w:p w14:paraId="52DF505F"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φυσικού αερίου με αντλία θερμότητας</w:t>
            </w:r>
          </w:p>
        </w:tc>
        <w:tc>
          <w:tcPr>
            <w:tcW w:w="1705" w:type="dxa"/>
            <w:noWrap/>
            <w:vAlign w:val="center"/>
          </w:tcPr>
          <w:p w14:paraId="5C1B3004"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120.159</w:t>
            </w:r>
          </w:p>
        </w:tc>
        <w:tc>
          <w:tcPr>
            <w:tcW w:w="1706" w:type="dxa"/>
            <w:noWrap/>
            <w:vAlign w:val="center"/>
          </w:tcPr>
          <w:p w14:paraId="1A0DEBB0"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831</w:t>
            </w:r>
          </w:p>
        </w:tc>
        <w:tc>
          <w:tcPr>
            <w:tcW w:w="1705" w:type="dxa"/>
            <w:noWrap/>
            <w:vAlign w:val="center"/>
          </w:tcPr>
          <w:p w14:paraId="2317776F"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1.539</w:t>
            </w:r>
          </w:p>
        </w:tc>
        <w:tc>
          <w:tcPr>
            <w:tcW w:w="1706" w:type="dxa"/>
            <w:noWrap/>
            <w:vAlign w:val="center"/>
          </w:tcPr>
          <w:p w14:paraId="564DB584" w14:textId="79CBF965"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717</w:t>
            </w:r>
          </w:p>
        </w:tc>
      </w:tr>
      <w:tr w:rsidR="00667356" w:rsidRPr="00965B77" w14:paraId="4F6A751D" w14:textId="77777777" w:rsidTr="00E14BEE">
        <w:trPr>
          <w:cnfStyle w:val="000000100000" w:firstRow="0" w:lastRow="0" w:firstColumn="0" w:lastColumn="0" w:oddVBand="0" w:evenVBand="0" w:oddHBand="1" w:evenHBand="0" w:firstRowFirstColumn="0" w:firstRowLastColumn="0" w:lastRowFirstColumn="0" w:lastRowLastColumn="0"/>
          <w:trHeight w:val="338"/>
        </w:trPr>
        <w:tc>
          <w:tcPr>
            <w:cnfStyle w:val="001000000000" w:firstRow="0" w:lastRow="0" w:firstColumn="1" w:lastColumn="0" w:oddVBand="0" w:evenVBand="0" w:oddHBand="0" w:evenHBand="0" w:firstRowFirstColumn="0" w:firstRowLastColumn="0" w:lastRowFirstColumn="0" w:lastRowLastColumn="0"/>
            <w:tcW w:w="2893" w:type="dxa"/>
            <w:hideMark/>
          </w:tcPr>
          <w:p w14:paraId="795C4541"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φυσικού αερίου με καυστήρα βιομάζας</w:t>
            </w:r>
          </w:p>
        </w:tc>
        <w:tc>
          <w:tcPr>
            <w:tcW w:w="1705" w:type="dxa"/>
            <w:noWrap/>
            <w:vAlign w:val="center"/>
          </w:tcPr>
          <w:p w14:paraId="63D9BB08"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34.299</w:t>
            </w:r>
          </w:p>
        </w:tc>
        <w:tc>
          <w:tcPr>
            <w:tcW w:w="1706" w:type="dxa"/>
            <w:noWrap/>
            <w:vAlign w:val="center"/>
          </w:tcPr>
          <w:p w14:paraId="32E91BD1"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289</w:t>
            </w:r>
          </w:p>
        </w:tc>
        <w:tc>
          <w:tcPr>
            <w:tcW w:w="1705" w:type="dxa"/>
            <w:noWrap/>
            <w:vAlign w:val="center"/>
          </w:tcPr>
          <w:p w14:paraId="33DCE8B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06" w:type="dxa"/>
            <w:noWrap/>
            <w:vAlign w:val="center"/>
          </w:tcPr>
          <w:p w14:paraId="3CD8420B" w14:textId="212B99B2"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7A498469" w14:textId="77777777" w:rsidTr="00E14BEE">
        <w:trPr>
          <w:trHeight w:val="410"/>
        </w:trPr>
        <w:tc>
          <w:tcPr>
            <w:cnfStyle w:val="001000000000" w:firstRow="0" w:lastRow="0" w:firstColumn="1" w:lastColumn="0" w:oddVBand="0" w:evenVBand="0" w:oddHBand="0" w:evenHBand="0" w:firstRowFirstColumn="0" w:firstRowLastColumn="0" w:lastRowFirstColumn="0" w:lastRowLastColumn="0"/>
            <w:tcW w:w="2893" w:type="dxa"/>
            <w:hideMark/>
          </w:tcPr>
          <w:p w14:paraId="421BC090"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πετρέλαιο και αντικατάσταση με αντλία θερμότητας</w:t>
            </w:r>
          </w:p>
        </w:tc>
        <w:tc>
          <w:tcPr>
            <w:tcW w:w="1705" w:type="dxa"/>
            <w:noWrap/>
            <w:vAlign w:val="center"/>
          </w:tcPr>
          <w:p w14:paraId="3DB724C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8.084</w:t>
            </w:r>
          </w:p>
        </w:tc>
        <w:tc>
          <w:tcPr>
            <w:tcW w:w="1706" w:type="dxa"/>
            <w:noWrap/>
            <w:vAlign w:val="center"/>
          </w:tcPr>
          <w:p w14:paraId="360B1002"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188</w:t>
            </w:r>
          </w:p>
        </w:tc>
        <w:tc>
          <w:tcPr>
            <w:tcW w:w="1705" w:type="dxa"/>
            <w:noWrap/>
            <w:vAlign w:val="center"/>
          </w:tcPr>
          <w:p w14:paraId="6171E02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157</w:t>
            </w:r>
          </w:p>
        </w:tc>
        <w:tc>
          <w:tcPr>
            <w:tcW w:w="1706" w:type="dxa"/>
            <w:noWrap/>
            <w:vAlign w:val="center"/>
          </w:tcPr>
          <w:p w14:paraId="68B17104" w14:textId="20B3FAD6"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75</w:t>
            </w:r>
          </w:p>
        </w:tc>
      </w:tr>
      <w:tr w:rsidR="00667356" w:rsidRPr="00965B77" w14:paraId="29DD5987" w14:textId="77777777" w:rsidTr="00E14BEE">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2893" w:type="dxa"/>
            <w:hideMark/>
          </w:tcPr>
          <w:p w14:paraId="7169A7CD"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 και αντικατάσταση με αντλία θερμότητας</w:t>
            </w:r>
          </w:p>
        </w:tc>
        <w:tc>
          <w:tcPr>
            <w:tcW w:w="1705" w:type="dxa"/>
            <w:noWrap/>
            <w:vAlign w:val="center"/>
          </w:tcPr>
          <w:p w14:paraId="7D5766D2"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37.389</w:t>
            </w:r>
          </w:p>
        </w:tc>
        <w:tc>
          <w:tcPr>
            <w:tcW w:w="1706" w:type="dxa"/>
            <w:noWrap/>
            <w:vAlign w:val="center"/>
          </w:tcPr>
          <w:p w14:paraId="1D10702A"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856</w:t>
            </w:r>
          </w:p>
        </w:tc>
        <w:tc>
          <w:tcPr>
            <w:tcW w:w="1705" w:type="dxa"/>
            <w:noWrap/>
            <w:vAlign w:val="center"/>
          </w:tcPr>
          <w:p w14:paraId="1AABC810"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640</w:t>
            </w:r>
          </w:p>
        </w:tc>
        <w:tc>
          <w:tcPr>
            <w:tcW w:w="1706" w:type="dxa"/>
            <w:noWrap/>
            <w:vAlign w:val="center"/>
          </w:tcPr>
          <w:p w14:paraId="4B26C842" w14:textId="33AAADEC"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283</w:t>
            </w:r>
          </w:p>
        </w:tc>
      </w:tr>
      <w:tr w:rsidR="00667356" w:rsidRPr="00965B77" w14:paraId="3D75B053" w14:textId="77777777" w:rsidTr="00E14BEE">
        <w:trPr>
          <w:trHeight w:val="544"/>
        </w:trPr>
        <w:tc>
          <w:tcPr>
            <w:cnfStyle w:val="001000000000" w:firstRow="0" w:lastRow="0" w:firstColumn="1" w:lastColumn="0" w:oddVBand="0" w:evenVBand="0" w:oddHBand="0" w:evenHBand="0" w:firstRowFirstColumn="0" w:firstRowLastColumn="0" w:lastRowFirstColumn="0" w:lastRowLastColumn="0"/>
            <w:tcW w:w="2893" w:type="dxa"/>
            <w:hideMark/>
          </w:tcPr>
          <w:p w14:paraId="2BC069CF"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 και αντικατάσταση με καυστήρα βιομάζας</w:t>
            </w:r>
          </w:p>
        </w:tc>
        <w:tc>
          <w:tcPr>
            <w:tcW w:w="1705" w:type="dxa"/>
            <w:noWrap/>
            <w:vAlign w:val="center"/>
          </w:tcPr>
          <w:p w14:paraId="0FA7F4E8"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06" w:type="dxa"/>
            <w:noWrap/>
            <w:vAlign w:val="center"/>
          </w:tcPr>
          <w:p w14:paraId="396B1F6E"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05" w:type="dxa"/>
            <w:noWrap/>
            <w:vAlign w:val="center"/>
          </w:tcPr>
          <w:p w14:paraId="5DA18CCF"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06" w:type="dxa"/>
            <w:noWrap/>
            <w:vAlign w:val="center"/>
          </w:tcPr>
          <w:p w14:paraId="19A3D6D7" w14:textId="35DF09D5"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Pr>
                <w:rFonts w:ascii="Calibri" w:hAnsi="Calibri" w:cs="Calibri"/>
                <w:color w:val="000000"/>
                <w:sz w:val="20"/>
                <w:szCs w:val="20"/>
              </w:rPr>
              <w:t>0</w:t>
            </w:r>
          </w:p>
        </w:tc>
      </w:tr>
    </w:tbl>
    <w:p w14:paraId="609925C2" w14:textId="77777777" w:rsidR="00900895" w:rsidRPr="00900895" w:rsidRDefault="00900895" w:rsidP="00900895">
      <w:pPr>
        <w:spacing w:after="60" w:line="276" w:lineRule="auto"/>
        <w:rPr>
          <w:rFonts w:ascii="Times New Roman" w:hAnsi="Times New Roman" w:cs="Times New Roman"/>
          <w:lang w:val="en-GB"/>
        </w:rPr>
        <w:sectPr w:rsidR="00900895" w:rsidRPr="00900895" w:rsidSect="00900895">
          <w:pgSz w:w="12240" w:h="15840"/>
          <w:pgMar w:top="1440" w:right="1440" w:bottom="1440" w:left="1440" w:header="720" w:footer="720" w:gutter="0"/>
          <w:cols w:space="720"/>
          <w:docGrid w:linePitch="360"/>
        </w:sectPr>
      </w:pPr>
    </w:p>
    <w:p w14:paraId="6E4A6B8D" w14:textId="3EE2AD34" w:rsidR="00900895" w:rsidRPr="00923F38" w:rsidRDefault="00900895" w:rsidP="00965B77">
      <w:pPr>
        <w:spacing w:before="0" w:after="0" w:line="240" w:lineRule="auto"/>
        <w:jc w:val="center"/>
        <w:rPr>
          <w:rFonts w:ascii="Calibri" w:hAnsi="Calibri" w:cs="Calibri"/>
          <w:b/>
          <w:bCs/>
          <w:i/>
          <w:iCs/>
          <w:sz w:val="20"/>
          <w:szCs w:val="20"/>
        </w:rPr>
      </w:pPr>
      <w:bookmarkStart w:id="333" w:name="_Toc202800811"/>
      <w:bookmarkStart w:id="334" w:name="_Toc215486392"/>
      <w:r w:rsidRPr="00923F38">
        <w:rPr>
          <w:rFonts w:ascii="Calibri" w:hAnsi="Calibri" w:cs="Calibri"/>
          <w:b/>
          <w:bCs/>
          <w:i/>
          <w:iCs/>
          <w:sz w:val="20"/>
          <w:szCs w:val="20"/>
        </w:rPr>
        <w:lastRenderedPageBreak/>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33</w:t>
      </w:r>
      <w:r w:rsidRPr="00923F38">
        <w:rPr>
          <w:rFonts w:ascii="Calibri" w:hAnsi="Calibri" w:cs="Calibri"/>
          <w:b/>
          <w:bCs/>
          <w:i/>
          <w:iCs/>
          <w:sz w:val="20"/>
          <w:szCs w:val="20"/>
        </w:rPr>
        <w:fldChar w:fldCharType="end"/>
      </w:r>
      <w:r w:rsidRPr="00923F38">
        <w:rPr>
          <w:rFonts w:ascii="Calibri" w:hAnsi="Calibri" w:cs="Calibri"/>
          <w:b/>
          <w:bCs/>
          <w:i/>
          <w:iCs/>
          <w:sz w:val="20"/>
          <w:szCs w:val="20"/>
        </w:rPr>
        <w:t>. Επιτευχθείσα εξοικονόμηση ενέργειας και πολλαπλά οφέλη σε ετήσια βάση για τις σχεδιαζόμενες παρεμβάσεις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οικιακού τομέα που έχουν κατασκευαστεί την περίοδο 1981-2000</w:t>
      </w:r>
      <w:bookmarkEnd w:id="333"/>
      <w:bookmarkEnd w:id="334"/>
    </w:p>
    <w:tbl>
      <w:tblPr>
        <w:tblStyle w:val="5-1"/>
        <w:tblW w:w="9725" w:type="dxa"/>
        <w:tblLayout w:type="fixed"/>
        <w:tblLook w:val="04A0" w:firstRow="1" w:lastRow="0" w:firstColumn="1" w:lastColumn="0" w:noHBand="0" w:noVBand="1"/>
      </w:tblPr>
      <w:tblGrid>
        <w:gridCol w:w="2875"/>
        <w:gridCol w:w="1712"/>
        <w:gridCol w:w="1713"/>
        <w:gridCol w:w="1712"/>
        <w:gridCol w:w="1713"/>
      </w:tblGrid>
      <w:tr w:rsidR="00900895" w:rsidRPr="00965B77" w14:paraId="3D639281" w14:textId="77777777" w:rsidTr="00E14BEE">
        <w:trPr>
          <w:cnfStyle w:val="100000000000" w:firstRow="1" w:lastRow="0" w:firstColumn="0" w:lastColumn="0" w:oddVBand="0" w:evenVBand="0" w:oddHBand="0" w:evenHBand="0" w:firstRowFirstColumn="0" w:firstRowLastColumn="0" w:lastRowFirstColumn="0" w:lastRowLastColumn="0"/>
          <w:trHeight w:val="857"/>
        </w:trPr>
        <w:tc>
          <w:tcPr>
            <w:cnfStyle w:val="001000000000" w:firstRow="0" w:lastRow="0" w:firstColumn="1" w:lastColumn="0" w:oddVBand="0" w:evenVBand="0" w:oddHBand="0" w:evenHBand="0" w:firstRowFirstColumn="0" w:firstRowLastColumn="0" w:lastRowFirstColumn="0" w:lastRowLastColumn="0"/>
            <w:tcW w:w="2875" w:type="dxa"/>
            <w:noWrap/>
            <w:hideMark/>
          </w:tcPr>
          <w:p w14:paraId="380CE587" w14:textId="30C7D769" w:rsidR="00900895" w:rsidRPr="00965B77" w:rsidRDefault="00900895" w:rsidP="00965B77">
            <w:pPr>
              <w:spacing w:before="0" w:after="0" w:line="240" w:lineRule="auto"/>
              <w:jc w:val="center"/>
              <w:rPr>
                <w:rFonts w:ascii="Calibri" w:hAnsi="Calibri" w:cs="Calibri"/>
                <w:b w:val="0"/>
                <w:bCs w:val="0"/>
                <w:sz w:val="20"/>
                <w:szCs w:val="20"/>
              </w:rPr>
            </w:pPr>
            <w:r w:rsidRPr="00965B77">
              <w:rPr>
                <w:rFonts w:ascii="Calibri" w:hAnsi="Calibri" w:cs="Calibri"/>
                <w:sz w:val="20"/>
                <w:szCs w:val="20"/>
              </w:rPr>
              <w:t xml:space="preserve">Παρεμβάσεις στο σύνολο των </w:t>
            </w:r>
            <w:r w:rsidR="00DE519B" w:rsidRPr="00965B77">
              <w:rPr>
                <w:rFonts w:ascii="Calibri" w:hAnsi="Calibri" w:cs="Calibri"/>
                <w:b w:val="0"/>
                <w:bCs w:val="0"/>
                <w:sz w:val="20"/>
                <w:szCs w:val="20"/>
              </w:rPr>
              <w:t>κτ</w:t>
            </w:r>
            <w:r w:rsidR="00E70F94">
              <w:rPr>
                <w:rFonts w:ascii="Calibri" w:hAnsi="Calibri" w:cs="Calibri"/>
                <w:b w:val="0"/>
                <w:bCs w:val="0"/>
                <w:sz w:val="20"/>
                <w:szCs w:val="20"/>
              </w:rPr>
              <w:t>ι</w:t>
            </w:r>
            <w:r w:rsidRPr="00965B77">
              <w:rPr>
                <w:rFonts w:ascii="Calibri" w:hAnsi="Calibri" w:cs="Calibri"/>
                <w:sz w:val="20"/>
                <w:szCs w:val="20"/>
              </w:rPr>
              <w:t>ρίων που έχουν κατασκευαστεί την περίοδο1981-2000</w:t>
            </w:r>
          </w:p>
        </w:tc>
        <w:tc>
          <w:tcPr>
            <w:tcW w:w="1712" w:type="dxa"/>
            <w:hideMark/>
          </w:tcPr>
          <w:p w14:paraId="61CE35B2"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Σύνολο παρεμβάσεων</w:t>
            </w:r>
          </w:p>
        </w:tc>
        <w:tc>
          <w:tcPr>
            <w:tcW w:w="1713" w:type="dxa"/>
            <w:hideMark/>
          </w:tcPr>
          <w:p w14:paraId="3EEEDCB5"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Κόστος επένδυσης (εκατ. €)</w:t>
            </w:r>
          </w:p>
        </w:tc>
        <w:tc>
          <w:tcPr>
            <w:tcW w:w="1712" w:type="dxa"/>
            <w:hideMark/>
          </w:tcPr>
          <w:p w14:paraId="6C95ECEF"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Εξοικονόμηση ενέργειας (GWh)</w:t>
            </w:r>
          </w:p>
        </w:tc>
        <w:tc>
          <w:tcPr>
            <w:tcW w:w="1713" w:type="dxa"/>
            <w:hideMark/>
          </w:tcPr>
          <w:p w14:paraId="4EAF7D37"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Πολλαπλά οφέλη (εκατ. €)</w:t>
            </w:r>
          </w:p>
        </w:tc>
      </w:tr>
      <w:tr w:rsidR="00667356" w:rsidRPr="00965B77" w14:paraId="3F706135" w14:textId="77777777" w:rsidTr="00E14BEE">
        <w:trPr>
          <w:cnfStyle w:val="000000100000" w:firstRow="0" w:lastRow="0" w:firstColumn="0" w:lastColumn="0" w:oddVBand="0" w:evenVBand="0" w:oddHBand="1" w:evenHBand="0" w:firstRowFirstColumn="0" w:firstRowLastColumn="0" w:lastRowFirstColumn="0" w:lastRowLastColumn="0"/>
          <w:trHeight w:val="62"/>
        </w:trPr>
        <w:tc>
          <w:tcPr>
            <w:cnfStyle w:val="001000000000" w:firstRow="0" w:lastRow="0" w:firstColumn="1" w:lastColumn="0" w:oddVBand="0" w:evenVBand="0" w:oddHBand="0" w:evenHBand="0" w:firstRowFirstColumn="0" w:firstRowLastColumn="0" w:lastRowFirstColumn="0" w:lastRowLastColumn="0"/>
            <w:tcW w:w="2875" w:type="dxa"/>
            <w:hideMark/>
          </w:tcPr>
          <w:p w14:paraId="2FF82B71"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πετρέλαιο</w:t>
            </w:r>
          </w:p>
        </w:tc>
        <w:tc>
          <w:tcPr>
            <w:tcW w:w="1712" w:type="dxa"/>
            <w:noWrap/>
            <w:vAlign w:val="center"/>
          </w:tcPr>
          <w:p w14:paraId="5EA759F4"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5532BF8E"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2" w:type="dxa"/>
            <w:noWrap/>
            <w:vAlign w:val="center"/>
          </w:tcPr>
          <w:p w14:paraId="16EB833B"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64161D56" w14:textId="153A1442"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46FBA836" w14:textId="77777777" w:rsidTr="00E14BEE">
        <w:trPr>
          <w:trHeight w:val="338"/>
        </w:trPr>
        <w:tc>
          <w:tcPr>
            <w:cnfStyle w:val="001000000000" w:firstRow="0" w:lastRow="0" w:firstColumn="1" w:lastColumn="0" w:oddVBand="0" w:evenVBand="0" w:oddHBand="0" w:evenHBand="0" w:firstRowFirstColumn="0" w:firstRowLastColumn="0" w:lastRowFirstColumn="0" w:lastRowLastColumn="0"/>
            <w:tcW w:w="2875" w:type="dxa"/>
            <w:hideMark/>
          </w:tcPr>
          <w:p w14:paraId="554DF67C"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w:t>
            </w:r>
          </w:p>
        </w:tc>
        <w:tc>
          <w:tcPr>
            <w:tcW w:w="1712" w:type="dxa"/>
            <w:noWrap/>
            <w:vAlign w:val="center"/>
          </w:tcPr>
          <w:p w14:paraId="2AF5D0C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33576B6A"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2" w:type="dxa"/>
            <w:noWrap/>
            <w:vAlign w:val="center"/>
          </w:tcPr>
          <w:p w14:paraId="3BC0846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63A4DE93" w14:textId="7027DFF2"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2F25E144" w14:textId="77777777" w:rsidTr="00E14BEE">
        <w:trPr>
          <w:cnfStyle w:val="000000100000" w:firstRow="0" w:lastRow="0" w:firstColumn="0" w:lastColumn="0" w:oddVBand="0" w:evenVBand="0" w:oddHBand="1" w:evenHBand="0" w:firstRowFirstColumn="0" w:firstRowLastColumn="0" w:lastRowFirstColumn="0" w:lastRowLastColumn="0"/>
          <w:trHeight w:val="62"/>
        </w:trPr>
        <w:tc>
          <w:tcPr>
            <w:cnfStyle w:val="001000000000" w:firstRow="0" w:lastRow="0" w:firstColumn="1" w:lastColumn="0" w:oddVBand="0" w:evenVBand="0" w:oddHBand="0" w:evenHBand="0" w:firstRowFirstColumn="0" w:firstRowLastColumn="0" w:lastRowFirstColumn="0" w:lastRowLastColumn="0"/>
            <w:tcW w:w="2875" w:type="dxa"/>
            <w:hideMark/>
          </w:tcPr>
          <w:p w14:paraId="3F70EE4B"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αντλία θερμότητας</w:t>
            </w:r>
          </w:p>
        </w:tc>
        <w:tc>
          <w:tcPr>
            <w:tcW w:w="1712" w:type="dxa"/>
            <w:noWrap/>
            <w:vAlign w:val="center"/>
          </w:tcPr>
          <w:p w14:paraId="6A728271"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640.545</w:t>
            </w:r>
          </w:p>
        </w:tc>
        <w:tc>
          <w:tcPr>
            <w:tcW w:w="1713" w:type="dxa"/>
            <w:noWrap/>
            <w:vAlign w:val="center"/>
          </w:tcPr>
          <w:p w14:paraId="46032907"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7.410</w:t>
            </w:r>
          </w:p>
        </w:tc>
        <w:tc>
          <w:tcPr>
            <w:tcW w:w="1712" w:type="dxa"/>
            <w:noWrap/>
            <w:vAlign w:val="center"/>
          </w:tcPr>
          <w:p w14:paraId="0249D4AD"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1.534</w:t>
            </w:r>
          </w:p>
        </w:tc>
        <w:tc>
          <w:tcPr>
            <w:tcW w:w="1713" w:type="dxa"/>
            <w:noWrap/>
            <w:vAlign w:val="center"/>
          </w:tcPr>
          <w:p w14:paraId="6570B03C" w14:textId="44C73B0E"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w:t>
            </w:r>
            <w:r>
              <w:rPr>
                <w:rFonts w:ascii="Calibri" w:hAnsi="Calibri" w:cs="Calibri"/>
                <w:color w:val="000000"/>
                <w:sz w:val="20"/>
                <w:szCs w:val="20"/>
              </w:rPr>
              <w:t>.</w:t>
            </w:r>
            <w:r w:rsidRPr="00923F38">
              <w:rPr>
                <w:rFonts w:ascii="Calibri" w:hAnsi="Calibri" w:cs="Calibri"/>
                <w:color w:val="000000"/>
                <w:sz w:val="20"/>
                <w:szCs w:val="20"/>
              </w:rPr>
              <w:t>965</w:t>
            </w:r>
          </w:p>
        </w:tc>
      </w:tr>
      <w:tr w:rsidR="00667356" w:rsidRPr="00965B77" w14:paraId="54C1E844" w14:textId="77777777" w:rsidTr="00E14BEE">
        <w:trPr>
          <w:trHeight w:val="713"/>
        </w:trPr>
        <w:tc>
          <w:tcPr>
            <w:cnfStyle w:val="001000000000" w:firstRow="0" w:lastRow="0" w:firstColumn="1" w:lastColumn="0" w:oddVBand="0" w:evenVBand="0" w:oddHBand="0" w:evenHBand="0" w:firstRowFirstColumn="0" w:firstRowLastColumn="0" w:lastRowFirstColumn="0" w:lastRowLastColumn="0"/>
            <w:tcW w:w="2875" w:type="dxa"/>
            <w:hideMark/>
          </w:tcPr>
          <w:p w14:paraId="5B3FB4A9"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βιονέργεια-βιοντήζελ-βιομεθάνιο</w:t>
            </w:r>
          </w:p>
        </w:tc>
        <w:tc>
          <w:tcPr>
            <w:tcW w:w="1712" w:type="dxa"/>
            <w:noWrap/>
            <w:vAlign w:val="center"/>
          </w:tcPr>
          <w:p w14:paraId="360291C2"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1B9E9B91"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2" w:type="dxa"/>
            <w:noWrap/>
            <w:vAlign w:val="center"/>
          </w:tcPr>
          <w:p w14:paraId="2EC2C638"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013B2332" w14:textId="2A31508B"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1BB4F6F3" w14:textId="77777777" w:rsidTr="00E14BEE">
        <w:trPr>
          <w:cnfStyle w:val="000000100000" w:firstRow="0" w:lastRow="0" w:firstColumn="0" w:lastColumn="0" w:oddVBand="0" w:evenVBand="0" w:oddHBand="1" w:evenHBand="0" w:firstRowFirstColumn="0" w:firstRowLastColumn="0" w:lastRowFirstColumn="0" w:lastRowLastColumn="0"/>
          <w:trHeight w:val="249"/>
        </w:trPr>
        <w:tc>
          <w:tcPr>
            <w:cnfStyle w:val="001000000000" w:firstRow="0" w:lastRow="0" w:firstColumn="1" w:lastColumn="0" w:oddVBand="0" w:evenVBand="0" w:oddHBand="0" w:evenHBand="0" w:firstRowFirstColumn="0" w:firstRowLastColumn="0" w:lastRowFirstColumn="0" w:lastRowLastColumn="0"/>
            <w:tcW w:w="2875" w:type="dxa"/>
            <w:hideMark/>
          </w:tcPr>
          <w:p w14:paraId="2DF84DE6"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αντλία θερμότητας</w:t>
            </w:r>
          </w:p>
        </w:tc>
        <w:tc>
          <w:tcPr>
            <w:tcW w:w="1712" w:type="dxa"/>
            <w:noWrap/>
            <w:vAlign w:val="center"/>
          </w:tcPr>
          <w:p w14:paraId="29D143A7"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975.327</w:t>
            </w:r>
          </w:p>
        </w:tc>
        <w:tc>
          <w:tcPr>
            <w:tcW w:w="1713" w:type="dxa"/>
            <w:noWrap/>
            <w:vAlign w:val="center"/>
          </w:tcPr>
          <w:p w14:paraId="5C1D2200"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6.744</w:t>
            </w:r>
          </w:p>
        </w:tc>
        <w:tc>
          <w:tcPr>
            <w:tcW w:w="1712" w:type="dxa"/>
            <w:noWrap/>
            <w:vAlign w:val="center"/>
          </w:tcPr>
          <w:p w14:paraId="64AE4D03"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7.758</w:t>
            </w:r>
          </w:p>
        </w:tc>
        <w:tc>
          <w:tcPr>
            <w:tcW w:w="1713" w:type="dxa"/>
            <w:noWrap/>
            <w:vAlign w:val="center"/>
          </w:tcPr>
          <w:p w14:paraId="0DCD6554" w14:textId="40EBB0C6"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3</w:t>
            </w:r>
            <w:r>
              <w:rPr>
                <w:rFonts w:ascii="Calibri" w:hAnsi="Calibri" w:cs="Calibri"/>
                <w:color w:val="000000"/>
                <w:sz w:val="20"/>
                <w:szCs w:val="20"/>
              </w:rPr>
              <w:t>.</w:t>
            </w:r>
            <w:r w:rsidRPr="00923F38">
              <w:rPr>
                <w:rFonts w:ascii="Calibri" w:hAnsi="Calibri" w:cs="Calibri"/>
                <w:color w:val="000000"/>
                <w:sz w:val="20"/>
                <w:szCs w:val="20"/>
              </w:rPr>
              <w:t>617</w:t>
            </w:r>
          </w:p>
        </w:tc>
      </w:tr>
      <w:tr w:rsidR="00667356" w:rsidRPr="00965B77" w14:paraId="440362B6" w14:textId="77777777" w:rsidTr="00E14BEE">
        <w:trPr>
          <w:trHeight w:val="516"/>
        </w:trPr>
        <w:tc>
          <w:tcPr>
            <w:cnfStyle w:val="001000000000" w:firstRow="0" w:lastRow="0" w:firstColumn="1" w:lastColumn="0" w:oddVBand="0" w:evenVBand="0" w:oddHBand="0" w:evenHBand="0" w:firstRowFirstColumn="0" w:firstRowLastColumn="0" w:lastRowFirstColumn="0" w:lastRowLastColumn="0"/>
            <w:tcW w:w="2875" w:type="dxa"/>
            <w:hideMark/>
          </w:tcPr>
          <w:p w14:paraId="08727AEF"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καυστήρα βιομάζας</w:t>
            </w:r>
          </w:p>
        </w:tc>
        <w:tc>
          <w:tcPr>
            <w:tcW w:w="1712" w:type="dxa"/>
            <w:noWrap/>
            <w:vAlign w:val="center"/>
          </w:tcPr>
          <w:p w14:paraId="2AE2CE36"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135.778</w:t>
            </w:r>
          </w:p>
        </w:tc>
        <w:tc>
          <w:tcPr>
            <w:tcW w:w="1713" w:type="dxa"/>
            <w:noWrap/>
            <w:vAlign w:val="center"/>
          </w:tcPr>
          <w:p w14:paraId="5A0DA79C"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1.144</w:t>
            </w:r>
          </w:p>
        </w:tc>
        <w:tc>
          <w:tcPr>
            <w:tcW w:w="1712" w:type="dxa"/>
            <w:noWrap/>
            <w:vAlign w:val="center"/>
          </w:tcPr>
          <w:p w14:paraId="58E3FC23"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3D4CBD35" w14:textId="2CE97253"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0426BAC2" w14:textId="77777777" w:rsidTr="00E14BEE">
        <w:trPr>
          <w:cnfStyle w:val="000000100000" w:firstRow="0" w:lastRow="0" w:firstColumn="0" w:lastColumn="0" w:oddVBand="0" w:evenVBand="0" w:oddHBand="1" w:evenHBand="0" w:firstRowFirstColumn="0" w:firstRowLastColumn="0" w:lastRowFirstColumn="0" w:lastRowLastColumn="0"/>
          <w:trHeight w:val="427"/>
        </w:trPr>
        <w:tc>
          <w:tcPr>
            <w:cnfStyle w:val="001000000000" w:firstRow="0" w:lastRow="0" w:firstColumn="1" w:lastColumn="0" w:oddVBand="0" w:evenVBand="0" w:oddHBand="0" w:evenHBand="0" w:firstRowFirstColumn="0" w:firstRowLastColumn="0" w:lastRowFirstColumn="0" w:lastRowLastColumn="0"/>
            <w:tcW w:w="2875" w:type="dxa"/>
            <w:hideMark/>
          </w:tcPr>
          <w:p w14:paraId="50EEAC65"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καυστήρα φυσικού αερίου</w:t>
            </w:r>
          </w:p>
        </w:tc>
        <w:tc>
          <w:tcPr>
            <w:tcW w:w="1712" w:type="dxa"/>
            <w:noWrap/>
            <w:vAlign w:val="center"/>
          </w:tcPr>
          <w:p w14:paraId="6F58751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31.858</w:t>
            </w:r>
          </w:p>
        </w:tc>
        <w:tc>
          <w:tcPr>
            <w:tcW w:w="1713" w:type="dxa"/>
            <w:noWrap/>
            <w:vAlign w:val="center"/>
          </w:tcPr>
          <w:p w14:paraId="2F909107"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126</w:t>
            </w:r>
          </w:p>
        </w:tc>
        <w:tc>
          <w:tcPr>
            <w:tcW w:w="1712" w:type="dxa"/>
            <w:noWrap/>
            <w:vAlign w:val="center"/>
          </w:tcPr>
          <w:p w14:paraId="581890AF"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32</w:t>
            </w:r>
          </w:p>
        </w:tc>
        <w:tc>
          <w:tcPr>
            <w:tcW w:w="1713" w:type="dxa"/>
            <w:noWrap/>
            <w:vAlign w:val="center"/>
          </w:tcPr>
          <w:p w14:paraId="41736CEE" w14:textId="12D39E31"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15</w:t>
            </w:r>
          </w:p>
        </w:tc>
      </w:tr>
      <w:tr w:rsidR="00667356" w:rsidRPr="00965B77" w14:paraId="3FDBD456" w14:textId="77777777" w:rsidTr="00E14BEE">
        <w:trPr>
          <w:trHeight w:val="347"/>
        </w:trPr>
        <w:tc>
          <w:tcPr>
            <w:cnfStyle w:val="001000000000" w:firstRow="0" w:lastRow="0" w:firstColumn="1" w:lastColumn="0" w:oddVBand="0" w:evenVBand="0" w:oddHBand="0" w:evenHBand="0" w:firstRowFirstColumn="0" w:firstRowLastColumn="0" w:lastRowFirstColumn="0" w:lastRowLastColumn="0"/>
            <w:tcW w:w="2875" w:type="dxa"/>
            <w:hideMark/>
          </w:tcPr>
          <w:p w14:paraId="5CD76537"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φυσικού αερίου με αντλία θερμότητας</w:t>
            </w:r>
          </w:p>
        </w:tc>
        <w:tc>
          <w:tcPr>
            <w:tcW w:w="1712" w:type="dxa"/>
            <w:noWrap/>
            <w:vAlign w:val="center"/>
          </w:tcPr>
          <w:p w14:paraId="4E52C66C"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16.337</w:t>
            </w:r>
          </w:p>
        </w:tc>
        <w:tc>
          <w:tcPr>
            <w:tcW w:w="1713" w:type="dxa"/>
            <w:noWrap/>
            <w:vAlign w:val="center"/>
          </w:tcPr>
          <w:p w14:paraId="5892F61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113</w:t>
            </w:r>
          </w:p>
        </w:tc>
        <w:tc>
          <w:tcPr>
            <w:tcW w:w="1712" w:type="dxa"/>
            <w:noWrap/>
            <w:vAlign w:val="center"/>
          </w:tcPr>
          <w:p w14:paraId="18F80742"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165</w:t>
            </w:r>
          </w:p>
        </w:tc>
        <w:tc>
          <w:tcPr>
            <w:tcW w:w="1713" w:type="dxa"/>
            <w:noWrap/>
            <w:vAlign w:val="center"/>
          </w:tcPr>
          <w:p w14:paraId="7E3B3136" w14:textId="5B686E94"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77</w:t>
            </w:r>
          </w:p>
        </w:tc>
      </w:tr>
      <w:tr w:rsidR="00667356" w:rsidRPr="00965B77" w14:paraId="547AC215" w14:textId="77777777" w:rsidTr="00E14BEE">
        <w:trPr>
          <w:cnfStyle w:val="000000100000" w:firstRow="0" w:lastRow="0" w:firstColumn="0" w:lastColumn="0" w:oddVBand="0" w:evenVBand="0" w:oddHBand="1" w:evenHBand="0" w:firstRowFirstColumn="0" w:firstRowLastColumn="0" w:lastRowFirstColumn="0" w:lastRowLastColumn="0"/>
          <w:trHeight w:val="338"/>
        </w:trPr>
        <w:tc>
          <w:tcPr>
            <w:cnfStyle w:val="001000000000" w:firstRow="0" w:lastRow="0" w:firstColumn="1" w:lastColumn="0" w:oddVBand="0" w:evenVBand="0" w:oddHBand="0" w:evenHBand="0" w:firstRowFirstColumn="0" w:firstRowLastColumn="0" w:lastRowFirstColumn="0" w:lastRowLastColumn="0"/>
            <w:tcW w:w="2875" w:type="dxa"/>
            <w:hideMark/>
          </w:tcPr>
          <w:p w14:paraId="6F6DBA7C"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φυσικού αερίου με καυστήρα βιομάζας</w:t>
            </w:r>
          </w:p>
        </w:tc>
        <w:tc>
          <w:tcPr>
            <w:tcW w:w="1712" w:type="dxa"/>
            <w:noWrap/>
            <w:vAlign w:val="center"/>
          </w:tcPr>
          <w:p w14:paraId="5F981FAE"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57.380</w:t>
            </w:r>
          </w:p>
        </w:tc>
        <w:tc>
          <w:tcPr>
            <w:tcW w:w="1713" w:type="dxa"/>
            <w:noWrap/>
            <w:vAlign w:val="center"/>
          </w:tcPr>
          <w:p w14:paraId="6A044122"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483</w:t>
            </w:r>
          </w:p>
        </w:tc>
        <w:tc>
          <w:tcPr>
            <w:tcW w:w="1712" w:type="dxa"/>
            <w:noWrap/>
            <w:vAlign w:val="center"/>
          </w:tcPr>
          <w:p w14:paraId="404396E9"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7C012F26" w14:textId="5067071F"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5DC29F6A" w14:textId="77777777" w:rsidTr="00E14BEE">
        <w:trPr>
          <w:trHeight w:val="409"/>
        </w:trPr>
        <w:tc>
          <w:tcPr>
            <w:cnfStyle w:val="001000000000" w:firstRow="0" w:lastRow="0" w:firstColumn="1" w:lastColumn="0" w:oddVBand="0" w:evenVBand="0" w:oddHBand="0" w:evenHBand="0" w:firstRowFirstColumn="0" w:firstRowLastColumn="0" w:lastRowFirstColumn="0" w:lastRowLastColumn="0"/>
            <w:tcW w:w="2875" w:type="dxa"/>
            <w:hideMark/>
          </w:tcPr>
          <w:p w14:paraId="04749472"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πετρέλαιο και αντικατάσταση με αντλία θερμότητας</w:t>
            </w:r>
          </w:p>
        </w:tc>
        <w:tc>
          <w:tcPr>
            <w:tcW w:w="1712" w:type="dxa"/>
            <w:noWrap/>
            <w:vAlign w:val="center"/>
          </w:tcPr>
          <w:p w14:paraId="076F93B6"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11.178</w:t>
            </w:r>
          </w:p>
        </w:tc>
        <w:tc>
          <w:tcPr>
            <w:tcW w:w="1713" w:type="dxa"/>
            <w:noWrap/>
            <w:vAlign w:val="center"/>
          </w:tcPr>
          <w:p w14:paraId="5E826CB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182</w:t>
            </w:r>
          </w:p>
        </w:tc>
        <w:tc>
          <w:tcPr>
            <w:tcW w:w="1712" w:type="dxa"/>
            <w:noWrap/>
            <w:vAlign w:val="center"/>
          </w:tcPr>
          <w:p w14:paraId="4C9223F0"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134</w:t>
            </w:r>
          </w:p>
        </w:tc>
        <w:tc>
          <w:tcPr>
            <w:tcW w:w="1713" w:type="dxa"/>
            <w:noWrap/>
            <w:vAlign w:val="center"/>
          </w:tcPr>
          <w:p w14:paraId="1D799E82" w14:textId="1B89048F"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63</w:t>
            </w:r>
          </w:p>
        </w:tc>
      </w:tr>
      <w:tr w:rsidR="00667356" w:rsidRPr="00965B77" w14:paraId="5EC123FC" w14:textId="77777777" w:rsidTr="00E14BEE">
        <w:trPr>
          <w:cnfStyle w:val="000000100000" w:firstRow="0" w:lastRow="0" w:firstColumn="0" w:lastColumn="0" w:oddVBand="0" w:evenVBand="0" w:oddHBand="1" w:evenHBand="0" w:firstRowFirstColumn="0" w:firstRowLastColumn="0" w:lastRowFirstColumn="0" w:lastRowLastColumn="0"/>
          <w:trHeight w:val="293"/>
        </w:trPr>
        <w:tc>
          <w:tcPr>
            <w:cnfStyle w:val="001000000000" w:firstRow="0" w:lastRow="0" w:firstColumn="1" w:lastColumn="0" w:oddVBand="0" w:evenVBand="0" w:oddHBand="0" w:evenHBand="0" w:firstRowFirstColumn="0" w:firstRowLastColumn="0" w:lastRowFirstColumn="0" w:lastRowLastColumn="0"/>
            <w:tcW w:w="2875" w:type="dxa"/>
            <w:hideMark/>
          </w:tcPr>
          <w:p w14:paraId="0E6A9C92"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 και αντικατάσταση με αντλία θερμότητας</w:t>
            </w:r>
          </w:p>
        </w:tc>
        <w:tc>
          <w:tcPr>
            <w:tcW w:w="1712" w:type="dxa"/>
            <w:noWrap/>
            <w:vAlign w:val="center"/>
          </w:tcPr>
          <w:p w14:paraId="2B055892"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34.899</w:t>
            </w:r>
          </w:p>
        </w:tc>
        <w:tc>
          <w:tcPr>
            <w:tcW w:w="1713" w:type="dxa"/>
            <w:noWrap/>
            <w:vAlign w:val="center"/>
          </w:tcPr>
          <w:p w14:paraId="0723901D"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641</w:t>
            </w:r>
          </w:p>
        </w:tc>
        <w:tc>
          <w:tcPr>
            <w:tcW w:w="1712" w:type="dxa"/>
            <w:noWrap/>
            <w:vAlign w:val="center"/>
          </w:tcPr>
          <w:p w14:paraId="7A5C6F6A"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383</w:t>
            </w:r>
          </w:p>
        </w:tc>
        <w:tc>
          <w:tcPr>
            <w:tcW w:w="1713" w:type="dxa"/>
            <w:noWrap/>
            <w:vAlign w:val="center"/>
          </w:tcPr>
          <w:p w14:paraId="472B2F44" w14:textId="7280A2AF"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169</w:t>
            </w:r>
          </w:p>
        </w:tc>
      </w:tr>
      <w:tr w:rsidR="00667356" w:rsidRPr="00965B77" w14:paraId="4ADF681A" w14:textId="77777777" w:rsidTr="00E14BEE">
        <w:trPr>
          <w:trHeight w:val="543"/>
        </w:trPr>
        <w:tc>
          <w:tcPr>
            <w:cnfStyle w:val="001000000000" w:firstRow="0" w:lastRow="0" w:firstColumn="1" w:lastColumn="0" w:oddVBand="0" w:evenVBand="0" w:oddHBand="0" w:evenHBand="0" w:firstRowFirstColumn="0" w:firstRowLastColumn="0" w:lastRowFirstColumn="0" w:lastRowLastColumn="0"/>
            <w:tcW w:w="2875" w:type="dxa"/>
            <w:hideMark/>
          </w:tcPr>
          <w:p w14:paraId="328E640C"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 και αντικατάσταση με καυστήρα βιομάζας</w:t>
            </w:r>
          </w:p>
        </w:tc>
        <w:tc>
          <w:tcPr>
            <w:tcW w:w="1712" w:type="dxa"/>
            <w:noWrap/>
            <w:vAlign w:val="center"/>
          </w:tcPr>
          <w:p w14:paraId="1BA0F09C"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21.519</w:t>
            </w:r>
          </w:p>
        </w:tc>
        <w:tc>
          <w:tcPr>
            <w:tcW w:w="1713" w:type="dxa"/>
            <w:noWrap/>
            <w:vAlign w:val="center"/>
          </w:tcPr>
          <w:p w14:paraId="083B58C2"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531</w:t>
            </w:r>
          </w:p>
        </w:tc>
        <w:tc>
          <w:tcPr>
            <w:tcW w:w="1712" w:type="dxa"/>
            <w:noWrap/>
            <w:vAlign w:val="center"/>
          </w:tcPr>
          <w:p w14:paraId="67C8B3E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13" w:type="dxa"/>
            <w:noWrap/>
            <w:vAlign w:val="center"/>
          </w:tcPr>
          <w:p w14:paraId="19AADCA5" w14:textId="4BEE1161"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bl>
    <w:p w14:paraId="77A99631" w14:textId="77777777" w:rsidR="00900895" w:rsidRDefault="00900895" w:rsidP="00900895">
      <w:pPr>
        <w:spacing w:after="60" w:line="276" w:lineRule="auto"/>
        <w:rPr>
          <w:rFonts w:ascii="Times New Roman" w:hAnsi="Times New Roman" w:cs="Times New Roman"/>
        </w:rPr>
      </w:pPr>
    </w:p>
    <w:p w14:paraId="3FF3D375" w14:textId="77777777" w:rsidR="00900895" w:rsidRDefault="00900895" w:rsidP="00900895">
      <w:pPr>
        <w:spacing w:after="60" w:line="276" w:lineRule="auto"/>
        <w:rPr>
          <w:rFonts w:ascii="Times New Roman" w:hAnsi="Times New Roman" w:cs="Times New Roman"/>
        </w:rPr>
      </w:pPr>
    </w:p>
    <w:p w14:paraId="0803FA83" w14:textId="77777777" w:rsidR="00900895" w:rsidRDefault="00900895" w:rsidP="00900895">
      <w:pPr>
        <w:spacing w:after="60" w:line="276" w:lineRule="auto"/>
        <w:rPr>
          <w:rFonts w:ascii="Times New Roman" w:hAnsi="Times New Roman" w:cs="Times New Roman"/>
        </w:rPr>
        <w:sectPr w:rsidR="00900895" w:rsidSect="00900895">
          <w:pgSz w:w="12240" w:h="15840"/>
          <w:pgMar w:top="1440" w:right="1440" w:bottom="1440" w:left="1440" w:header="720" w:footer="720" w:gutter="0"/>
          <w:cols w:space="720"/>
          <w:docGrid w:linePitch="360"/>
        </w:sectPr>
      </w:pPr>
    </w:p>
    <w:p w14:paraId="1BAE2040" w14:textId="19A9D1AD" w:rsidR="00900895" w:rsidRPr="00923F38" w:rsidRDefault="00900895" w:rsidP="00965B77">
      <w:pPr>
        <w:spacing w:before="0" w:after="0" w:line="240" w:lineRule="auto"/>
        <w:jc w:val="center"/>
        <w:rPr>
          <w:rFonts w:ascii="Calibri" w:hAnsi="Calibri" w:cs="Calibri"/>
          <w:b/>
          <w:bCs/>
          <w:i/>
          <w:iCs/>
          <w:sz w:val="20"/>
          <w:szCs w:val="20"/>
        </w:rPr>
      </w:pPr>
      <w:bookmarkStart w:id="335" w:name="_Toc202800812"/>
      <w:bookmarkStart w:id="336" w:name="_Toc215486393"/>
      <w:r w:rsidRPr="00923F38">
        <w:rPr>
          <w:rFonts w:ascii="Calibri" w:hAnsi="Calibri" w:cs="Calibri"/>
          <w:b/>
          <w:bCs/>
          <w:i/>
          <w:iCs/>
          <w:sz w:val="20"/>
          <w:szCs w:val="20"/>
        </w:rPr>
        <w:lastRenderedPageBreak/>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34</w:t>
      </w:r>
      <w:r w:rsidRPr="00923F38">
        <w:rPr>
          <w:rFonts w:ascii="Calibri" w:hAnsi="Calibri" w:cs="Calibri"/>
          <w:b/>
          <w:bCs/>
          <w:i/>
          <w:iCs/>
          <w:sz w:val="20"/>
          <w:szCs w:val="20"/>
        </w:rPr>
        <w:fldChar w:fldCharType="end"/>
      </w:r>
      <w:r w:rsidRPr="00923F38">
        <w:rPr>
          <w:rFonts w:ascii="Calibri" w:hAnsi="Calibri" w:cs="Calibri"/>
          <w:b/>
          <w:bCs/>
          <w:i/>
          <w:iCs/>
          <w:sz w:val="20"/>
          <w:szCs w:val="20"/>
        </w:rPr>
        <w:t>. Επιτευχθείσα εξοικονόμηση ενέργειας και πολλαπλά οφέλη σε ετήσια βάση για τις σχεδιαζόμενες παρεμβάσεις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οικιακού τομέα που έχουν κατασκευαστεί μετά το 2000</w:t>
      </w:r>
      <w:bookmarkEnd w:id="335"/>
      <w:bookmarkEnd w:id="336"/>
    </w:p>
    <w:tbl>
      <w:tblPr>
        <w:tblStyle w:val="5-1"/>
        <w:tblW w:w="9715" w:type="dxa"/>
        <w:tblLayout w:type="fixed"/>
        <w:tblLook w:val="04A0" w:firstRow="1" w:lastRow="0" w:firstColumn="1" w:lastColumn="0" w:noHBand="0" w:noVBand="1"/>
      </w:tblPr>
      <w:tblGrid>
        <w:gridCol w:w="2785"/>
        <w:gridCol w:w="1732"/>
        <w:gridCol w:w="1733"/>
        <w:gridCol w:w="1732"/>
        <w:gridCol w:w="1733"/>
      </w:tblGrid>
      <w:tr w:rsidR="00900895" w:rsidRPr="00965B77" w14:paraId="3578576F" w14:textId="77777777" w:rsidTr="00E14BEE">
        <w:trPr>
          <w:cnfStyle w:val="100000000000" w:firstRow="1" w:lastRow="0" w:firstColumn="0" w:lastColumn="0" w:oddVBand="0" w:evenVBand="0" w:oddHBand="0" w:evenHBand="0" w:firstRowFirstColumn="0" w:firstRowLastColumn="0" w:lastRowFirstColumn="0" w:lastRowLastColumn="0"/>
          <w:trHeight w:val="864"/>
        </w:trPr>
        <w:tc>
          <w:tcPr>
            <w:cnfStyle w:val="001000000000" w:firstRow="0" w:lastRow="0" w:firstColumn="1" w:lastColumn="0" w:oddVBand="0" w:evenVBand="0" w:oddHBand="0" w:evenHBand="0" w:firstRowFirstColumn="0" w:firstRowLastColumn="0" w:lastRowFirstColumn="0" w:lastRowLastColumn="0"/>
            <w:tcW w:w="2785" w:type="dxa"/>
            <w:noWrap/>
            <w:hideMark/>
          </w:tcPr>
          <w:p w14:paraId="0217F49F" w14:textId="6DDD78B0" w:rsidR="00900895" w:rsidRPr="00965B77" w:rsidRDefault="00900895" w:rsidP="00965B77">
            <w:pPr>
              <w:spacing w:before="0" w:after="0" w:line="240" w:lineRule="auto"/>
              <w:jc w:val="center"/>
              <w:rPr>
                <w:rFonts w:ascii="Calibri" w:hAnsi="Calibri" w:cs="Calibri"/>
                <w:b w:val="0"/>
                <w:bCs w:val="0"/>
                <w:sz w:val="20"/>
                <w:szCs w:val="20"/>
              </w:rPr>
            </w:pPr>
            <w:r w:rsidRPr="00965B77">
              <w:rPr>
                <w:rFonts w:ascii="Calibri" w:hAnsi="Calibri" w:cs="Calibri"/>
                <w:sz w:val="20"/>
                <w:szCs w:val="20"/>
              </w:rPr>
              <w:t xml:space="preserve">Παρεμβάσεις στο σύνολο των </w:t>
            </w:r>
            <w:r w:rsidR="00DE519B" w:rsidRPr="00965B77">
              <w:rPr>
                <w:rFonts w:ascii="Calibri" w:hAnsi="Calibri" w:cs="Calibri"/>
                <w:b w:val="0"/>
                <w:bCs w:val="0"/>
                <w:sz w:val="20"/>
                <w:szCs w:val="20"/>
              </w:rPr>
              <w:t>κτ</w:t>
            </w:r>
            <w:r w:rsidR="00E70F94">
              <w:rPr>
                <w:rFonts w:ascii="Calibri" w:hAnsi="Calibri" w:cs="Calibri"/>
                <w:b w:val="0"/>
                <w:bCs w:val="0"/>
                <w:sz w:val="20"/>
                <w:szCs w:val="20"/>
              </w:rPr>
              <w:t>ι</w:t>
            </w:r>
            <w:r w:rsidRPr="00965B77">
              <w:rPr>
                <w:rFonts w:ascii="Calibri" w:hAnsi="Calibri" w:cs="Calibri"/>
                <w:sz w:val="20"/>
                <w:szCs w:val="20"/>
              </w:rPr>
              <w:t>ρίων που έχουν κατασκευαστεί μετά το 2000</w:t>
            </w:r>
          </w:p>
        </w:tc>
        <w:tc>
          <w:tcPr>
            <w:tcW w:w="1732" w:type="dxa"/>
            <w:hideMark/>
          </w:tcPr>
          <w:p w14:paraId="6C10222B"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Σύνολο παρεμβάσεων</w:t>
            </w:r>
          </w:p>
        </w:tc>
        <w:tc>
          <w:tcPr>
            <w:tcW w:w="1733" w:type="dxa"/>
            <w:hideMark/>
          </w:tcPr>
          <w:p w14:paraId="41FBC47C"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Κόστος επένδυσης (εκατ. €)</w:t>
            </w:r>
          </w:p>
        </w:tc>
        <w:tc>
          <w:tcPr>
            <w:tcW w:w="1732" w:type="dxa"/>
            <w:hideMark/>
          </w:tcPr>
          <w:p w14:paraId="72AD9300"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Εξοικονόμηση ενέργειας (GWh)</w:t>
            </w:r>
          </w:p>
        </w:tc>
        <w:tc>
          <w:tcPr>
            <w:tcW w:w="1733" w:type="dxa"/>
            <w:hideMark/>
          </w:tcPr>
          <w:p w14:paraId="07ED4B8F" w14:textId="77777777" w:rsidR="00900895" w:rsidRPr="00965B77"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hAnsi="Calibri" w:cs="Calibri"/>
                <w:b w:val="0"/>
                <w:bCs w:val="0"/>
                <w:sz w:val="20"/>
                <w:szCs w:val="20"/>
              </w:rPr>
            </w:pPr>
            <w:r w:rsidRPr="00965B77">
              <w:rPr>
                <w:rFonts w:ascii="Calibri" w:hAnsi="Calibri" w:cs="Calibri"/>
                <w:sz w:val="20"/>
                <w:szCs w:val="20"/>
              </w:rPr>
              <w:t>Πολλαπλά οφέλη (εκατ. €)</w:t>
            </w:r>
          </w:p>
        </w:tc>
      </w:tr>
      <w:tr w:rsidR="00667356" w:rsidRPr="00965B77" w14:paraId="75D6D039" w14:textId="77777777" w:rsidTr="00E14BEE">
        <w:trPr>
          <w:cnfStyle w:val="000000100000" w:firstRow="0" w:lastRow="0" w:firstColumn="0" w:lastColumn="0" w:oddVBand="0" w:evenVBand="0" w:oddHBand="1" w:evenHBand="0" w:firstRowFirstColumn="0" w:firstRowLastColumn="0" w:lastRowFirstColumn="0" w:lastRowLastColumn="0"/>
          <w:trHeight w:val="63"/>
        </w:trPr>
        <w:tc>
          <w:tcPr>
            <w:cnfStyle w:val="001000000000" w:firstRow="0" w:lastRow="0" w:firstColumn="1" w:lastColumn="0" w:oddVBand="0" w:evenVBand="0" w:oddHBand="0" w:evenHBand="0" w:firstRowFirstColumn="0" w:firstRowLastColumn="0" w:lastRowFirstColumn="0" w:lastRowLastColumn="0"/>
            <w:tcW w:w="2785" w:type="dxa"/>
            <w:hideMark/>
          </w:tcPr>
          <w:p w14:paraId="64BF16C9"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πετρέλαιο</w:t>
            </w:r>
          </w:p>
        </w:tc>
        <w:tc>
          <w:tcPr>
            <w:tcW w:w="1732" w:type="dxa"/>
            <w:noWrap/>
            <w:vAlign w:val="center"/>
          </w:tcPr>
          <w:p w14:paraId="11DA1894"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76EDAD6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1721EE69"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0BC3E938" w14:textId="3CABBB33"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24EF5821" w14:textId="77777777" w:rsidTr="00E14BEE">
        <w:trPr>
          <w:trHeight w:val="341"/>
        </w:trPr>
        <w:tc>
          <w:tcPr>
            <w:cnfStyle w:val="001000000000" w:firstRow="0" w:lastRow="0" w:firstColumn="1" w:lastColumn="0" w:oddVBand="0" w:evenVBand="0" w:oddHBand="0" w:evenHBand="0" w:firstRowFirstColumn="0" w:firstRowLastColumn="0" w:lastRowFirstColumn="0" w:lastRowLastColumn="0"/>
            <w:tcW w:w="2785" w:type="dxa"/>
            <w:hideMark/>
          </w:tcPr>
          <w:p w14:paraId="4CFF1477"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w:t>
            </w:r>
          </w:p>
        </w:tc>
        <w:tc>
          <w:tcPr>
            <w:tcW w:w="1732" w:type="dxa"/>
            <w:noWrap/>
            <w:vAlign w:val="center"/>
          </w:tcPr>
          <w:p w14:paraId="70C0F983"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36310017"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10DD429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1350FC65" w14:textId="23397469"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7AFDCD87" w14:textId="77777777" w:rsidTr="00E14BEE">
        <w:trPr>
          <w:cnfStyle w:val="000000100000" w:firstRow="0" w:lastRow="0" w:firstColumn="0" w:lastColumn="0" w:oddVBand="0" w:evenVBand="0" w:oddHBand="1" w:evenHBand="0" w:firstRowFirstColumn="0" w:firstRowLastColumn="0" w:lastRowFirstColumn="0" w:lastRowLastColumn="0"/>
          <w:trHeight w:val="63"/>
        </w:trPr>
        <w:tc>
          <w:tcPr>
            <w:cnfStyle w:val="001000000000" w:firstRow="0" w:lastRow="0" w:firstColumn="1" w:lastColumn="0" w:oddVBand="0" w:evenVBand="0" w:oddHBand="0" w:evenHBand="0" w:firstRowFirstColumn="0" w:firstRowLastColumn="0" w:lastRowFirstColumn="0" w:lastRowLastColumn="0"/>
            <w:tcW w:w="2785" w:type="dxa"/>
            <w:hideMark/>
          </w:tcPr>
          <w:p w14:paraId="0D14AEA0"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αντλία θερμότητας</w:t>
            </w:r>
          </w:p>
        </w:tc>
        <w:tc>
          <w:tcPr>
            <w:tcW w:w="1732" w:type="dxa"/>
            <w:noWrap/>
            <w:vAlign w:val="center"/>
          </w:tcPr>
          <w:p w14:paraId="6D7BF249"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470AC34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02F20583"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19CA2518" w14:textId="6E33B4A9"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278827A7" w14:textId="77777777" w:rsidTr="00E14BEE">
        <w:trPr>
          <w:trHeight w:val="719"/>
        </w:trPr>
        <w:tc>
          <w:tcPr>
            <w:cnfStyle w:val="001000000000" w:firstRow="0" w:lastRow="0" w:firstColumn="1" w:lastColumn="0" w:oddVBand="0" w:evenVBand="0" w:oddHBand="0" w:evenHBand="0" w:firstRowFirstColumn="0" w:firstRowLastColumn="0" w:lastRowFirstColumn="0" w:lastRowLastColumn="0"/>
            <w:tcW w:w="2785" w:type="dxa"/>
            <w:hideMark/>
          </w:tcPr>
          <w:p w14:paraId="75C2B3A5" w14:textId="3854932A"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βιονέργεια-βιοντ</w:t>
            </w:r>
            <w:r w:rsidR="00C94990">
              <w:rPr>
                <w:rFonts w:ascii="Calibri" w:hAnsi="Calibri" w:cs="Calibri"/>
                <w:sz w:val="20"/>
                <w:szCs w:val="20"/>
              </w:rPr>
              <w:t>ί</w:t>
            </w:r>
            <w:r w:rsidRPr="00965B77">
              <w:rPr>
                <w:rFonts w:ascii="Calibri" w:hAnsi="Calibri" w:cs="Calibri"/>
                <w:sz w:val="20"/>
                <w:szCs w:val="20"/>
              </w:rPr>
              <w:t>ζελ</w:t>
            </w:r>
            <w:r w:rsidR="003E4B54">
              <w:rPr>
                <w:rFonts w:ascii="Calibri" w:hAnsi="Calibri" w:cs="Calibri"/>
                <w:sz w:val="20"/>
                <w:szCs w:val="20"/>
              </w:rPr>
              <w:t xml:space="preserve"> </w:t>
            </w:r>
            <w:r w:rsidRPr="00965B77">
              <w:rPr>
                <w:rFonts w:ascii="Calibri" w:hAnsi="Calibri" w:cs="Calibri"/>
                <w:sz w:val="20"/>
                <w:szCs w:val="20"/>
              </w:rPr>
              <w:t>-βιομεθάνιο</w:t>
            </w:r>
          </w:p>
        </w:tc>
        <w:tc>
          <w:tcPr>
            <w:tcW w:w="1732" w:type="dxa"/>
            <w:noWrap/>
            <w:vAlign w:val="center"/>
          </w:tcPr>
          <w:p w14:paraId="4972A7A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4E97262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179FC0F9"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66BACE45" w14:textId="50A6B366"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1EAC3867" w14:textId="77777777" w:rsidTr="00E14BEE">
        <w:trPr>
          <w:cnfStyle w:val="000000100000" w:firstRow="0" w:lastRow="0" w:firstColumn="0" w:lastColumn="0" w:oddVBand="0" w:evenVBand="0" w:oddHBand="1" w:evenHBand="0" w:firstRowFirstColumn="0" w:firstRowLastColumn="0" w:lastRowFirstColumn="0" w:lastRowLastColumn="0"/>
          <w:trHeight w:val="251"/>
        </w:trPr>
        <w:tc>
          <w:tcPr>
            <w:cnfStyle w:val="001000000000" w:firstRow="0" w:lastRow="0" w:firstColumn="1" w:lastColumn="0" w:oddVBand="0" w:evenVBand="0" w:oddHBand="0" w:evenHBand="0" w:firstRowFirstColumn="0" w:firstRowLastColumn="0" w:lastRowFirstColumn="0" w:lastRowLastColumn="0"/>
            <w:tcW w:w="2785" w:type="dxa"/>
            <w:hideMark/>
          </w:tcPr>
          <w:p w14:paraId="2D65EB70"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αντλία θερμότητας</w:t>
            </w:r>
          </w:p>
        </w:tc>
        <w:tc>
          <w:tcPr>
            <w:tcW w:w="1732" w:type="dxa"/>
            <w:noWrap/>
            <w:vAlign w:val="center"/>
          </w:tcPr>
          <w:p w14:paraId="3A060340"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234.349</w:t>
            </w:r>
          </w:p>
        </w:tc>
        <w:tc>
          <w:tcPr>
            <w:tcW w:w="1733" w:type="dxa"/>
            <w:noWrap/>
            <w:vAlign w:val="center"/>
          </w:tcPr>
          <w:p w14:paraId="13B786BE"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1.621</w:t>
            </w:r>
          </w:p>
        </w:tc>
        <w:tc>
          <w:tcPr>
            <w:tcW w:w="1732" w:type="dxa"/>
            <w:noWrap/>
            <w:vAlign w:val="center"/>
          </w:tcPr>
          <w:p w14:paraId="02B8EE5C"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355</w:t>
            </w:r>
          </w:p>
        </w:tc>
        <w:tc>
          <w:tcPr>
            <w:tcW w:w="1733" w:type="dxa"/>
            <w:noWrap/>
            <w:vAlign w:val="center"/>
          </w:tcPr>
          <w:p w14:paraId="0B9CEFE7" w14:textId="263D4193"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166</w:t>
            </w:r>
          </w:p>
        </w:tc>
      </w:tr>
      <w:tr w:rsidR="00667356" w:rsidRPr="00965B77" w14:paraId="14157616" w14:textId="77777777" w:rsidTr="00E14BEE">
        <w:trPr>
          <w:trHeight w:val="521"/>
        </w:trPr>
        <w:tc>
          <w:tcPr>
            <w:cnfStyle w:val="001000000000" w:firstRow="0" w:lastRow="0" w:firstColumn="1" w:lastColumn="0" w:oddVBand="0" w:evenVBand="0" w:oddHBand="0" w:evenHBand="0" w:firstRowFirstColumn="0" w:firstRowLastColumn="0" w:lastRowFirstColumn="0" w:lastRowLastColumn="0"/>
            <w:tcW w:w="2785" w:type="dxa"/>
            <w:hideMark/>
          </w:tcPr>
          <w:p w14:paraId="4FFC9CD4"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καυστήρα βιομάζας</w:t>
            </w:r>
          </w:p>
        </w:tc>
        <w:tc>
          <w:tcPr>
            <w:tcW w:w="1732" w:type="dxa"/>
            <w:noWrap/>
            <w:vAlign w:val="center"/>
          </w:tcPr>
          <w:p w14:paraId="29193E4E"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39.672</w:t>
            </w:r>
          </w:p>
        </w:tc>
        <w:tc>
          <w:tcPr>
            <w:tcW w:w="1733" w:type="dxa"/>
            <w:noWrap/>
            <w:vAlign w:val="center"/>
          </w:tcPr>
          <w:p w14:paraId="48780AD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334</w:t>
            </w:r>
          </w:p>
        </w:tc>
        <w:tc>
          <w:tcPr>
            <w:tcW w:w="1732" w:type="dxa"/>
            <w:noWrap/>
            <w:vAlign w:val="center"/>
          </w:tcPr>
          <w:p w14:paraId="40454934"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3D161AF8" w14:textId="17095F00"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1DA1F08C" w14:textId="77777777" w:rsidTr="00E14BEE">
        <w:trPr>
          <w:cnfStyle w:val="000000100000" w:firstRow="0" w:lastRow="0" w:firstColumn="0" w:lastColumn="0" w:oddVBand="0" w:evenVBand="0" w:oddHBand="1" w:evenHBand="0" w:firstRowFirstColumn="0" w:firstRowLastColumn="0" w:lastRowFirstColumn="0" w:lastRowLastColumn="0"/>
          <w:trHeight w:val="431"/>
        </w:trPr>
        <w:tc>
          <w:tcPr>
            <w:cnfStyle w:val="001000000000" w:firstRow="0" w:lastRow="0" w:firstColumn="1" w:lastColumn="0" w:oddVBand="0" w:evenVBand="0" w:oddHBand="0" w:evenHBand="0" w:firstRowFirstColumn="0" w:firstRowLastColumn="0" w:lastRowFirstColumn="0" w:lastRowLastColumn="0"/>
            <w:tcW w:w="2785" w:type="dxa"/>
            <w:hideMark/>
          </w:tcPr>
          <w:p w14:paraId="165FE33E"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πετρελαίου με καυστήρα φυσικού αερίου</w:t>
            </w:r>
          </w:p>
        </w:tc>
        <w:tc>
          <w:tcPr>
            <w:tcW w:w="1732" w:type="dxa"/>
            <w:noWrap/>
            <w:vAlign w:val="center"/>
          </w:tcPr>
          <w:p w14:paraId="779D6C4E"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3.894</w:t>
            </w:r>
          </w:p>
        </w:tc>
        <w:tc>
          <w:tcPr>
            <w:tcW w:w="1733" w:type="dxa"/>
            <w:noWrap/>
            <w:vAlign w:val="center"/>
          </w:tcPr>
          <w:p w14:paraId="6D50E1AC"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15</w:t>
            </w:r>
          </w:p>
        </w:tc>
        <w:tc>
          <w:tcPr>
            <w:tcW w:w="1732" w:type="dxa"/>
            <w:noWrap/>
            <w:vAlign w:val="center"/>
          </w:tcPr>
          <w:p w14:paraId="52EE6EB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w:t>
            </w:r>
          </w:p>
        </w:tc>
        <w:tc>
          <w:tcPr>
            <w:tcW w:w="1733" w:type="dxa"/>
            <w:noWrap/>
            <w:vAlign w:val="center"/>
          </w:tcPr>
          <w:p w14:paraId="2019ECE6" w14:textId="5D8E381F"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12CC6BA5" w14:textId="77777777" w:rsidTr="00E14BEE">
        <w:trPr>
          <w:trHeight w:val="350"/>
        </w:trPr>
        <w:tc>
          <w:tcPr>
            <w:cnfStyle w:val="001000000000" w:firstRow="0" w:lastRow="0" w:firstColumn="1" w:lastColumn="0" w:oddVBand="0" w:evenVBand="0" w:oddHBand="0" w:evenHBand="0" w:firstRowFirstColumn="0" w:firstRowLastColumn="0" w:lastRowFirstColumn="0" w:lastRowLastColumn="0"/>
            <w:tcW w:w="2785" w:type="dxa"/>
            <w:hideMark/>
          </w:tcPr>
          <w:p w14:paraId="6895FF27"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φυσικού αερίου με αντλία θερμότητας</w:t>
            </w:r>
          </w:p>
        </w:tc>
        <w:tc>
          <w:tcPr>
            <w:tcW w:w="1732" w:type="dxa"/>
            <w:noWrap/>
            <w:vAlign w:val="center"/>
          </w:tcPr>
          <w:p w14:paraId="5D6A6245"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152.236</w:t>
            </w:r>
          </w:p>
        </w:tc>
        <w:tc>
          <w:tcPr>
            <w:tcW w:w="1733" w:type="dxa"/>
            <w:noWrap/>
            <w:vAlign w:val="center"/>
          </w:tcPr>
          <w:p w14:paraId="5548C882"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1.053</w:t>
            </w:r>
          </w:p>
        </w:tc>
        <w:tc>
          <w:tcPr>
            <w:tcW w:w="1732" w:type="dxa"/>
            <w:noWrap/>
            <w:vAlign w:val="center"/>
          </w:tcPr>
          <w:p w14:paraId="6440FC17"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221</w:t>
            </w:r>
          </w:p>
        </w:tc>
        <w:tc>
          <w:tcPr>
            <w:tcW w:w="1733" w:type="dxa"/>
            <w:noWrap/>
            <w:vAlign w:val="center"/>
          </w:tcPr>
          <w:p w14:paraId="2C13E888" w14:textId="340BF526"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103</w:t>
            </w:r>
          </w:p>
        </w:tc>
      </w:tr>
      <w:tr w:rsidR="00667356" w:rsidRPr="00965B77" w14:paraId="1DA198BF" w14:textId="77777777" w:rsidTr="00E14BEE">
        <w:trPr>
          <w:cnfStyle w:val="000000100000" w:firstRow="0" w:lastRow="0" w:firstColumn="0" w:lastColumn="0" w:oddVBand="0" w:evenVBand="0" w:oddHBand="1" w:evenHBand="0" w:firstRowFirstColumn="0" w:firstRowLastColumn="0" w:lastRowFirstColumn="0" w:lastRowLastColumn="0"/>
          <w:trHeight w:val="341"/>
        </w:trPr>
        <w:tc>
          <w:tcPr>
            <w:cnfStyle w:val="001000000000" w:firstRow="0" w:lastRow="0" w:firstColumn="1" w:lastColumn="0" w:oddVBand="0" w:evenVBand="0" w:oddHBand="0" w:evenHBand="0" w:firstRowFirstColumn="0" w:firstRowLastColumn="0" w:lastRowFirstColumn="0" w:lastRowLastColumn="0"/>
            <w:tcW w:w="2785" w:type="dxa"/>
            <w:hideMark/>
          </w:tcPr>
          <w:p w14:paraId="474A624C"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Αντικατάσταση καυστήρα φυσικού αερίου με καυστήρα βιομάζας</w:t>
            </w:r>
          </w:p>
        </w:tc>
        <w:tc>
          <w:tcPr>
            <w:tcW w:w="1732" w:type="dxa"/>
            <w:noWrap/>
            <w:vAlign w:val="center"/>
          </w:tcPr>
          <w:p w14:paraId="0BA9D0C9"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85.209</w:t>
            </w:r>
          </w:p>
        </w:tc>
        <w:tc>
          <w:tcPr>
            <w:tcW w:w="1733" w:type="dxa"/>
            <w:noWrap/>
            <w:vAlign w:val="center"/>
          </w:tcPr>
          <w:p w14:paraId="0CBB53F6"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718</w:t>
            </w:r>
          </w:p>
        </w:tc>
        <w:tc>
          <w:tcPr>
            <w:tcW w:w="1732" w:type="dxa"/>
            <w:noWrap/>
            <w:vAlign w:val="center"/>
          </w:tcPr>
          <w:p w14:paraId="0990CCE7"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131166CE" w14:textId="49C87E42"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5D3CE088" w14:textId="77777777" w:rsidTr="00E14BEE">
        <w:trPr>
          <w:trHeight w:val="413"/>
        </w:trPr>
        <w:tc>
          <w:tcPr>
            <w:cnfStyle w:val="001000000000" w:firstRow="0" w:lastRow="0" w:firstColumn="1" w:lastColumn="0" w:oddVBand="0" w:evenVBand="0" w:oddHBand="0" w:evenHBand="0" w:firstRowFirstColumn="0" w:firstRowLastColumn="0" w:lastRowFirstColumn="0" w:lastRowLastColumn="0"/>
            <w:tcW w:w="2785" w:type="dxa"/>
            <w:hideMark/>
          </w:tcPr>
          <w:p w14:paraId="5B6D9BCB"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πετρέλαιο και αντικατάσταση με αντλία θερμότητας</w:t>
            </w:r>
          </w:p>
        </w:tc>
        <w:tc>
          <w:tcPr>
            <w:tcW w:w="1732" w:type="dxa"/>
            <w:noWrap/>
            <w:vAlign w:val="center"/>
          </w:tcPr>
          <w:p w14:paraId="16FEB4BB"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446838AF"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6D5367BD" w14:textId="77777777"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33BFB985" w14:textId="2BA08072" w:rsidR="00667356" w:rsidRPr="00667356" w:rsidRDefault="00667356"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667356" w:rsidRPr="00965B77" w14:paraId="11498627" w14:textId="77777777" w:rsidTr="00E14BEE">
        <w:trPr>
          <w:cnfStyle w:val="000000100000" w:firstRow="0" w:lastRow="0" w:firstColumn="0" w:lastColumn="0" w:oddVBand="0" w:evenVBand="0" w:oddHBand="1" w:evenHBand="0" w:firstRowFirstColumn="0" w:firstRowLastColumn="0" w:lastRowFirstColumn="0" w:lastRowLastColumn="0"/>
          <w:trHeight w:val="296"/>
        </w:trPr>
        <w:tc>
          <w:tcPr>
            <w:cnfStyle w:val="001000000000" w:firstRow="0" w:lastRow="0" w:firstColumn="1" w:lastColumn="0" w:oddVBand="0" w:evenVBand="0" w:oddHBand="0" w:evenHBand="0" w:firstRowFirstColumn="0" w:firstRowLastColumn="0" w:lastRowFirstColumn="0" w:lastRowLastColumn="0"/>
            <w:tcW w:w="2785" w:type="dxa"/>
            <w:hideMark/>
          </w:tcPr>
          <w:p w14:paraId="037EAA9C" w14:textId="77777777" w:rsidR="00667356" w:rsidRPr="00965B77" w:rsidRDefault="00667356" w:rsidP="00667356">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 και αντικατάσταση με αντλία θερμότητας</w:t>
            </w:r>
          </w:p>
        </w:tc>
        <w:tc>
          <w:tcPr>
            <w:tcW w:w="1732" w:type="dxa"/>
            <w:noWrap/>
            <w:vAlign w:val="center"/>
          </w:tcPr>
          <w:p w14:paraId="2D63D70C"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6A3DBFEC"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5DF8B565" w14:textId="77777777"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2953DCC7" w14:textId="476C606B" w:rsidR="00667356" w:rsidRPr="00667356" w:rsidRDefault="00667356" w:rsidP="00667356">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hAnsi="Calibri" w:cs="Calibri"/>
                <w:sz w:val="20"/>
                <w:szCs w:val="20"/>
              </w:rPr>
            </w:pPr>
            <w:r w:rsidRPr="00923F38">
              <w:rPr>
                <w:rFonts w:ascii="Calibri" w:hAnsi="Calibri" w:cs="Calibri"/>
                <w:color w:val="000000"/>
                <w:sz w:val="20"/>
                <w:szCs w:val="20"/>
              </w:rPr>
              <w:t>0</w:t>
            </w:r>
          </w:p>
        </w:tc>
      </w:tr>
      <w:tr w:rsidR="00900895" w:rsidRPr="00965B77" w14:paraId="65D45E7F" w14:textId="77777777" w:rsidTr="00E14BEE">
        <w:trPr>
          <w:trHeight w:val="548"/>
        </w:trPr>
        <w:tc>
          <w:tcPr>
            <w:cnfStyle w:val="001000000000" w:firstRow="0" w:lastRow="0" w:firstColumn="1" w:lastColumn="0" w:oddVBand="0" w:evenVBand="0" w:oddHBand="0" w:evenHBand="0" w:firstRowFirstColumn="0" w:firstRowLastColumn="0" w:lastRowFirstColumn="0" w:lastRowLastColumn="0"/>
            <w:tcW w:w="2785" w:type="dxa"/>
            <w:hideMark/>
          </w:tcPr>
          <w:p w14:paraId="4CAC4110" w14:textId="77777777" w:rsidR="00900895" w:rsidRPr="00965B77" w:rsidRDefault="00900895" w:rsidP="00965B77">
            <w:pPr>
              <w:spacing w:before="0" w:after="0" w:line="240" w:lineRule="auto"/>
              <w:jc w:val="left"/>
              <w:rPr>
                <w:rFonts w:ascii="Calibri" w:hAnsi="Calibri" w:cs="Calibri"/>
                <w:b w:val="0"/>
                <w:bCs w:val="0"/>
                <w:sz w:val="20"/>
                <w:szCs w:val="20"/>
              </w:rPr>
            </w:pPr>
            <w:r w:rsidRPr="00965B77">
              <w:rPr>
                <w:rFonts w:ascii="Calibri" w:hAnsi="Calibri" w:cs="Calibri"/>
                <w:sz w:val="20"/>
                <w:szCs w:val="20"/>
              </w:rPr>
              <w:t>Ανακαίνιση κελύφους νοικοκυριού με φυσικό αέριο και αντικατάσταση με καυστήρα βιομάζας</w:t>
            </w:r>
          </w:p>
        </w:tc>
        <w:tc>
          <w:tcPr>
            <w:tcW w:w="1732" w:type="dxa"/>
            <w:noWrap/>
            <w:vAlign w:val="center"/>
          </w:tcPr>
          <w:p w14:paraId="0748D3D0" w14:textId="77777777" w:rsidR="00900895" w:rsidRPr="00667356" w:rsidRDefault="00900895"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0FF2939B" w14:textId="77777777" w:rsidR="00900895" w:rsidRPr="00667356" w:rsidRDefault="00900895"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2" w:type="dxa"/>
            <w:noWrap/>
            <w:vAlign w:val="center"/>
          </w:tcPr>
          <w:p w14:paraId="681547E5" w14:textId="77777777" w:rsidR="00900895" w:rsidRPr="00667356" w:rsidRDefault="00900895"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c>
          <w:tcPr>
            <w:tcW w:w="1733" w:type="dxa"/>
            <w:noWrap/>
            <w:vAlign w:val="center"/>
          </w:tcPr>
          <w:p w14:paraId="13740AF0" w14:textId="77777777" w:rsidR="00900895" w:rsidRPr="00667356" w:rsidRDefault="00900895" w:rsidP="00667356">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hAnsi="Calibri" w:cs="Calibri"/>
                <w:sz w:val="20"/>
                <w:szCs w:val="20"/>
              </w:rPr>
            </w:pPr>
            <w:r w:rsidRPr="00667356">
              <w:rPr>
                <w:rFonts w:ascii="Calibri" w:hAnsi="Calibri" w:cs="Calibri"/>
                <w:color w:val="000000"/>
                <w:sz w:val="20"/>
                <w:szCs w:val="20"/>
              </w:rPr>
              <w:t>0</w:t>
            </w:r>
          </w:p>
        </w:tc>
      </w:tr>
    </w:tbl>
    <w:p w14:paraId="106AB255" w14:textId="77777777" w:rsidR="00900895" w:rsidRDefault="00900895" w:rsidP="00900895">
      <w:pPr>
        <w:spacing w:after="60" w:line="276" w:lineRule="auto"/>
        <w:rPr>
          <w:rFonts w:ascii="Times New Roman" w:hAnsi="Times New Roman" w:cs="Times New Roman"/>
        </w:rPr>
      </w:pPr>
    </w:p>
    <w:p w14:paraId="6C6FC63C" w14:textId="77777777" w:rsidR="00B1667A" w:rsidRPr="00232E60" w:rsidRDefault="00B1667A" w:rsidP="00B1667A">
      <w:pPr>
        <w:rPr>
          <w:rFonts w:ascii="Calibri" w:hAnsi="Calibri" w:cs="Calibri"/>
        </w:rPr>
      </w:pPr>
    </w:p>
    <w:bookmarkEnd w:id="0"/>
    <w:bookmarkEnd w:id="1"/>
    <w:bookmarkEnd w:id="2"/>
    <w:p w14:paraId="6EF66DBF" w14:textId="77777777" w:rsidR="00FC735D" w:rsidRPr="00232E60" w:rsidRDefault="00FC735D" w:rsidP="00FE42B7">
      <w:pPr>
        <w:pStyle w:val="1"/>
        <w:spacing w:before="0" w:after="120" w:line="360" w:lineRule="auto"/>
        <w:rPr>
          <w:rFonts w:ascii="Calibri" w:hAnsi="Calibri" w:cs="Calibri"/>
          <w:b/>
          <w:bCs/>
        </w:rPr>
        <w:sectPr w:rsidR="00FC735D" w:rsidRPr="00232E60" w:rsidSect="00E13810">
          <w:pgSz w:w="12240" w:h="15840"/>
          <w:pgMar w:top="1843" w:right="1750" w:bottom="1440" w:left="1440" w:header="720" w:footer="720" w:gutter="0"/>
          <w:cols w:space="720"/>
          <w:docGrid w:linePitch="360"/>
        </w:sectPr>
      </w:pPr>
    </w:p>
    <w:p w14:paraId="4936C3B0" w14:textId="7A2878E0" w:rsidR="00900895" w:rsidRPr="00923F38" w:rsidRDefault="00900895" w:rsidP="00965B77">
      <w:pPr>
        <w:spacing w:before="0" w:after="0" w:line="240" w:lineRule="auto"/>
        <w:jc w:val="center"/>
        <w:rPr>
          <w:rFonts w:ascii="Calibri" w:hAnsi="Calibri" w:cs="Calibri"/>
          <w:b/>
          <w:bCs/>
          <w:i/>
          <w:iCs/>
          <w:sz w:val="20"/>
          <w:szCs w:val="20"/>
        </w:rPr>
      </w:pPr>
      <w:bookmarkStart w:id="337" w:name="_Toc202800813"/>
      <w:bookmarkStart w:id="338" w:name="_Toc215486394"/>
      <w:r w:rsidRPr="00923F38">
        <w:rPr>
          <w:rFonts w:ascii="Calibri" w:hAnsi="Calibri" w:cs="Calibri"/>
          <w:b/>
          <w:bCs/>
          <w:i/>
          <w:iCs/>
          <w:sz w:val="20"/>
          <w:szCs w:val="20"/>
        </w:rPr>
        <w:lastRenderedPageBreak/>
        <w:t xml:space="preserve">Πίνακας </w:t>
      </w:r>
      <w:r w:rsidRPr="00923F38">
        <w:rPr>
          <w:rFonts w:ascii="Calibri" w:hAnsi="Calibri" w:cs="Calibri"/>
          <w:b/>
          <w:bCs/>
          <w:i/>
          <w:iCs/>
          <w:sz w:val="20"/>
          <w:szCs w:val="20"/>
        </w:rPr>
        <w:fldChar w:fldCharType="begin"/>
      </w:r>
      <w:r w:rsidRPr="00923F38">
        <w:rPr>
          <w:rFonts w:ascii="Calibri" w:hAnsi="Calibri" w:cs="Calibri"/>
          <w:b/>
          <w:bCs/>
          <w:i/>
          <w:iCs/>
          <w:sz w:val="20"/>
          <w:szCs w:val="20"/>
        </w:rPr>
        <w:instrText xml:space="preserve"> SEQ Πίνακας \* ARABIC </w:instrText>
      </w:r>
      <w:r w:rsidRPr="00923F38">
        <w:rPr>
          <w:rFonts w:ascii="Calibri" w:hAnsi="Calibri" w:cs="Calibri"/>
          <w:b/>
          <w:bCs/>
          <w:i/>
          <w:iCs/>
          <w:sz w:val="20"/>
          <w:szCs w:val="20"/>
        </w:rPr>
        <w:fldChar w:fldCharType="separate"/>
      </w:r>
      <w:r w:rsidR="00AD0D08">
        <w:rPr>
          <w:rFonts w:ascii="Calibri" w:hAnsi="Calibri" w:cs="Calibri"/>
          <w:b/>
          <w:bCs/>
          <w:i/>
          <w:iCs/>
          <w:noProof/>
          <w:sz w:val="20"/>
          <w:szCs w:val="20"/>
        </w:rPr>
        <w:t>35</w:t>
      </w:r>
      <w:r w:rsidRPr="00923F38">
        <w:rPr>
          <w:rFonts w:ascii="Calibri" w:hAnsi="Calibri" w:cs="Calibri"/>
          <w:b/>
          <w:bCs/>
          <w:i/>
          <w:iCs/>
          <w:sz w:val="20"/>
          <w:szCs w:val="20"/>
        </w:rPr>
        <w:fldChar w:fldCharType="end"/>
      </w:r>
      <w:r w:rsidRPr="00923F38">
        <w:rPr>
          <w:rFonts w:ascii="Calibri" w:hAnsi="Calibri" w:cs="Calibri"/>
          <w:b/>
          <w:bCs/>
          <w:i/>
          <w:iCs/>
          <w:sz w:val="20"/>
          <w:szCs w:val="20"/>
        </w:rPr>
        <w:t>. Περιγραφή πακέτων παρεμβάσεων στα</w:t>
      </w:r>
      <w:r w:rsidR="005F622D">
        <w:rPr>
          <w:rFonts w:ascii="Calibri" w:hAnsi="Calibri" w:cs="Calibri"/>
          <w:b/>
          <w:bCs/>
          <w:i/>
          <w:iCs/>
          <w:sz w:val="20"/>
          <w:szCs w:val="20"/>
        </w:rPr>
        <w:t xml:space="preserve"> κτίρια</w:t>
      </w:r>
      <w:r w:rsidRPr="00923F38">
        <w:rPr>
          <w:rFonts w:ascii="Calibri" w:hAnsi="Calibri" w:cs="Calibri"/>
          <w:b/>
          <w:bCs/>
          <w:i/>
          <w:iCs/>
          <w:sz w:val="20"/>
          <w:szCs w:val="20"/>
        </w:rPr>
        <w:t xml:space="preserve"> του μη οικιακού τομέα</w:t>
      </w:r>
      <w:bookmarkEnd w:id="337"/>
      <w:bookmarkEnd w:id="338"/>
    </w:p>
    <w:tbl>
      <w:tblPr>
        <w:tblStyle w:val="5-1"/>
        <w:tblW w:w="9085" w:type="dxa"/>
        <w:tblLayout w:type="fixed"/>
        <w:tblLook w:val="04A0" w:firstRow="1" w:lastRow="0" w:firstColumn="1" w:lastColumn="0" w:noHBand="0" w:noVBand="1"/>
      </w:tblPr>
      <w:tblGrid>
        <w:gridCol w:w="3029"/>
        <w:gridCol w:w="3028"/>
        <w:gridCol w:w="3028"/>
      </w:tblGrid>
      <w:tr w:rsidR="00900895" w:rsidRPr="00CB7459" w14:paraId="59CD2CFC" w14:textId="77777777" w:rsidTr="00923F38">
        <w:trPr>
          <w:cnfStyle w:val="100000000000" w:firstRow="1" w:lastRow="0" w:firstColumn="0" w:lastColumn="0" w:oddVBand="0" w:evenVBand="0" w:oddHBand="0" w:evenHBand="0" w:firstRowFirstColumn="0" w:firstRowLastColumn="0" w:lastRowFirstColumn="0" w:lastRowLastColumn="0"/>
          <w:trHeight w:val="350"/>
          <w:tblHeader/>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1069E4E" w14:textId="77777777" w:rsidR="00900895" w:rsidRPr="00CB7459" w:rsidRDefault="00900895" w:rsidP="00965B77">
            <w:pPr>
              <w:spacing w:before="0" w:after="0" w:line="240" w:lineRule="auto"/>
              <w:jc w:val="center"/>
              <w:rPr>
                <w:rFonts w:ascii="Calibri" w:eastAsia="Times New Roman" w:hAnsi="Calibri" w:cs="Calibri"/>
                <w:b w:val="0"/>
                <w:bCs w:val="0"/>
                <w:color w:val="000000"/>
                <w:sz w:val="20"/>
                <w:szCs w:val="20"/>
              </w:rPr>
            </w:pPr>
            <w:r w:rsidRPr="00CB7459">
              <w:rPr>
                <w:rFonts w:ascii="Calibri" w:hAnsi="Calibri" w:cs="Calibri"/>
                <w:sz w:val="20"/>
                <w:szCs w:val="20"/>
              </w:rPr>
              <w:t xml:space="preserve">Πακέτα παρεμβάσεων </w:t>
            </w:r>
          </w:p>
        </w:tc>
        <w:tc>
          <w:tcPr>
            <w:tcW w:w="0" w:type="dxa"/>
            <w:vAlign w:val="center"/>
          </w:tcPr>
          <w:p w14:paraId="55F3F053" w14:textId="77777777" w:rsidR="00900895" w:rsidRPr="00CB7459"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rPr>
            </w:pPr>
            <w:r w:rsidRPr="00CB7459">
              <w:rPr>
                <w:rFonts w:ascii="Calibri" w:eastAsia="Times New Roman" w:hAnsi="Calibri" w:cs="Calibri"/>
                <w:sz w:val="20"/>
                <w:szCs w:val="20"/>
              </w:rPr>
              <w:t xml:space="preserve">Επεξήγηση </w:t>
            </w:r>
            <w:r w:rsidRPr="00CB7459">
              <w:rPr>
                <w:rFonts w:ascii="Calibri" w:hAnsi="Calibri" w:cs="Calibri"/>
                <w:sz w:val="20"/>
                <w:szCs w:val="20"/>
              </w:rPr>
              <w:t>πακέτων παρεμβάσεων</w:t>
            </w:r>
          </w:p>
        </w:tc>
        <w:tc>
          <w:tcPr>
            <w:tcW w:w="0" w:type="dxa"/>
            <w:vAlign w:val="center"/>
          </w:tcPr>
          <w:p w14:paraId="0A577FC4" w14:textId="09A32A2A" w:rsidR="00900895" w:rsidRPr="00CB7459" w:rsidRDefault="00900895" w:rsidP="00965B77">
            <w:pPr>
              <w:spacing w:before="0" w:after="0" w:line="240" w:lineRule="auto"/>
              <w:jc w:val="center"/>
              <w:cnfStyle w:val="100000000000" w:firstRow="1" w:lastRow="0" w:firstColumn="0" w:lastColumn="0" w:oddVBand="0" w:evenVBand="0" w:oddHBand="0" w:evenHBand="0" w:firstRowFirstColumn="0" w:firstRowLastColumn="0" w:lastRowFirstColumn="0" w:lastRowLastColumn="0"/>
              <w:rPr>
                <w:rFonts w:ascii="Calibri" w:eastAsia="Times New Roman" w:hAnsi="Calibri" w:cs="Calibri"/>
                <w:b w:val="0"/>
                <w:bCs w:val="0"/>
                <w:sz w:val="20"/>
                <w:szCs w:val="20"/>
              </w:rPr>
            </w:pPr>
            <w:r w:rsidRPr="00CB7459">
              <w:rPr>
                <w:rFonts w:ascii="Calibri" w:eastAsia="Times New Roman" w:hAnsi="Calibri" w:cs="Calibri"/>
                <w:sz w:val="20"/>
                <w:szCs w:val="20"/>
              </w:rPr>
              <w:t xml:space="preserve">Περιγραφή </w:t>
            </w:r>
            <w:r w:rsidR="00965B77" w:rsidRPr="00CB7459">
              <w:rPr>
                <w:rFonts w:ascii="Calibri" w:eastAsia="Times New Roman" w:hAnsi="Calibri" w:cs="Calibri"/>
                <w:sz w:val="20"/>
                <w:szCs w:val="20"/>
              </w:rPr>
              <w:t>υλοποιηθέντων</w:t>
            </w:r>
            <w:r w:rsidRPr="00CB7459">
              <w:rPr>
                <w:rFonts w:ascii="Calibri" w:eastAsia="Times New Roman" w:hAnsi="Calibri" w:cs="Calibri"/>
                <w:sz w:val="20"/>
                <w:szCs w:val="20"/>
              </w:rPr>
              <w:t xml:space="preserve"> παρεμβάσεων</w:t>
            </w:r>
          </w:p>
        </w:tc>
      </w:tr>
      <w:tr w:rsidR="00900895" w:rsidRPr="00CB7459" w14:paraId="5D548CF3"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F43B4E3"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1α</w:t>
            </w:r>
          </w:p>
        </w:tc>
        <w:tc>
          <w:tcPr>
            <w:tcW w:w="0" w:type="dxa"/>
            <w:noWrap/>
            <w:vAlign w:val="center"/>
          </w:tcPr>
          <w:p w14:paraId="537F2D2C" w14:textId="74FDB59C"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1-</w:t>
            </w:r>
            <w:r w:rsidR="005F622D">
              <w:rPr>
                <w:rFonts w:ascii="Calibri" w:eastAsia="Times New Roman" w:hAnsi="Calibri" w:cs="Calibri"/>
                <w:color w:val="000000"/>
                <w:sz w:val="20"/>
                <w:szCs w:val="20"/>
              </w:rPr>
              <w:t xml:space="preserve"> κτίρια</w:t>
            </w:r>
            <w:r w:rsidRPr="00CB7459">
              <w:rPr>
                <w:rFonts w:ascii="Calibri" w:eastAsia="Times New Roman" w:hAnsi="Calibri" w:cs="Calibri"/>
                <w:color w:val="000000"/>
                <w:sz w:val="20"/>
                <w:szCs w:val="20"/>
              </w:rPr>
              <w:t xml:space="preserve"> πριν 1980</w:t>
            </w:r>
          </w:p>
        </w:tc>
        <w:tc>
          <w:tcPr>
            <w:tcW w:w="0" w:type="dxa"/>
            <w:noWrap/>
            <w:vAlign w:val="center"/>
          </w:tcPr>
          <w:p w14:paraId="50F4E07A"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θέρμανση- ψύξη με “VRV”, φωτοβολταϊκά</w:t>
            </w:r>
          </w:p>
        </w:tc>
      </w:tr>
      <w:tr w:rsidR="00900895" w:rsidRPr="00CB7459" w14:paraId="3ECA364E"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FB01DF2"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2α</w:t>
            </w:r>
          </w:p>
        </w:tc>
        <w:tc>
          <w:tcPr>
            <w:tcW w:w="0" w:type="dxa"/>
            <w:noWrap/>
            <w:vAlign w:val="center"/>
          </w:tcPr>
          <w:p w14:paraId="72799451" w14:textId="13D81059"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2-</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3D3BEB9A"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“VRV”, φωτοβολταϊκά</w:t>
            </w:r>
          </w:p>
        </w:tc>
      </w:tr>
      <w:tr w:rsidR="00900895" w:rsidRPr="00CB7459" w14:paraId="59885B0B"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E92337D"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3α</w:t>
            </w:r>
          </w:p>
        </w:tc>
        <w:tc>
          <w:tcPr>
            <w:tcW w:w="0" w:type="dxa"/>
            <w:noWrap/>
            <w:vAlign w:val="center"/>
          </w:tcPr>
          <w:p w14:paraId="79CE247D" w14:textId="59CA879A"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3-</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745AC6C5"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νέες κλιματιστικές μονάδες, φωτοβολταϊκά</w:t>
            </w:r>
          </w:p>
        </w:tc>
      </w:tr>
      <w:tr w:rsidR="00900895" w:rsidRPr="00CB7459" w14:paraId="6A65C609"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F1988FD"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4α</w:t>
            </w:r>
          </w:p>
        </w:tc>
        <w:tc>
          <w:tcPr>
            <w:tcW w:w="0" w:type="dxa"/>
            <w:noWrap/>
            <w:vAlign w:val="center"/>
          </w:tcPr>
          <w:p w14:paraId="71A94380" w14:textId="0DA18B56"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4-</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058F6D6E"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 ψύξη με αντλία θερμότητας</w:t>
            </w:r>
          </w:p>
        </w:tc>
      </w:tr>
      <w:tr w:rsidR="00900895" w:rsidRPr="00CB7459" w14:paraId="62F71653"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D6B467F"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5α</w:t>
            </w:r>
          </w:p>
        </w:tc>
        <w:tc>
          <w:tcPr>
            <w:tcW w:w="0" w:type="dxa"/>
            <w:noWrap/>
            <w:vAlign w:val="center"/>
          </w:tcPr>
          <w:p w14:paraId="777C604F" w14:textId="6FA53D8D"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5-</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79879F4C"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Μόνωσης τοιχοποιίας και δαπέδου, θέρμανση-ψύξη με αντλία θερμότητας, φωτοβολταϊκά</w:t>
            </w:r>
          </w:p>
        </w:tc>
      </w:tr>
      <w:tr w:rsidR="00900895" w:rsidRPr="00CB7459" w14:paraId="6FCBE988"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C2067C3"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1β</w:t>
            </w:r>
          </w:p>
        </w:tc>
        <w:tc>
          <w:tcPr>
            <w:tcW w:w="0" w:type="dxa"/>
            <w:noWrap/>
            <w:vAlign w:val="center"/>
          </w:tcPr>
          <w:p w14:paraId="4239761C" w14:textId="30013700"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1-</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3174FAF2"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αντλία θερμότητας, φωτοβολταϊκά</w:t>
            </w:r>
          </w:p>
        </w:tc>
      </w:tr>
      <w:tr w:rsidR="00900895" w:rsidRPr="00CB7459" w14:paraId="2C0D2867"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7CCAFB84"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2β</w:t>
            </w:r>
          </w:p>
        </w:tc>
        <w:tc>
          <w:tcPr>
            <w:tcW w:w="0" w:type="dxa"/>
            <w:noWrap/>
            <w:vAlign w:val="center"/>
          </w:tcPr>
          <w:p w14:paraId="121FF390" w14:textId="747DC638"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2-</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6ECF917C"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δαπέδου, θέρμανση-ψύξη με αντλία θερμότητας, φωτοβολταϊκά</w:t>
            </w:r>
          </w:p>
        </w:tc>
      </w:tr>
      <w:tr w:rsidR="00900895" w:rsidRPr="00CB7459" w14:paraId="6CA5870C"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FD3AFB1"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3β</w:t>
            </w:r>
          </w:p>
        </w:tc>
        <w:tc>
          <w:tcPr>
            <w:tcW w:w="0" w:type="dxa"/>
            <w:noWrap/>
            <w:vAlign w:val="center"/>
          </w:tcPr>
          <w:p w14:paraId="4707DC96" w14:textId="269A257A"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3-</w:t>
            </w:r>
            <w:r w:rsidR="005F622D">
              <w:rPr>
                <w:rFonts w:ascii="Calibri" w:eastAsia="Times New Roman" w:hAnsi="Calibri" w:cs="Calibri"/>
                <w:color w:val="000000"/>
                <w:sz w:val="20"/>
                <w:szCs w:val="20"/>
              </w:rPr>
              <w:t xml:space="preserve"> κτίρια</w:t>
            </w:r>
            <w:r w:rsidR="00CA1101"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13A644AE"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και δαπέδου,  θέρμανση-ψύξη με “VRV”, φωτοβολταϊκά</w:t>
            </w:r>
          </w:p>
        </w:tc>
      </w:tr>
      <w:tr w:rsidR="00900895" w:rsidRPr="00CB7459" w14:paraId="49BB8229"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53ACE46"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4β</w:t>
            </w:r>
          </w:p>
        </w:tc>
        <w:tc>
          <w:tcPr>
            <w:tcW w:w="0" w:type="dxa"/>
            <w:noWrap/>
            <w:vAlign w:val="center"/>
          </w:tcPr>
          <w:p w14:paraId="5C081118" w14:textId="4BAC7EBB"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4-</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3C84B25E"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“VRV”, φωτοβολταϊκά</w:t>
            </w:r>
          </w:p>
        </w:tc>
      </w:tr>
      <w:tr w:rsidR="00900895" w:rsidRPr="00CB7459" w14:paraId="07C649E9"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97D39B5"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5β</w:t>
            </w:r>
          </w:p>
        </w:tc>
        <w:tc>
          <w:tcPr>
            <w:tcW w:w="0" w:type="dxa"/>
            <w:noWrap/>
            <w:vAlign w:val="center"/>
          </w:tcPr>
          <w:p w14:paraId="141BB44A" w14:textId="4F506894"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5-</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05E04511"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CB7459">
              <w:rPr>
                <w:rFonts w:ascii="Calibri" w:hAnsi="Calibri" w:cs="Calibri"/>
                <w:color w:val="000000"/>
                <w:sz w:val="20"/>
                <w:szCs w:val="20"/>
              </w:rPr>
              <w:t>Νέες κλιματιστικές μονάδες, φωτοβολταϊκά</w:t>
            </w:r>
          </w:p>
        </w:tc>
      </w:tr>
      <w:tr w:rsidR="00900895" w:rsidRPr="00CB7459" w14:paraId="7F83A0D3"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D0E33FA"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1γ</w:t>
            </w:r>
          </w:p>
        </w:tc>
        <w:tc>
          <w:tcPr>
            <w:tcW w:w="0" w:type="dxa"/>
            <w:noWrap/>
            <w:vAlign w:val="center"/>
          </w:tcPr>
          <w:p w14:paraId="04ECF0D7" w14:textId="6618F03C"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μετά 2000</w:t>
            </w:r>
          </w:p>
        </w:tc>
        <w:tc>
          <w:tcPr>
            <w:tcW w:w="0" w:type="dxa"/>
            <w:noWrap/>
            <w:vAlign w:val="center"/>
          </w:tcPr>
          <w:p w14:paraId="10E0149E"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αντλία θερμότητας, φωτοβολταϊκά</w:t>
            </w:r>
          </w:p>
        </w:tc>
      </w:tr>
      <w:tr w:rsidR="00900895" w:rsidRPr="00CB7459" w14:paraId="58397B84"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77BDBE07"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2γ</w:t>
            </w:r>
          </w:p>
        </w:tc>
        <w:tc>
          <w:tcPr>
            <w:tcW w:w="0" w:type="dxa"/>
            <w:noWrap/>
            <w:vAlign w:val="center"/>
          </w:tcPr>
          <w:p w14:paraId="45300AA7" w14:textId="570718BE"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μετά 2000</w:t>
            </w:r>
          </w:p>
        </w:tc>
        <w:tc>
          <w:tcPr>
            <w:tcW w:w="0" w:type="dxa"/>
            <w:noWrap/>
            <w:vAlign w:val="center"/>
          </w:tcPr>
          <w:p w14:paraId="5F158919"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“VRV”, φωτοβολταϊκά</w:t>
            </w:r>
          </w:p>
        </w:tc>
      </w:tr>
      <w:tr w:rsidR="00900895" w:rsidRPr="00CB7459" w14:paraId="49A03F1F"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0446553"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ΚΓ</w:t>
            </w:r>
            <w:r w:rsidRPr="00E14BEE">
              <w:rPr>
                <w:rFonts w:ascii="Calibri" w:eastAsia="Times New Roman" w:hAnsi="Calibri" w:cs="Calibri"/>
                <w:sz w:val="20"/>
                <w:szCs w:val="20"/>
                <w:vertAlign w:val="subscript"/>
                <w:lang w:val="en-US"/>
              </w:rPr>
              <w:t>3γ</w:t>
            </w:r>
          </w:p>
        </w:tc>
        <w:tc>
          <w:tcPr>
            <w:tcW w:w="0" w:type="dxa"/>
            <w:noWrap/>
            <w:vAlign w:val="center"/>
          </w:tcPr>
          <w:p w14:paraId="4AEFE9FB" w14:textId="159DC6D6"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Καταστήματα/Γραφεία – Πακέτο Παρεμβάσεων 3-</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μετά 2000</w:t>
            </w:r>
          </w:p>
        </w:tc>
        <w:tc>
          <w:tcPr>
            <w:tcW w:w="0" w:type="dxa"/>
            <w:noWrap/>
            <w:vAlign w:val="center"/>
          </w:tcPr>
          <w:p w14:paraId="70F0314D"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lang w:val="en-US"/>
              </w:rPr>
            </w:pPr>
            <w:r w:rsidRPr="00CB7459">
              <w:rPr>
                <w:rFonts w:ascii="Calibri" w:hAnsi="Calibri" w:cs="Calibri"/>
                <w:color w:val="000000"/>
                <w:sz w:val="20"/>
                <w:szCs w:val="20"/>
              </w:rPr>
              <w:t>Φωτοβολταϊκά</w:t>
            </w:r>
          </w:p>
        </w:tc>
      </w:tr>
      <w:tr w:rsidR="00900895" w:rsidRPr="00CB7459" w14:paraId="2A592865"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3A274AF"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1α</w:t>
            </w:r>
          </w:p>
        </w:tc>
        <w:tc>
          <w:tcPr>
            <w:tcW w:w="0" w:type="dxa"/>
            <w:noWrap/>
            <w:vAlign w:val="center"/>
          </w:tcPr>
          <w:p w14:paraId="2A63310C" w14:textId="51F50B5B"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3A5D5A2C"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νέα κεντρική αντλία θερμότητας, ζεστό νερό χρήσης (ZNX) με νέα αντλία θερμότητας, φωτοβολταϊκά</w:t>
            </w:r>
          </w:p>
        </w:tc>
      </w:tr>
      <w:tr w:rsidR="00900895" w:rsidRPr="00CB7459" w14:paraId="50B7C478"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96F7F70"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2α</w:t>
            </w:r>
          </w:p>
        </w:tc>
        <w:tc>
          <w:tcPr>
            <w:tcW w:w="0" w:type="dxa"/>
            <w:noWrap/>
            <w:vAlign w:val="center"/>
          </w:tcPr>
          <w:p w14:paraId="0578AFE0" w14:textId="5839C98E"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01FFE318"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δαπέδου, θέρμανση-ψύξη με νέες τοπικές αντλίες θερμότητας, ΖΝΧ με νέα αντλία θερμότητας, φωτοβολταϊκά</w:t>
            </w:r>
          </w:p>
        </w:tc>
      </w:tr>
      <w:tr w:rsidR="00900895" w:rsidRPr="00CB7459" w14:paraId="54431239"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4F904A4"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lastRenderedPageBreak/>
              <w:t>Ξ</w:t>
            </w:r>
            <w:r w:rsidRPr="00E14BEE">
              <w:rPr>
                <w:rFonts w:ascii="Calibri" w:eastAsia="Times New Roman" w:hAnsi="Calibri" w:cs="Calibri"/>
                <w:sz w:val="20"/>
                <w:szCs w:val="20"/>
                <w:vertAlign w:val="subscript"/>
                <w:lang w:val="en-US"/>
              </w:rPr>
              <w:t>3α</w:t>
            </w:r>
          </w:p>
        </w:tc>
        <w:tc>
          <w:tcPr>
            <w:tcW w:w="0" w:type="dxa"/>
            <w:noWrap/>
            <w:vAlign w:val="center"/>
          </w:tcPr>
          <w:p w14:paraId="5033D846" w14:textId="6F605BEB"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3-</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6FFCE751"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θέρμανση-ψύξη με “VRV”, ΖΝΧ με αντλία θερμότητας, ηλιακός, φωτοβολταϊκά</w:t>
            </w:r>
          </w:p>
        </w:tc>
      </w:tr>
      <w:tr w:rsidR="00900895" w:rsidRPr="00CB7459" w14:paraId="640AB90D"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C1F0207"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4α</w:t>
            </w:r>
          </w:p>
        </w:tc>
        <w:tc>
          <w:tcPr>
            <w:tcW w:w="0" w:type="dxa"/>
            <w:noWrap/>
            <w:vAlign w:val="center"/>
          </w:tcPr>
          <w:p w14:paraId="3C9DA0E8" w14:textId="1E458B8C"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4-</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0632C05F"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“VRV”, ΖΝΧ με νέα αντλία θερμότητας, φωτοβολταϊκά</w:t>
            </w:r>
          </w:p>
        </w:tc>
      </w:tr>
      <w:tr w:rsidR="00900895" w:rsidRPr="00CB7459" w14:paraId="720292E5"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A6A1EF0"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5α</w:t>
            </w:r>
          </w:p>
        </w:tc>
        <w:tc>
          <w:tcPr>
            <w:tcW w:w="0" w:type="dxa"/>
            <w:noWrap/>
            <w:vAlign w:val="center"/>
          </w:tcPr>
          <w:p w14:paraId="2431904A" w14:textId="4C1D3778"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5-</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1C793C14"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ηλιακός, φωτοβολταϊκά</w:t>
            </w:r>
          </w:p>
        </w:tc>
      </w:tr>
      <w:tr w:rsidR="00900895" w:rsidRPr="00CB7459" w14:paraId="2164F1F8"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67CA4DE8"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1β</w:t>
            </w:r>
          </w:p>
        </w:tc>
        <w:tc>
          <w:tcPr>
            <w:tcW w:w="0" w:type="dxa"/>
            <w:noWrap/>
            <w:vAlign w:val="center"/>
          </w:tcPr>
          <w:p w14:paraId="571B9AB7" w14:textId="65211383"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590B4BBA"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“VRV”, ΖΝΧ με νέα αντλία θερμότητας, ηλιακός, φωτοβολταϊκά</w:t>
            </w:r>
          </w:p>
        </w:tc>
      </w:tr>
      <w:tr w:rsidR="00900895" w:rsidRPr="00CB7459" w14:paraId="634D01D6"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8A370F0"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2β</w:t>
            </w:r>
          </w:p>
        </w:tc>
        <w:tc>
          <w:tcPr>
            <w:tcW w:w="0" w:type="dxa"/>
            <w:noWrap/>
            <w:vAlign w:val="center"/>
          </w:tcPr>
          <w:p w14:paraId="713089B7" w14:textId="4C386D70"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6E202C36"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θέρμανση-ψύξη  με νέες τοπικές αντλίες θερμότητας, ΖΝΧ με νέα αντλία θερμότητας, ηλιακός, φωτοβολταϊκά</w:t>
            </w:r>
          </w:p>
        </w:tc>
      </w:tr>
      <w:tr w:rsidR="00900895" w:rsidRPr="00CB7459" w14:paraId="14FD62CA"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1C4C5014"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3β</w:t>
            </w:r>
          </w:p>
        </w:tc>
        <w:tc>
          <w:tcPr>
            <w:tcW w:w="0" w:type="dxa"/>
            <w:noWrap/>
            <w:vAlign w:val="center"/>
          </w:tcPr>
          <w:p w14:paraId="36A8C0DE" w14:textId="2CB212FF"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3-</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02FBE7EF"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νέες τοπικές αντλίες θερμότητας, ΖΝΧ με νέα αντλία θερμότητας, φωτοβολταϊκά</w:t>
            </w:r>
          </w:p>
        </w:tc>
      </w:tr>
      <w:tr w:rsidR="00900895" w:rsidRPr="00CB7459" w14:paraId="6EA8A55F"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7C3A43E"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4β</w:t>
            </w:r>
          </w:p>
        </w:tc>
        <w:tc>
          <w:tcPr>
            <w:tcW w:w="0" w:type="dxa"/>
            <w:noWrap/>
            <w:vAlign w:val="center"/>
          </w:tcPr>
          <w:p w14:paraId="0780CC99" w14:textId="0A4378BE"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4-</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7335B689"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θέρμανση-ψύξη με “VRV”, ΖΝΧ με νέα αντλία θερμότητας, φωτοβολταϊκά</w:t>
            </w:r>
          </w:p>
        </w:tc>
      </w:tr>
      <w:tr w:rsidR="00900895" w:rsidRPr="00CB7459" w14:paraId="22F6FD47"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6DD143D"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5β</w:t>
            </w:r>
          </w:p>
        </w:tc>
        <w:tc>
          <w:tcPr>
            <w:tcW w:w="0" w:type="dxa"/>
            <w:noWrap/>
            <w:vAlign w:val="center"/>
          </w:tcPr>
          <w:p w14:paraId="7A5E4332" w14:textId="7D1429D3"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5-</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1981-2000</w:t>
            </w:r>
          </w:p>
        </w:tc>
        <w:tc>
          <w:tcPr>
            <w:tcW w:w="0" w:type="dxa"/>
            <w:noWrap/>
            <w:vAlign w:val="center"/>
          </w:tcPr>
          <w:p w14:paraId="0D44C99B"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ηλιακός, φωτοβολταϊκά</w:t>
            </w:r>
          </w:p>
        </w:tc>
      </w:tr>
      <w:tr w:rsidR="00900895" w:rsidRPr="00CB7459" w14:paraId="3D380B67"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785F4895"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1γ</w:t>
            </w:r>
          </w:p>
        </w:tc>
        <w:tc>
          <w:tcPr>
            <w:tcW w:w="0" w:type="dxa"/>
            <w:noWrap/>
            <w:vAlign w:val="center"/>
          </w:tcPr>
          <w:p w14:paraId="7A707A61" w14:textId="44752265"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μετά 2000</w:t>
            </w:r>
          </w:p>
        </w:tc>
        <w:tc>
          <w:tcPr>
            <w:tcW w:w="0" w:type="dxa"/>
            <w:noWrap/>
            <w:vAlign w:val="center"/>
          </w:tcPr>
          <w:p w14:paraId="4813DDFD"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“VRV”, ΖΝΧ με νέα αντλία θερμότητας, ηλιακός, φωτοβολταϊκά</w:t>
            </w:r>
          </w:p>
        </w:tc>
      </w:tr>
      <w:tr w:rsidR="00900895" w:rsidRPr="00CB7459" w14:paraId="28E8D2CF"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A1A35C0"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2γ</w:t>
            </w:r>
          </w:p>
        </w:tc>
        <w:tc>
          <w:tcPr>
            <w:tcW w:w="0" w:type="dxa"/>
            <w:noWrap/>
            <w:vAlign w:val="center"/>
          </w:tcPr>
          <w:p w14:paraId="4A8CDD97" w14:textId="367A31E9"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μετά 2000</w:t>
            </w:r>
          </w:p>
        </w:tc>
        <w:tc>
          <w:tcPr>
            <w:tcW w:w="0" w:type="dxa"/>
            <w:noWrap/>
            <w:vAlign w:val="center"/>
          </w:tcPr>
          <w:p w14:paraId="191DD7B4"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νέα κεντρική αντλία θερμότητας, ΖΝΧ με νέα αντλία θερμότητας, ηλιακός, φωτοβολταϊκά</w:t>
            </w:r>
          </w:p>
        </w:tc>
      </w:tr>
      <w:tr w:rsidR="00900895" w:rsidRPr="00CB7459" w14:paraId="3144A0D1"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6EC0E71"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Ξ</w:t>
            </w:r>
            <w:r w:rsidRPr="00E14BEE">
              <w:rPr>
                <w:rFonts w:ascii="Calibri" w:eastAsia="Times New Roman" w:hAnsi="Calibri" w:cs="Calibri"/>
                <w:sz w:val="20"/>
                <w:szCs w:val="20"/>
                <w:vertAlign w:val="subscript"/>
                <w:lang w:val="en-US"/>
              </w:rPr>
              <w:t>3γ</w:t>
            </w:r>
          </w:p>
        </w:tc>
        <w:tc>
          <w:tcPr>
            <w:tcW w:w="0" w:type="dxa"/>
            <w:noWrap/>
            <w:vAlign w:val="center"/>
          </w:tcPr>
          <w:p w14:paraId="28F2C438" w14:textId="1E41AD20"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Ξενοδοχεία – Πακέτο Παρεμβάσεων 3-</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μετά 2000</w:t>
            </w:r>
          </w:p>
        </w:tc>
        <w:tc>
          <w:tcPr>
            <w:tcW w:w="0" w:type="dxa"/>
            <w:noWrap/>
            <w:vAlign w:val="center"/>
          </w:tcPr>
          <w:p w14:paraId="045E508B"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ηλιακός</w:t>
            </w:r>
          </w:p>
        </w:tc>
      </w:tr>
      <w:tr w:rsidR="00900895" w:rsidRPr="00CB7459" w14:paraId="543CD586"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0DA2DDF"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1α</w:t>
            </w:r>
          </w:p>
        </w:tc>
        <w:tc>
          <w:tcPr>
            <w:tcW w:w="0" w:type="dxa"/>
            <w:noWrap/>
            <w:vAlign w:val="center"/>
          </w:tcPr>
          <w:p w14:paraId="3D1E837A" w14:textId="5D7DED5D"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Άλλες χρήσεις –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56A6B364"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θέρμανση-ψύξη με νέες τοπικές κλιματιστικές μονάδες, ΖΝΧ με  φυσικό αέριο, ηλιακός, φωτοβολταϊκά</w:t>
            </w:r>
          </w:p>
        </w:tc>
      </w:tr>
      <w:tr w:rsidR="00900895" w:rsidRPr="00CB7459" w14:paraId="01CB5C2B"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CD8597C"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2α</w:t>
            </w:r>
          </w:p>
        </w:tc>
        <w:tc>
          <w:tcPr>
            <w:tcW w:w="0" w:type="dxa"/>
            <w:noWrap/>
            <w:vAlign w:val="center"/>
          </w:tcPr>
          <w:p w14:paraId="52EDC1C9" w14:textId="20460908"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Άλλες χρήσεις –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063030C3"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θέρμανση με φυσικό αέριο,  φωτοβολταϊκά</w:t>
            </w:r>
          </w:p>
        </w:tc>
      </w:tr>
      <w:tr w:rsidR="00900895" w:rsidRPr="00CB7459" w14:paraId="2A500D76"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719BA15B"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lastRenderedPageBreak/>
              <w:t>ΑΧ</w:t>
            </w:r>
            <w:r w:rsidRPr="00E14BEE">
              <w:rPr>
                <w:rFonts w:ascii="Calibri" w:eastAsia="Times New Roman" w:hAnsi="Calibri" w:cs="Calibri"/>
                <w:sz w:val="20"/>
                <w:szCs w:val="20"/>
                <w:vertAlign w:val="subscript"/>
                <w:lang w:val="en-US"/>
              </w:rPr>
              <w:t>3α</w:t>
            </w:r>
          </w:p>
        </w:tc>
        <w:tc>
          <w:tcPr>
            <w:tcW w:w="0" w:type="dxa"/>
            <w:noWrap/>
            <w:vAlign w:val="center"/>
          </w:tcPr>
          <w:p w14:paraId="7A8A01B0" w14:textId="45CDD3A8"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Άλλες χρήσεις – Πακέτο Παρεμβάσεων 3-</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Pr="00CB7459">
              <w:rPr>
                <w:rFonts w:ascii="Calibri" w:eastAsia="Times New Roman" w:hAnsi="Calibri" w:cs="Calibri"/>
                <w:color w:val="000000"/>
                <w:sz w:val="20"/>
                <w:szCs w:val="20"/>
              </w:rPr>
              <w:t>πριν 1980</w:t>
            </w:r>
          </w:p>
        </w:tc>
        <w:tc>
          <w:tcPr>
            <w:tcW w:w="0" w:type="dxa"/>
            <w:noWrap/>
            <w:vAlign w:val="center"/>
          </w:tcPr>
          <w:p w14:paraId="1B6FC7C8"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Μόνωση τοιχοποιίας, οροφής και δαπέδου, θέρμανση-ψύξη με “VRV”, φωτοβολταϊκά</w:t>
            </w:r>
          </w:p>
        </w:tc>
      </w:tr>
      <w:tr w:rsidR="00900895" w:rsidRPr="00CB7459" w14:paraId="3486736B"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5C213E7C"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1β</w:t>
            </w:r>
          </w:p>
        </w:tc>
        <w:tc>
          <w:tcPr>
            <w:tcW w:w="0" w:type="dxa"/>
            <w:noWrap/>
            <w:vAlign w:val="center"/>
          </w:tcPr>
          <w:p w14:paraId="0266F3FE" w14:textId="4CD9BA78" w:rsidR="00900895" w:rsidRPr="00CB7459" w:rsidRDefault="00965B77"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 xml:space="preserve">Άλλες χρήσεις </w:t>
            </w:r>
            <w:r w:rsidR="00900895" w:rsidRPr="00CB7459">
              <w:rPr>
                <w:rFonts w:ascii="Calibri" w:eastAsia="Times New Roman" w:hAnsi="Calibri" w:cs="Calibri"/>
                <w:color w:val="000000"/>
                <w:sz w:val="20"/>
                <w:szCs w:val="20"/>
              </w:rPr>
              <w:t>–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00900895" w:rsidRPr="00CB7459">
              <w:rPr>
                <w:rFonts w:ascii="Calibri" w:eastAsia="Times New Roman" w:hAnsi="Calibri" w:cs="Calibri"/>
                <w:color w:val="000000"/>
                <w:sz w:val="20"/>
                <w:szCs w:val="20"/>
              </w:rPr>
              <w:t>1981-2000</w:t>
            </w:r>
          </w:p>
        </w:tc>
        <w:tc>
          <w:tcPr>
            <w:tcW w:w="0" w:type="dxa"/>
            <w:noWrap/>
            <w:vAlign w:val="center"/>
          </w:tcPr>
          <w:p w14:paraId="42AAFBB0"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νέες τοπικές κλιματιστικές μονάδες, ΖΝΧ με φυσικό αέριο, ηλιακός, φωτοβολταϊκά</w:t>
            </w:r>
          </w:p>
        </w:tc>
      </w:tr>
      <w:tr w:rsidR="00900895" w:rsidRPr="00CB7459" w14:paraId="5C538ECF"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506B09B"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2β</w:t>
            </w:r>
          </w:p>
        </w:tc>
        <w:tc>
          <w:tcPr>
            <w:tcW w:w="0" w:type="dxa"/>
            <w:noWrap/>
            <w:vAlign w:val="center"/>
          </w:tcPr>
          <w:p w14:paraId="0CB1F0E5" w14:textId="63FD4174" w:rsidR="00900895" w:rsidRPr="00CB7459" w:rsidRDefault="00965B77"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 xml:space="preserve">Άλλες χρήσεις </w:t>
            </w:r>
            <w:r w:rsidR="00900895" w:rsidRPr="00CB7459">
              <w:rPr>
                <w:rFonts w:ascii="Calibri" w:eastAsia="Times New Roman" w:hAnsi="Calibri" w:cs="Calibri"/>
                <w:color w:val="000000"/>
                <w:sz w:val="20"/>
                <w:szCs w:val="20"/>
              </w:rPr>
              <w:t>–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00900895" w:rsidRPr="00CB7459">
              <w:rPr>
                <w:rFonts w:ascii="Calibri" w:eastAsia="Times New Roman" w:hAnsi="Calibri" w:cs="Calibri"/>
                <w:color w:val="000000"/>
                <w:sz w:val="20"/>
                <w:szCs w:val="20"/>
              </w:rPr>
              <w:t>1981-2000</w:t>
            </w:r>
          </w:p>
        </w:tc>
        <w:tc>
          <w:tcPr>
            <w:tcW w:w="0" w:type="dxa"/>
            <w:noWrap/>
            <w:vAlign w:val="center"/>
          </w:tcPr>
          <w:p w14:paraId="217338B7"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 με φυσικό αέριο,  φωτοβολταϊκά</w:t>
            </w:r>
          </w:p>
        </w:tc>
      </w:tr>
      <w:tr w:rsidR="00900895" w:rsidRPr="00CB7459" w14:paraId="6C7D6842"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0C9A7C3C"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3β</w:t>
            </w:r>
          </w:p>
        </w:tc>
        <w:tc>
          <w:tcPr>
            <w:tcW w:w="0" w:type="dxa"/>
            <w:noWrap/>
            <w:vAlign w:val="center"/>
          </w:tcPr>
          <w:p w14:paraId="1D9CC5E4" w14:textId="6BF004EA" w:rsidR="00900895" w:rsidRPr="00CB7459" w:rsidRDefault="00965B77"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 xml:space="preserve">Άλλες χρήσεις </w:t>
            </w:r>
            <w:r w:rsidR="00900895" w:rsidRPr="00CB7459">
              <w:rPr>
                <w:rFonts w:ascii="Calibri" w:eastAsia="Times New Roman" w:hAnsi="Calibri" w:cs="Calibri"/>
                <w:color w:val="000000"/>
                <w:sz w:val="20"/>
                <w:szCs w:val="20"/>
              </w:rPr>
              <w:t>– Πακέτο Παρεμβάσεων 3-</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00900895" w:rsidRPr="00CB7459">
              <w:rPr>
                <w:rFonts w:ascii="Calibri" w:eastAsia="Times New Roman" w:hAnsi="Calibri" w:cs="Calibri"/>
                <w:color w:val="000000"/>
                <w:sz w:val="20"/>
                <w:szCs w:val="20"/>
              </w:rPr>
              <w:t>1981-2000</w:t>
            </w:r>
          </w:p>
        </w:tc>
        <w:tc>
          <w:tcPr>
            <w:tcW w:w="0" w:type="dxa"/>
            <w:noWrap/>
            <w:vAlign w:val="center"/>
          </w:tcPr>
          <w:p w14:paraId="2260893B"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 με φυσικό αέριο, ψύξη με νέα κεντρική μονάδα ψύξης, φωτοβολταϊκά</w:t>
            </w:r>
          </w:p>
        </w:tc>
      </w:tr>
      <w:tr w:rsidR="00900895" w:rsidRPr="00CB7459" w14:paraId="3FE11FBC" w14:textId="77777777" w:rsidTr="00923F38">
        <w:trPr>
          <w:cnfStyle w:val="000000100000" w:firstRow="0" w:lastRow="0" w:firstColumn="0" w:lastColumn="0" w:oddVBand="0" w:evenVBand="0" w:oddHBand="1" w:evenHBand="0" w:firstRowFirstColumn="0" w:firstRowLastColumn="0" w:lastRowFirstColumn="0" w:lastRowLastColumn="0"/>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2215A54A"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1γ</w:t>
            </w:r>
          </w:p>
        </w:tc>
        <w:tc>
          <w:tcPr>
            <w:tcW w:w="0" w:type="dxa"/>
            <w:noWrap/>
            <w:vAlign w:val="center"/>
          </w:tcPr>
          <w:p w14:paraId="3372BE5B" w14:textId="08E3438C" w:rsidR="00900895" w:rsidRPr="00CB7459" w:rsidRDefault="00965B77"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Άλλες χρήσεις</w:t>
            </w:r>
            <w:r w:rsidR="00900895" w:rsidRPr="00CB7459">
              <w:rPr>
                <w:rFonts w:ascii="Calibri" w:eastAsia="Times New Roman" w:hAnsi="Calibri" w:cs="Calibri"/>
                <w:color w:val="000000"/>
                <w:sz w:val="20"/>
                <w:szCs w:val="20"/>
              </w:rPr>
              <w:t xml:space="preserve"> – Πακέτο Παρεμβάσεων 1-</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00900895" w:rsidRPr="00CB7459">
              <w:rPr>
                <w:rFonts w:ascii="Calibri" w:eastAsia="Times New Roman" w:hAnsi="Calibri" w:cs="Calibri"/>
                <w:color w:val="000000"/>
                <w:sz w:val="20"/>
                <w:szCs w:val="20"/>
              </w:rPr>
              <w:t>μετά 2000</w:t>
            </w:r>
          </w:p>
        </w:tc>
        <w:tc>
          <w:tcPr>
            <w:tcW w:w="0" w:type="dxa"/>
            <w:noWrap/>
            <w:vAlign w:val="center"/>
          </w:tcPr>
          <w:p w14:paraId="53FD84EB" w14:textId="77777777" w:rsidR="00900895" w:rsidRPr="00CB7459" w:rsidRDefault="00900895" w:rsidP="00965B77">
            <w:pPr>
              <w:spacing w:before="0" w:after="0" w:line="240" w:lineRule="auto"/>
              <w:jc w:val="center"/>
              <w:cnfStyle w:val="000000100000" w:firstRow="0" w:lastRow="0" w:firstColumn="0" w:lastColumn="0" w:oddVBand="0" w:evenVBand="0" w:oddHBand="1" w:evenHBand="0" w:firstRowFirstColumn="0" w:firstRowLastColumn="0" w:lastRowFirstColumn="0" w:lastRowLastColumn="0"/>
              <w:rPr>
                <w:rFonts w:ascii="Calibri" w:eastAsia="Times New Roman" w:hAnsi="Calibri" w:cs="Calibri"/>
                <w:color w:val="000000"/>
                <w:sz w:val="20"/>
                <w:szCs w:val="20"/>
              </w:rPr>
            </w:pPr>
            <w:r w:rsidRPr="00CB7459">
              <w:rPr>
                <w:rFonts w:ascii="Calibri" w:hAnsi="Calibri" w:cs="Calibri"/>
                <w:color w:val="000000"/>
                <w:sz w:val="20"/>
                <w:szCs w:val="20"/>
              </w:rPr>
              <w:t>Θέρμανση-ψύξη με νέες τοπικές κλιματιστικές μονάδες, ΖΝΧ με φυσικό αέριο, ηλιακός, φωτοβολταϊκά</w:t>
            </w:r>
          </w:p>
        </w:tc>
      </w:tr>
      <w:tr w:rsidR="00900895" w:rsidRPr="00CB7459" w14:paraId="4C4C1A68" w14:textId="77777777" w:rsidTr="00923F38">
        <w:trPr>
          <w:trHeight w:val="312"/>
        </w:trPr>
        <w:tc>
          <w:tcPr>
            <w:cnfStyle w:val="001000000000" w:firstRow="0" w:lastRow="0" w:firstColumn="1" w:lastColumn="0" w:oddVBand="0" w:evenVBand="0" w:oddHBand="0" w:evenHBand="0" w:firstRowFirstColumn="0" w:firstRowLastColumn="0" w:lastRowFirstColumn="0" w:lastRowLastColumn="0"/>
            <w:tcW w:w="0" w:type="dxa"/>
            <w:vAlign w:val="center"/>
            <w:hideMark/>
          </w:tcPr>
          <w:p w14:paraId="3A8B4C82" w14:textId="77777777" w:rsidR="00900895" w:rsidRPr="00E14BEE" w:rsidRDefault="00900895" w:rsidP="00965B77">
            <w:pPr>
              <w:spacing w:before="0" w:after="0" w:line="240" w:lineRule="auto"/>
              <w:jc w:val="center"/>
              <w:rPr>
                <w:rFonts w:ascii="Calibri" w:eastAsia="Times New Roman" w:hAnsi="Calibri" w:cs="Calibri"/>
                <w:b w:val="0"/>
                <w:bCs w:val="0"/>
                <w:sz w:val="20"/>
                <w:szCs w:val="20"/>
                <w:lang w:val="en-US"/>
              </w:rPr>
            </w:pPr>
            <w:r w:rsidRPr="00E14BEE">
              <w:rPr>
                <w:rFonts w:ascii="Calibri" w:eastAsia="Times New Roman" w:hAnsi="Calibri" w:cs="Calibri"/>
                <w:sz w:val="20"/>
                <w:szCs w:val="20"/>
                <w:lang w:val="en-US"/>
              </w:rPr>
              <w:t>ΑΧ</w:t>
            </w:r>
            <w:r w:rsidRPr="00E14BEE">
              <w:rPr>
                <w:rFonts w:ascii="Calibri" w:eastAsia="Times New Roman" w:hAnsi="Calibri" w:cs="Calibri"/>
                <w:sz w:val="20"/>
                <w:szCs w:val="20"/>
                <w:vertAlign w:val="subscript"/>
                <w:lang w:val="en-US"/>
              </w:rPr>
              <w:t>2γ</w:t>
            </w:r>
          </w:p>
        </w:tc>
        <w:tc>
          <w:tcPr>
            <w:tcW w:w="0" w:type="dxa"/>
            <w:noWrap/>
            <w:vAlign w:val="center"/>
          </w:tcPr>
          <w:p w14:paraId="0D02EF92" w14:textId="378BF4D8" w:rsidR="00900895" w:rsidRPr="00CB7459" w:rsidRDefault="00965B77"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rPr>
            </w:pPr>
            <w:r w:rsidRPr="00CB7459">
              <w:rPr>
                <w:rFonts w:ascii="Calibri" w:eastAsia="Times New Roman" w:hAnsi="Calibri" w:cs="Calibri"/>
                <w:color w:val="000000"/>
                <w:sz w:val="20"/>
                <w:szCs w:val="20"/>
              </w:rPr>
              <w:t xml:space="preserve">Άλλες χρήσεις </w:t>
            </w:r>
            <w:r w:rsidR="00900895" w:rsidRPr="00CB7459">
              <w:rPr>
                <w:rFonts w:ascii="Calibri" w:eastAsia="Times New Roman" w:hAnsi="Calibri" w:cs="Calibri"/>
                <w:color w:val="000000"/>
                <w:sz w:val="20"/>
                <w:szCs w:val="20"/>
              </w:rPr>
              <w:t>– Πακέτο Παρεμβάσεων 2-</w:t>
            </w:r>
            <w:r w:rsidR="005F622D">
              <w:rPr>
                <w:rFonts w:ascii="Calibri" w:eastAsia="Times New Roman" w:hAnsi="Calibri" w:cs="Calibri"/>
                <w:color w:val="000000"/>
                <w:sz w:val="20"/>
                <w:szCs w:val="20"/>
              </w:rPr>
              <w:t xml:space="preserve"> κτίρια</w:t>
            </w:r>
            <w:r w:rsidR="00A904C5" w:rsidRPr="00CB7459">
              <w:rPr>
                <w:rFonts w:ascii="Calibri" w:eastAsia="Times New Roman" w:hAnsi="Calibri" w:cs="Calibri"/>
                <w:color w:val="000000"/>
                <w:sz w:val="20"/>
                <w:szCs w:val="20"/>
              </w:rPr>
              <w:t xml:space="preserve"> </w:t>
            </w:r>
            <w:r w:rsidR="00900895" w:rsidRPr="00CB7459">
              <w:rPr>
                <w:rFonts w:ascii="Calibri" w:eastAsia="Times New Roman" w:hAnsi="Calibri" w:cs="Calibri"/>
                <w:color w:val="000000"/>
                <w:sz w:val="20"/>
                <w:szCs w:val="20"/>
              </w:rPr>
              <w:t>μετά 2000</w:t>
            </w:r>
          </w:p>
        </w:tc>
        <w:tc>
          <w:tcPr>
            <w:tcW w:w="0" w:type="dxa"/>
            <w:noWrap/>
            <w:vAlign w:val="center"/>
          </w:tcPr>
          <w:p w14:paraId="44AD6D6F" w14:textId="77777777" w:rsidR="00900895" w:rsidRPr="00CB7459" w:rsidRDefault="00900895" w:rsidP="00965B77">
            <w:pPr>
              <w:spacing w:before="0" w:after="0" w:line="240" w:lineRule="auto"/>
              <w:jc w:val="center"/>
              <w:cnfStyle w:val="000000000000" w:firstRow="0" w:lastRow="0" w:firstColumn="0" w:lastColumn="0" w:oddVBand="0" w:evenVBand="0" w:oddHBand="0" w:evenHBand="0" w:firstRowFirstColumn="0" w:firstRowLastColumn="0" w:lastRowFirstColumn="0" w:lastRowLastColumn="0"/>
              <w:rPr>
                <w:rFonts w:ascii="Calibri" w:eastAsia="Times New Roman" w:hAnsi="Calibri" w:cs="Calibri"/>
                <w:color w:val="000000"/>
                <w:sz w:val="20"/>
                <w:szCs w:val="20"/>
                <w:lang w:val="en-US"/>
              </w:rPr>
            </w:pPr>
            <w:r w:rsidRPr="00CB7459">
              <w:rPr>
                <w:rFonts w:ascii="Calibri" w:hAnsi="Calibri" w:cs="Calibri"/>
                <w:color w:val="000000"/>
                <w:sz w:val="20"/>
                <w:szCs w:val="20"/>
              </w:rPr>
              <w:t>Φωτοβολταϊκά</w:t>
            </w:r>
          </w:p>
        </w:tc>
      </w:tr>
    </w:tbl>
    <w:p w14:paraId="1E9DF4E1" w14:textId="77777777" w:rsidR="00900895" w:rsidRDefault="00900895" w:rsidP="00900895">
      <w:pPr>
        <w:spacing w:after="60" w:line="276" w:lineRule="auto"/>
        <w:rPr>
          <w:rFonts w:ascii="Times New Roman" w:hAnsi="Times New Roman" w:cs="Times New Roman"/>
        </w:rPr>
      </w:pPr>
    </w:p>
    <w:sectPr w:rsidR="00900895" w:rsidSect="00FE42B7">
      <w:pgSz w:w="12240" w:h="15840"/>
      <w:pgMar w:top="1843" w:right="175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296DF4" w14:textId="77777777" w:rsidR="00562711" w:rsidRDefault="00562711">
      <w:pPr>
        <w:spacing w:before="0" w:after="0" w:line="240" w:lineRule="auto"/>
      </w:pPr>
      <w:r>
        <w:separator/>
      </w:r>
    </w:p>
  </w:endnote>
  <w:endnote w:type="continuationSeparator" w:id="0">
    <w:p w14:paraId="2AB3F5FE" w14:textId="77777777" w:rsidR="00562711" w:rsidRDefault="00562711">
      <w:pPr>
        <w:spacing w:before="0"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A1"/>
    <w:family w:val="roman"/>
    <w:pitch w:val="variable"/>
    <w:sig w:usb0="E0002EFF" w:usb1="C000785B" w:usb2="00000009" w:usb3="00000000" w:csb0="000001FF" w:csb1="00000000"/>
  </w:font>
  <w:font w:name="Courier New">
    <w:panose1 w:val="02070309020205020404"/>
    <w:charset w:val="A1"/>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A1"/>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EUAlbertina">
    <w:altName w:val="Calibri"/>
    <w:panose1 w:val="00000000000000000000"/>
    <w:charset w:val="00"/>
    <w:family w:val="roman"/>
    <w:notTrueType/>
    <w:pitch w:val="default"/>
    <w:sig w:usb0="00000003" w:usb1="00000000" w:usb2="00000000" w:usb3="00000000" w:csb0="00000001" w:csb1="00000000"/>
  </w:font>
  <w:font w:name="Myanmar Text">
    <w:panose1 w:val="020B0502040204020203"/>
    <w:charset w:val="00"/>
    <w:family w:val="swiss"/>
    <w:pitch w:val="variable"/>
    <w:sig w:usb0="80000003" w:usb1="00000000" w:usb2="00000400" w:usb3="00000000" w:csb0="00000001" w:csb1="00000000"/>
  </w:font>
  <w:font w:name="Arial">
    <w:panose1 w:val="020B0604020202020204"/>
    <w:charset w:val="A1"/>
    <w:family w:val="swiss"/>
    <w:pitch w:val="variable"/>
    <w:sig w:usb0="E0002EFF" w:usb1="C000785B" w:usb2="00000009" w:usb3="00000000" w:csb0="000001FF" w:csb1="00000000"/>
  </w:font>
  <w:font w:name="Vrinda">
    <w:panose1 w:val="00000400000000000000"/>
    <w:charset w:val="00"/>
    <w:family w:val="swiss"/>
    <w:pitch w:val="variable"/>
    <w:sig w:usb0="00010003" w:usb1="00000000" w:usb2="00000000" w:usb3="00000000" w:csb0="00000001" w:csb1="00000000"/>
  </w:font>
  <w:font w:name="Verdana">
    <w:panose1 w:val="020B0604030504040204"/>
    <w:charset w:val="A1"/>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43B2C4" w14:textId="77777777" w:rsidR="005C55EC" w:rsidRPr="0086066F" w:rsidRDefault="005C55EC">
    <w:pPr>
      <w:pStyle w:val="ac"/>
      <w:jc w:val="righ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84854212"/>
      <w:docPartObj>
        <w:docPartGallery w:val="Page Numbers (Bottom of Page)"/>
        <w:docPartUnique/>
      </w:docPartObj>
    </w:sdtPr>
    <w:sdtEndPr/>
    <w:sdtContent>
      <w:p w14:paraId="34670EFB" w14:textId="77777777" w:rsidR="005C55EC" w:rsidRPr="0086066F" w:rsidRDefault="00F332DE">
        <w:pPr>
          <w:pStyle w:val="ac"/>
          <w:jc w:val="right"/>
        </w:pPr>
        <w:r w:rsidRPr="0086066F">
          <w:fldChar w:fldCharType="begin"/>
        </w:r>
        <w:r w:rsidRPr="0086066F">
          <w:instrText>PAGE   \* MERGEFORMAT</w:instrText>
        </w:r>
        <w:r w:rsidRPr="0086066F">
          <w:fldChar w:fldCharType="separate"/>
        </w:r>
        <w:r w:rsidRPr="0086066F">
          <w:t>67</w:t>
        </w:r>
        <w:r w:rsidRPr="0086066F">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277898" w14:textId="77777777" w:rsidR="00562711" w:rsidRDefault="00562711">
      <w:pPr>
        <w:spacing w:before="0" w:after="0" w:line="240" w:lineRule="auto"/>
      </w:pPr>
      <w:r>
        <w:separator/>
      </w:r>
    </w:p>
  </w:footnote>
  <w:footnote w:type="continuationSeparator" w:id="0">
    <w:p w14:paraId="26DC7CBE" w14:textId="77777777" w:rsidR="00562711" w:rsidRDefault="00562711">
      <w:pPr>
        <w:spacing w:before="0" w:after="0" w:line="240" w:lineRule="auto"/>
      </w:pPr>
      <w:r>
        <w:continuationSeparator/>
      </w:r>
    </w:p>
  </w:footnote>
  <w:footnote w:id="1">
    <w:p w14:paraId="61028205" w14:textId="77777777" w:rsidR="00FF4959"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Υπουργική Απόφαση ΥΠΕΝ/ΔΕΠΕΑ/20334/148/01.03.2021 (ΦΕΚ 974/Β/2021), </w:t>
      </w:r>
      <w:r w:rsidRPr="009261E8">
        <w:rPr>
          <w:rFonts w:ascii="Calibri" w:hAnsi="Calibri" w:cs="Calibri"/>
          <w:sz w:val="16"/>
          <w:szCs w:val="16"/>
        </w:rPr>
        <w:t>«Έγκριση της έκθεσης μακροπρόθεσμης στρατηγικής ανακαίνισης του δημόσιου και ιδιωτικού κτιριακού αποθέματος και μετατροπής του σε κτιριακό δυναμικό απαλλαγμένο από ανθρακούχες εκπομπές και υψηλής ενεργειακής απόδοσης έως το έτος 2050, σύμφωνα με την παρ. 2 του άρθρου 2α του ν. 4122/2013».</w:t>
      </w:r>
    </w:p>
    <w:p w14:paraId="3842EA0F" w14:textId="77777777" w:rsidR="00FF4959" w:rsidRPr="002D4B1E" w:rsidRDefault="00FF4959" w:rsidP="00FF4959">
      <w:pPr>
        <w:pStyle w:val="af2"/>
        <w:rPr>
          <w:rFonts w:ascii="Calibri" w:hAnsi="Calibri" w:cs="Calibri"/>
          <w:sz w:val="16"/>
          <w:szCs w:val="16"/>
        </w:rPr>
      </w:pPr>
      <w:hyperlink r:id="rId1" w:history="1">
        <w:r w:rsidRPr="002D4B1E">
          <w:rPr>
            <w:rFonts w:ascii="Calibri" w:hAnsi="Calibri" w:cs="Calibri"/>
            <w:color w:val="0000FF"/>
            <w:sz w:val="16"/>
            <w:szCs w:val="16"/>
            <w:u w:val="single"/>
          </w:rPr>
          <w:t>ΕΦΗΜΕΡΙΔΑ ΤΗΣ ΚΥΒΕΡΝΗΣΕΩΣ (ypen.gov.gr)</w:t>
        </w:r>
      </w:hyperlink>
    </w:p>
  </w:footnote>
  <w:footnote w:id="2">
    <w:p w14:paraId="7A1A1F08"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Νόμος 4122/2013 όπως έχει τροποποιηθεί και ισχύει (ΦΕΚ 42/Α/2013),</w:t>
      </w:r>
    </w:p>
    <w:p w14:paraId="57257116" w14:textId="77777777" w:rsidR="00FF4959" w:rsidRPr="002D4B1E" w:rsidRDefault="00FF4959" w:rsidP="00FF4959">
      <w:pPr>
        <w:pStyle w:val="af2"/>
        <w:rPr>
          <w:rFonts w:ascii="Calibri" w:hAnsi="Calibri" w:cs="Calibri"/>
          <w:sz w:val="16"/>
          <w:szCs w:val="16"/>
        </w:rPr>
      </w:pPr>
      <w:r w:rsidRPr="002D4B1E">
        <w:rPr>
          <w:rFonts w:ascii="Calibri" w:hAnsi="Calibri" w:cs="Calibri"/>
          <w:sz w:val="16"/>
          <w:szCs w:val="16"/>
        </w:rPr>
        <w:t xml:space="preserve">   </w:t>
      </w:r>
      <w:r w:rsidRPr="002D4B1E">
        <w:rPr>
          <w:rFonts w:ascii="Calibri" w:hAnsi="Calibri" w:cs="Calibri"/>
          <w:sz w:val="16"/>
          <w:szCs w:val="16"/>
          <w:lang w:val="en-GB"/>
        </w:rPr>
        <w:t>https</w:t>
      </w:r>
      <w:r w:rsidRPr="002D4B1E">
        <w:rPr>
          <w:rFonts w:ascii="Calibri" w:hAnsi="Calibri" w:cs="Calibri"/>
          <w:sz w:val="16"/>
          <w:szCs w:val="16"/>
        </w:rPr>
        <w:t>://</w:t>
      </w:r>
      <w:r w:rsidRPr="002D4B1E">
        <w:rPr>
          <w:rFonts w:ascii="Calibri" w:hAnsi="Calibri" w:cs="Calibri"/>
          <w:sz w:val="16"/>
          <w:szCs w:val="16"/>
          <w:lang w:val="en-GB"/>
        </w:rPr>
        <w:t>ypen</w:t>
      </w:r>
      <w:r w:rsidRPr="002D4B1E">
        <w:rPr>
          <w:rFonts w:ascii="Calibri" w:hAnsi="Calibri" w:cs="Calibri"/>
          <w:sz w:val="16"/>
          <w:szCs w:val="16"/>
        </w:rPr>
        <w:t>.</w:t>
      </w:r>
      <w:r w:rsidRPr="002D4B1E">
        <w:rPr>
          <w:rFonts w:ascii="Calibri" w:hAnsi="Calibri" w:cs="Calibri"/>
          <w:sz w:val="16"/>
          <w:szCs w:val="16"/>
          <w:lang w:val="en-GB"/>
        </w:rPr>
        <w:t>gov</w:t>
      </w:r>
      <w:r w:rsidRPr="002D4B1E">
        <w:rPr>
          <w:rFonts w:ascii="Calibri" w:hAnsi="Calibri" w:cs="Calibri"/>
          <w:sz w:val="16"/>
          <w:szCs w:val="16"/>
        </w:rPr>
        <w:t>.</w:t>
      </w:r>
      <w:r w:rsidRPr="002D4B1E">
        <w:rPr>
          <w:rFonts w:ascii="Calibri" w:hAnsi="Calibri" w:cs="Calibri"/>
          <w:sz w:val="16"/>
          <w:szCs w:val="16"/>
          <w:lang w:val="en-GB"/>
        </w:rPr>
        <w:t>gr</w:t>
      </w:r>
      <w:r w:rsidRPr="002D4B1E">
        <w:rPr>
          <w:rFonts w:ascii="Calibri" w:hAnsi="Calibri" w:cs="Calibri"/>
          <w:sz w:val="16"/>
          <w:szCs w:val="16"/>
        </w:rPr>
        <w:t>/</w:t>
      </w:r>
      <w:r w:rsidRPr="002D4B1E">
        <w:rPr>
          <w:rFonts w:ascii="Calibri" w:hAnsi="Calibri" w:cs="Calibri"/>
          <w:sz w:val="16"/>
          <w:szCs w:val="16"/>
          <w:lang w:val="en-GB"/>
        </w:rPr>
        <w:t>wp</w:t>
      </w:r>
      <w:r w:rsidRPr="002D4B1E">
        <w:rPr>
          <w:rFonts w:ascii="Calibri" w:hAnsi="Calibri" w:cs="Calibri"/>
          <w:sz w:val="16"/>
          <w:szCs w:val="16"/>
        </w:rPr>
        <w:t>-</w:t>
      </w:r>
      <w:r w:rsidRPr="002D4B1E">
        <w:rPr>
          <w:rFonts w:ascii="Calibri" w:hAnsi="Calibri" w:cs="Calibri"/>
          <w:sz w:val="16"/>
          <w:szCs w:val="16"/>
          <w:lang w:val="en-GB"/>
        </w:rPr>
        <w:t>content</w:t>
      </w:r>
      <w:r w:rsidRPr="002D4B1E">
        <w:rPr>
          <w:rFonts w:ascii="Calibri" w:hAnsi="Calibri" w:cs="Calibri"/>
          <w:sz w:val="16"/>
          <w:szCs w:val="16"/>
        </w:rPr>
        <w:t>/</w:t>
      </w:r>
      <w:r w:rsidRPr="002D4B1E">
        <w:rPr>
          <w:rFonts w:ascii="Calibri" w:hAnsi="Calibri" w:cs="Calibri"/>
          <w:sz w:val="16"/>
          <w:szCs w:val="16"/>
          <w:lang w:val="en-GB"/>
        </w:rPr>
        <w:t>uploads</w:t>
      </w:r>
      <w:r w:rsidRPr="002D4B1E">
        <w:rPr>
          <w:rFonts w:ascii="Calibri" w:hAnsi="Calibri" w:cs="Calibri"/>
          <w:sz w:val="16"/>
          <w:szCs w:val="16"/>
        </w:rPr>
        <w:t>/2020/11/</w:t>
      </w:r>
      <w:r w:rsidRPr="002D4B1E">
        <w:rPr>
          <w:rFonts w:ascii="Calibri" w:hAnsi="Calibri" w:cs="Calibri"/>
          <w:sz w:val="16"/>
          <w:szCs w:val="16"/>
          <w:lang w:val="en-GB"/>
        </w:rPr>
        <w:t>N</w:t>
      </w:r>
      <w:r w:rsidRPr="002D4B1E">
        <w:rPr>
          <w:rFonts w:ascii="Calibri" w:hAnsi="Calibri" w:cs="Calibri"/>
          <w:sz w:val="16"/>
          <w:szCs w:val="16"/>
        </w:rPr>
        <w:t>4122_2013_18_05_2020.</w:t>
      </w:r>
      <w:r w:rsidRPr="002D4B1E">
        <w:rPr>
          <w:rFonts w:ascii="Calibri" w:hAnsi="Calibri" w:cs="Calibri"/>
          <w:sz w:val="16"/>
          <w:szCs w:val="16"/>
          <w:lang w:val="en-GB"/>
        </w:rPr>
        <w:t>pdf</w:t>
      </w:r>
    </w:p>
  </w:footnote>
  <w:footnote w:id="3">
    <w:p w14:paraId="52704A82"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Οδηγία 2010/31/ΕΕ, όπως αυτή τροποποιήθηκε αρχικά με την Οδηγία 2018/844/ΕΕ και όπως αναθεωρήθηκε με την Οδηγία EU/2024/1275- </w:t>
      </w:r>
      <w:r w:rsidRPr="002D4B1E">
        <w:rPr>
          <w:rFonts w:ascii="Calibri" w:hAnsi="Calibri" w:cs="Calibri"/>
          <w:sz w:val="16"/>
          <w:szCs w:val="16"/>
          <w:lang w:val="en-GB"/>
        </w:rPr>
        <w:t>https</w:t>
      </w:r>
      <w:r w:rsidRPr="002D4B1E">
        <w:rPr>
          <w:rFonts w:ascii="Calibri" w:hAnsi="Calibri" w:cs="Calibri"/>
          <w:sz w:val="16"/>
          <w:szCs w:val="16"/>
        </w:rPr>
        <w:t>://</w:t>
      </w:r>
      <w:r w:rsidRPr="002D4B1E">
        <w:rPr>
          <w:rFonts w:ascii="Calibri" w:hAnsi="Calibri" w:cs="Calibri"/>
          <w:sz w:val="16"/>
          <w:szCs w:val="16"/>
          <w:lang w:val="en-GB"/>
        </w:rPr>
        <w:t>eur</w:t>
      </w:r>
      <w:r w:rsidRPr="002D4B1E">
        <w:rPr>
          <w:rFonts w:ascii="Calibri" w:hAnsi="Calibri" w:cs="Calibri"/>
          <w:sz w:val="16"/>
          <w:szCs w:val="16"/>
        </w:rPr>
        <w:t>-</w:t>
      </w:r>
      <w:r w:rsidRPr="002D4B1E">
        <w:rPr>
          <w:rFonts w:ascii="Calibri" w:hAnsi="Calibri" w:cs="Calibri"/>
          <w:sz w:val="16"/>
          <w:szCs w:val="16"/>
          <w:lang w:val="en-GB"/>
        </w:rPr>
        <w:t>lex</w:t>
      </w:r>
      <w:r w:rsidRPr="002D4B1E">
        <w:rPr>
          <w:rFonts w:ascii="Calibri" w:hAnsi="Calibri" w:cs="Calibri"/>
          <w:sz w:val="16"/>
          <w:szCs w:val="16"/>
        </w:rPr>
        <w:t>.</w:t>
      </w:r>
      <w:r w:rsidRPr="002D4B1E">
        <w:rPr>
          <w:rFonts w:ascii="Calibri" w:hAnsi="Calibri" w:cs="Calibri"/>
          <w:sz w:val="16"/>
          <w:szCs w:val="16"/>
          <w:lang w:val="en-GB"/>
        </w:rPr>
        <w:t>europa</w:t>
      </w:r>
      <w:r w:rsidRPr="002D4B1E">
        <w:rPr>
          <w:rFonts w:ascii="Calibri" w:hAnsi="Calibri" w:cs="Calibri"/>
          <w:sz w:val="16"/>
          <w:szCs w:val="16"/>
        </w:rPr>
        <w:t>.</w:t>
      </w:r>
      <w:r w:rsidRPr="002D4B1E">
        <w:rPr>
          <w:rFonts w:ascii="Calibri" w:hAnsi="Calibri" w:cs="Calibri"/>
          <w:sz w:val="16"/>
          <w:szCs w:val="16"/>
          <w:lang w:val="en-GB"/>
        </w:rPr>
        <w:t>eu</w:t>
      </w:r>
      <w:r w:rsidRPr="002D4B1E">
        <w:rPr>
          <w:rFonts w:ascii="Calibri" w:hAnsi="Calibri" w:cs="Calibri"/>
          <w:sz w:val="16"/>
          <w:szCs w:val="16"/>
        </w:rPr>
        <w:t>/</w:t>
      </w:r>
      <w:r w:rsidRPr="002D4B1E">
        <w:rPr>
          <w:rFonts w:ascii="Calibri" w:hAnsi="Calibri" w:cs="Calibri"/>
          <w:sz w:val="16"/>
          <w:szCs w:val="16"/>
          <w:lang w:val="en-GB"/>
        </w:rPr>
        <w:t>legal</w:t>
      </w:r>
      <w:r w:rsidRPr="002D4B1E">
        <w:rPr>
          <w:rFonts w:ascii="Calibri" w:hAnsi="Calibri" w:cs="Calibri"/>
          <w:sz w:val="16"/>
          <w:szCs w:val="16"/>
        </w:rPr>
        <w:t>-</w:t>
      </w:r>
      <w:r w:rsidRPr="002D4B1E">
        <w:rPr>
          <w:rFonts w:ascii="Calibri" w:hAnsi="Calibri" w:cs="Calibri"/>
          <w:sz w:val="16"/>
          <w:szCs w:val="16"/>
          <w:lang w:val="en-GB"/>
        </w:rPr>
        <w:t>content</w:t>
      </w:r>
      <w:r w:rsidRPr="002D4B1E">
        <w:rPr>
          <w:rFonts w:ascii="Calibri" w:hAnsi="Calibri" w:cs="Calibri"/>
          <w:sz w:val="16"/>
          <w:szCs w:val="16"/>
        </w:rPr>
        <w:t>/</w:t>
      </w:r>
      <w:r w:rsidRPr="002D4B1E">
        <w:rPr>
          <w:rFonts w:ascii="Calibri" w:hAnsi="Calibri" w:cs="Calibri"/>
          <w:sz w:val="16"/>
          <w:szCs w:val="16"/>
          <w:lang w:val="en-GB"/>
        </w:rPr>
        <w:t>EL</w:t>
      </w:r>
      <w:r w:rsidRPr="002D4B1E">
        <w:rPr>
          <w:rFonts w:ascii="Calibri" w:hAnsi="Calibri" w:cs="Calibri"/>
          <w:sz w:val="16"/>
          <w:szCs w:val="16"/>
        </w:rPr>
        <w:t>/</w:t>
      </w:r>
      <w:r w:rsidRPr="002D4B1E">
        <w:rPr>
          <w:rFonts w:ascii="Calibri" w:hAnsi="Calibri" w:cs="Calibri"/>
          <w:sz w:val="16"/>
          <w:szCs w:val="16"/>
          <w:lang w:val="en-GB"/>
        </w:rPr>
        <w:t>TXT</w:t>
      </w:r>
      <w:r w:rsidRPr="002D4B1E">
        <w:rPr>
          <w:rFonts w:ascii="Calibri" w:hAnsi="Calibri" w:cs="Calibri"/>
          <w:sz w:val="16"/>
          <w:szCs w:val="16"/>
        </w:rPr>
        <w:t>/</w:t>
      </w:r>
      <w:r w:rsidRPr="002D4B1E">
        <w:rPr>
          <w:rFonts w:ascii="Calibri" w:hAnsi="Calibri" w:cs="Calibri"/>
          <w:sz w:val="16"/>
          <w:szCs w:val="16"/>
          <w:lang w:val="en-GB"/>
        </w:rPr>
        <w:t>PDF</w:t>
      </w:r>
      <w:r w:rsidRPr="002D4B1E">
        <w:rPr>
          <w:rFonts w:ascii="Calibri" w:hAnsi="Calibri" w:cs="Calibri"/>
          <w:sz w:val="16"/>
          <w:szCs w:val="16"/>
        </w:rPr>
        <w:t>/?</w:t>
      </w:r>
      <w:r w:rsidRPr="002D4B1E">
        <w:rPr>
          <w:rFonts w:ascii="Calibri" w:hAnsi="Calibri" w:cs="Calibri"/>
          <w:sz w:val="16"/>
          <w:szCs w:val="16"/>
          <w:lang w:val="en-GB"/>
        </w:rPr>
        <w:t>uri</w:t>
      </w:r>
      <w:r w:rsidRPr="002D4B1E">
        <w:rPr>
          <w:rFonts w:ascii="Calibri" w:hAnsi="Calibri" w:cs="Calibri"/>
          <w:sz w:val="16"/>
          <w:szCs w:val="16"/>
        </w:rPr>
        <w:t>=</w:t>
      </w:r>
      <w:r w:rsidRPr="002D4B1E">
        <w:rPr>
          <w:rFonts w:ascii="Calibri" w:hAnsi="Calibri" w:cs="Calibri"/>
          <w:sz w:val="16"/>
          <w:szCs w:val="16"/>
          <w:lang w:val="en-GB"/>
        </w:rPr>
        <w:t>OJ</w:t>
      </w:r>
      <w:r w:rsidRPr="002D4B1E">
        <w:rPr>
          <w:rFonts w:ascii="Calibri" w:hAnsi="Calibri" w:cs="Calibri"/>
          <w:sz w:val="16"/>
          <w:szCs w:val="16"/>
        </w:rPr>
        <w:t>:</w:t>
      </w:r>
      <w:r w:rsidRPr="002D4B1E">
        <w:rPr>
          <w:rFonts w:ascii="Calibri" w:hAnsi="Calibri" w:cs="Calibri"/>
          <w:sz w:val="16"/>
          <w:szCs w:val="16"/>
          <w:lang w:val="en-GB"/>
        </w:rPr>
        <w:t>L</w:t>
      </w:r>
      <w:r w:rsidRPr="002D4B1E">
        <w:rPr>
          <w:rFonts w:ascii="Calibri" w:hAnsi="Calibri" w:cs="Calibri"/>
          <w:sz w:val="16"/>
          <w:szCs w:val="16"/>
        </w:rPr>
        <w:t>_202401275</w:t>
      </w:r>
    </w:p>
  </w:footnote>
  <w:footnote w:id="4">
    <w:p w14:paraId="38E73E2F"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w:t>
      </w:r>
      <w:bookmarkStart w:id="11" w:name="_Hlk172045199"/>
      <w:r w:rsidRPr="002D4B1E">
        <w:rPr>
          <w:rFonts w:ascii="Calibri" w:hAnsi="Calibri" w:cs="Calibri"/>
          <w:sz w:val="16"/>
          <w:szCs w:val="16"/>
        </w:rPr>
        <w:t xml:space="preserve">Υπουργική Απόφαση ΥΠΕΝ/ΔΕΠΕΑ/185497/21.12.2015 (ΦΕΚ 3004/Β/2015), </w:t>
      </w:r>
      <w:bookmarkEnd w:id="11"/>
      <w:r w:rsidRPr="002D4B1E">
        <w:rPr>
          <w:rFonts w:ascii="Calibri" w:hAnsi="Calibri" w:cs="Calibri"/>
          <w:sz w:val="16"/>
          <w:szCs w:val="16"/>
        </w:rPr>
        <w:fldChar w:fldCharType="begin"/>
      </w:r>
      <w:r w:rsidRPr="002D4B1E">
        <w:rPr>
          <w:rFonts w:ascii="Calibri" w:hAnsi="Calibri" w:cs="Calibri"/>
          <w:sz w:val="16"/>
          <w:szCs w:val="16"/>
        </w:rPr>
        <w:instrText>HYPERLINK "https://ypen.gov.gr/wp-content/uploads/2020/12/%CE%94%CE%95%CE%A0%CE%95%CE%91%CE%93%CE%BF%CE%B9%CE%BA.185497_21.12.2015-%CE%A6%CE%95%CE%9A-%CE%92-3004.pdf"</w:instrText>
      </w:r>
      <w:r w:rsidRPr="002D4B1E">
        <w:rPr>
          <w:rFonts w:ascii="Calibri" w:hAnsi="Calibri" w:cs="Calibri"/>
          <w:sz w:val="16"/>
          <w:szCs w:val="16"/>
        </w:rPr>
      </w:r>
      <w:r w:rsidRPr="002D4B1E">
        <w:rPr>
          <w:rFonts w:ascii="Calibri" w:hAnsi="Calibri" w:cs="Calibri"/>
          <w:sz w:val="16"/>
          <w:szCs w:val="16"/>
        </w:rPr>
        <w:fldChar w:fldCharType="separate"/>
      </w:r>
      <w:r w:rsidRPr="002D4B1E">
        <w:rPr>
          <w:rFonts w:ascii="Calibri" w:hAnsi="Calibri" w:cs="Calibri"/>
          <w:color w:val="0000FF"/>
          <w:sz w:val="16"/>
          <w:szCs w:val="16"/>
          <w:u w:val="single"/>
        </w:rPr>
        <w:t>ΕΦΗΜΕΡΙΔΑ ΤΗΣ ΚΥΒΕΡΝΗΣΕΩΣ (ypen.gov.gr)</w:t>
      </w:r>
      <w:r w:rsidRPr="002D4B1E">
        <w:rPr>
          <w:rFonts w:ascii="Calibri" w:hAnsi="Calibri" w:cs="Calibri"/>
          <w:sz w:val="16"/>
          <w:szCs w:val="16"/>
        </w:rPr>
        <w:fldChar w:fldCharType="end"/>
      </w:r>
    </w:p>
  </w:footnote>
  <w:footnote w:id="5">
    <w:p w14:paraId="1A496C90"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Υπουργική Απόφαση ΥΠΕΝ/ΔΕΠΕΑ/175603/04.06.2018 (ΦΕΚ 2258/Β/2018), </w:t>
      </w:r>
      <w:hyperlink r:id="rId2" w:history="1">
        <w:r w:rsidRPr="002D4B1E">
          <w:rPr>
            <w:rFonts w:ascii="Calibri" w:hAnsi="Calibri" w:cs="Calibri"/>
            <w:color w:val="0000FF"/>
            <w:sz w:val="16"/>
            <w:szCs w:val="16"/>
            <w:u w:val="single"/>
          </w:rPr>
          <w:t>ΕΦΗΜΕΡΙΔΑ ΤΗΣ ΚΥΒΕΡΝΗΣΕΩΣ (ypen.gov.gr)</w:t>
        </w:r>
      </w:hyperlink>
    </w:p>
  </w:footnote>
  <w:footnote w:id="6">
    <w:p w14:paraId="0DD6A1D6"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Νόμος 4342/2015 (ΦΕΚ 143/Α/2015) όπως έχει τροποποιηθεί και ισχύει</w:t>
      </w:r>
    </w:p>
    <w:p w14:paraId="7E0B5A31" w14:textId="77777777" w:rsidR="00FF4959" w:rsidRPr="002D4B1E" w:rsidRDefault="00FF4959" w:rsidP="00FF4959">
      <w:pPr>
        <w:pStyle w:val="af2"/>
        <w:rPr>
          <w:rFonts w:ascii="Calibri" w:hAnsi="Calibri" w:cs="Calibri"/>
          <w:sz w:val="16"/>
          <w:szCs w:val="16"/>
        </w:rPr>
      </w:pPr>
      <w:r w:rsidRPr="002D4B1E">
        <w:rPr>
          <w:rFonts w:ascii="Calibri" w:hAnsi="Calibri" w:cs="Calibri"/>
          <w:sz w:val="16"/>
          <w:szCs w:val="16"/>
        </w:rPr>
        <w:t xml:space="preserve">   https://ypen.gov.gr/wp-content/uploads/2020/11/N4342_2015_coded_02_06_2020.pdf</w:t>
      </w:r>
    </w:p>
  </w:footnote>
  <w:footnote w:id="7">
    <w:p w14:paraId="149006A2"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Οδηγία 2012/27/ΕΕ, όπως έχει αναθεωρηθεί με την Οδηγία EU/2023/1791,</w:t>
      </w:r>
    </w:p>
    <w:p w14:paraId="745B4000" w14:textId="77777777" w:rsidR="00FF4959" w:rsidRPr="002D4B1E" w:rsidRDefault="00FF4959" w:rsidP="00FF4959">
      <w:pPr>
        <w:pStyle w:val="af2"/>
        <w:rPr>
          <w:rFonts w:ascii="Calibri" w:hAnsi="Calibri" w:cs="Calibri"/>
          <w:sz w:val="16"/>
          <w:szCs w:val="16"/>
        </w:rPr>
      </w:pPr>
      <w:r w:rsidRPr="002D4B1E">
        <w:rPr>
          <w:rFonts w:ascii="Calibri" w:hAnsi="Calibri" w:cs="Calibri"/>
          <w:sz w:val="16"/>
          <w:szCs w:val="16"/>
        </w:rPr>
        <w:t xml:space="preserve">   https://eur-lex.europa.eu/legal-content/EL/TXT/PDF/?uri=CELEX:32023L1791</w:t>
      </w:r>
    </w:p>
  </w:footnote>
  <w:footnote w:id="8">
    <w:p w14:paraId="480BDD07" w14:textId="77777777" w:rsidR="00FF4959" w:rsidRPr="002D4B1E" w:rsidRDefault="00FF4959" w:rsidP="00FF4959">
      <w:pPr>
        <w:pStyle w:val="af2"/>
        <w:rPr>
          <w:rFonts w:ascii="Calibri" w:hAnsi="Calibri" w:cs="Calibri"/>
          <w:sz w:val="16"/>
          <w:szCs w:val="16"/>
        </w:rPr>
      </w:pPr>
      <w:r w:rsidRPr="002D4B1E">
        <w:rPr>
          <w:rStyle w:val="af3"/>
          <w:rFonts w:ascii="Calibri" w:hAnsi="Calibri" w:cs="Calibri"/>
          <w:sz w:val="16"/>
          <w:szCs w:val="16"/>
        </w:rPr>
        <w:footnoteRef/>
      </w:r>
      <w:r w:rsidRPr="002D4B1E">
        <w:rPr>
          <w:rFonts w:ascii="Calibri" w:hAnsi="Calibri" w:cs="Calibri"/>
          <w:sz w:val="16"/>
          <w:szCs w:val="16"/>
        </w:rPr>
        <w:t xml:space="preserve"> Τα κράτη-μέλη οφείλουν να ενσωματώσουν την αναθεωρημένη Οδηγία στο εθνικό τους δίκαιο έως τις 26 Μαΐου 2026.</w:t>
      </w:r>
    </w:p>
  </w:footnote>
  <w:footnote w:id="9">
    <w:p w14:paraId="7B34C784" w14:textId="15F60A58" w:rsidR="009261E8" w:rsidRPr="00E71536" w:rsidRDefault="009261E8" w:rsidP="009261E8">
      <w:pPr>
        <w:pStyle w:val="af2"/>
        <w:rPr>
          <w:rFonts w:ascii="Calibri" w:hAnsi="Calibri" w:cs="Calibri"/>
          <w:sz w:val="16"/>
          <w:szCs w:val="16"/>
        </w:rPr>
      </w:pPr>
      <w:r w:rsidRPr="00E71536">
        <w:rPr>
          <w:rStyle w:val="af3"/>
          <w:rFonts w:ascii="Calibri" w:hAnsi="Calibri" w:cs="Calibri"/>
          <w:sz w:val="16"/>
          <w:szCs w:val="16"/>
        </w:rPr>
        <w:footnoteRef/>
      </w:r>
      <w:r w:rsidRPr="00E71536">
        <w:rPr>
          <w:rFonts w:ascii="Calibri" w:hAnsi="Calibri" w:cs="Calibri"/>
          <w:sz w:val="16"/>
          <w:szCs w:val="16"/>
        </w:rPr>
        <w:t xml:space="preserve"> Το “DREEM” είναι ένα υπολογιστικό εργαλείο μοντελοποίησης και προσομοίωσης δυναμικών συστημάτων υψηλής ευκρίνειας, το οποίο ειδικεύεται στον υπολογισμό της ενεργειακής ζήτησης και στην αξιολόγηση δράσεων διαχείρισης της στον </w:t>
      </w:r>
      <w:r w:rsidR="00C3106D" w:rsidRPr="00E71536">
        <w:rPr>
          <w:rFonts w:ascii="Calibri" w:hAnsi="Calibri" w:cs="Calibri"/>
          <w:sz w:val="16"/>
          <w:szCs w:val="16"/>
        </w:rPr>
        <w:t>κτ</w:t>
      </w:r>
      <w:r w:rsidR="00C3106D">
        <w:rPr>
          <w:rFonts w:ascii="Calibri" w:hAnsi="Calibri" w:cs="Calibri"/>
          <w:sz w:val="16"/>
          <w:szCs w:val="16"/>
        </w:rPr>
        <w:t>η</w:t>
      </w:r>
      <w:r w:rsidR="00C3106D" w:rsidRPr="00E71536">
        <w:rPr>
          <w:rFonts w:ascii="Calibri" w:hAnsi="Calibri" w:cs="Calibri"/>
          <w:sz w:val="16"/>
          <w:szCs w:val="16"/>
        </w:rPr>
        <w:t xml:space="preserve">ριακό </w:t>
      </w:r>
      <w:r w:rsidRPr="00E71536">
        <w:rPr>
          <w:rFonts w:ascii="Calibri" w:hAnsi="Calibri" w:cs="Calibri"/>
          <w:sz w:val="16"/>
          <w:szCs w:val="16"/>
        </w:rPr>
        <w:t>τομέα. Περισσότερα στο κεφάλαιο 4.</w:t>
      </w:r>
    </w:p>
  </w:footnote>
  <w:footnote w:id="10">
    <w:p w14:paraId="35EDD48F" w14:textId="3B3787F7" w:rsidR="00FF4959" w:rsidRPr="00E71536" w:rsidRDefault="00FF4959" w:rsidP="00FF4959">
      <w:pPr>
        <w:pStyle w:val="af2"/>
        <w:rPr>
          <w:rFonts w:ascii="Calibri" w:hAnsi="Calibri" w:cs="Calibri"/>
          <w:sz w:val="16"/>
          <w:szCs w:val="16"/>
        </w:rPr>
      </w:pPr>
      <w:r w:rsidRPr="00E71536">
        <w:rPr>
          <w:rStyle w:val="af3"/>
          <w:rFonts w:ascii="Calibri" w:hAnsi="Calibri" w:cs="Calibri"/>
          <w:sz w:val="16"/>
          <w:szCs w:val="16"/>
        </w:rPr>
        <w:footnoteRef/>
      </w:r>
      <w:r w:rsidRPr="00E71536">
        <w:rPr>
          <w:rFonts w:ascii="Calibri" w:hAnsi="Calibri" w:cs="Calibri"/>
          <w:sz w:val="16"/>
          <w:szCs w:val="16"/>
        </w:rPr>
        <w:t xml:space="preserve"> Η Επιτροπή αξιολογεί τα εθνικά προσχέδια ανακαίνισης</w:t>
      </w:r>
      <w:r w:rsidR="005F622D">
        <w:rPr>
          <w:rFonts w:ascii="Calibri" w:hAnsi="Calibri" w:cs="Calibri"/>
          <w:sz w:val="16"/>
          <w:szCs w:val="16"/>
        </w:rPr>
        <w:t xml:space="preserve"> κτιρίων</w:t>
      </w:r>
      <w:r w:rsidRPr="00E71536">
        <w:rPr>
          <w:rFonts w:ascii="Calibri" w:hAnsi="Calibri" w:cs="Calibri"/>
          <w:sz w:val="16"/>
          <w:szCs w:val="16"/>
        </w:rPr>
        <w:t>, που υποβάλλονται σύμφωνα με την παράγραφο 3 και ιδίως όσον αφορά το κατά πόσον: α) το επίπεδο φιλοδοξίας των εθνικά καθορισμένων στόχων είναι επαρκές και σύμφωνο με τις εθνικές δεσμεύσεις για το κλίμα και την ενέργεια που καθορίζονται στα ενοποιημένα εθνικά σχέδια για την ενέργεια και το κλίμα· β) οι πολιτικές και τα μέτρα επαρκούν για την επίτευξη των εθνικά καθορισμένων στόχων· γ) η διάθεση δημοσιονομικών και διοικητικών πόρων επαρκεί για την υλοποίηση του σχεδίου· δ) οι πηγές χρηματοδότησης και τα μέτρα που αναφέρονται στην παράγραφο 2 πρώτο εδάφιο στοιχείο δ) του παρόντος άρθρου συνάδουν με την προγραμματισμένη μείωση της ενεργειακής φτώχειας που αναφέρεται παράγραφο 2 πρώτο εδάφιο στοιχείο β) του παρόντος άρθρου· ε) τα σχέδια δίνουν προτεραιότητα στην ανακαίνιση των</w:t>
      </w:r>
      <w:r w:rsidR="005F622D">
        <w:rPr>
          <w:rFonts w:ascii="Calibri" w:hAnsi="Calibri" w:cs="Calibri"/>
          <w:sz w:val="16"/>
          <w:szCs w:val="16"/>
        </w:rPr>
        <w:t xml:space="preserve"> κτιρίων</w:t>
      </w:r>
      <w:r w:rsidR="00C3106D" w:rsidRPr="00E71536">
        <w:rPr>
          <w:rFonts w:ascii="Calibri" w:hAnsi="Calibri" w:cs="Calibri"/>
          <w:sz w:val="16"/>
          <w:szCs w:val="16"/>
        </w:rPr>
        <w:t xml:space="preserve"> </w:t>
      </w:r>
      <w:r w:rsidRPr="00E71536">
        <w:rPr>
          <w:rFonts w:ascii="Calibri" w:hAnsi="Calibri" w:cs="Calibri"/>
          <w:sz w:val="16"/>
          <w:szCs w:val="16"/>
        </w:rPr>
        <w:t>με τις χειρότερες επιδόσεις σύμφωνα με το άρθρο 9· στ) η δημόσια διαβούλευση είχε επαρκώς συμμετοχικό χαρακτήρα σύμφωνα με την παράγραφο 4· και ζ) τα σχέδια συμμορφώνονται με τις απαιτήσεις της παραγράφου 1 και με το υπόδειγμα του παραρτήματος II</w:t>
      </w:r>
    </w:p>
  </w:footnote>
  <w:footnote w:id="11">
    <w:p w14:paraId="5D5EA212" w14:textId="77777777" w:rsidR="00177764" w:rsidRPr="00923F38" w:rsidRDefault="00177764" w:rsidP="00177764">
      <w:pPr>
        <w:pStyle w:val="af2"/>
        <w:rPr>
          <w:lang w:val="en-US"/>
        </w:rPr>
      </w:pPr>
      <w:r w:rsidRPr="00E71536">
        <w:rPr>
          <w:rStyle w:val="af3"/>
          <w:rFonts w:ascii="Calibri" w:hAnsi="Calibri" w:cs="Calibri"/>
          <w:sz w:val="16"/>
          <w:szCs w:val="16"/>
        </w:rPr>
        <w:footnoteRef/>
      </w:r>
      <w:r w:rsidRPr="00923F38">
        <w:rPr>
          <w:rFonts w:ascii="Calibri" w:hAnsi="Calibri" w:cs="Calibri"/>
          <w:sz w:val="16"/>
          <w:szCs w:val="16"/>
          <w:lang w:val="en-US"/>
        </w:rPr>
        <w:t xml:space="preserve"> </w:t>
      </w:r>
      <w:hyperlink r:id="rId3" w:history="1">
        <w:r w:rsidRPr="00E71536">
          <w:rPr>
            <w:rFonts w:ascii="Calibri" w:hAnsi="Calibri" w:cs="Calibri"/>
            <w:color w:val="0000FF"/>
            <w:sz w:val="16"/>
            <w:szCs w:val="16"/>
            <w:u w:val="single"/>
          </w:rPr>
          <w:t>Αναθεωρημένο</w:t>
        </w:r>
        <w:r w:rsidRPr="00923F38">
          <w:rPr>
            <w:rFonts w:ascii="Calibri" w:hAnsi="Calibri" w:cs="Calibri"/>
            <w:color w:val="0000FF"/>
            <w:sz w:val="16"/>
            <w:szCs w:val="16"/>
            <w:u w:val="single"/>
            <w:lang w:val="en-US"/>
          </w:rPr>
          <w:t>-</w:t>
        </w:r>
        <w:r w:rsidRPr="00E71536">
          <w:rPr>
            <w:rFonts w:ascii="Calibri" w:hAnsi="Calibri" w:cs="Calibri"/>
            <w:color w:val="0000FF"/>
            <w:sz w:val="16"/>
            <w:szCs w:val="16"/>
            <w:u w:val="single"/>
          </w:rPr>
          <w:t>ΕΣΕΚ</w:t>
        </w:r>
        <w:r w:rsidRPr="00923F38">
          <w:rPr>
            <w:rFonts w:ascii="Calibri" w:hAnsi="Calibri" w:cs="Calibri"/>
            <w:color w:val="0000FF"/>
            <w:sz w:val="16"/>
            <w:szCs w:val="16"/>
            <w:u w:val="single"/>
            <w:lang w:val="en-US"/>
          </w:rPr>
          <w:t>-2024-</w:t>
        </w:r>
        <w:r w:rsidRPr="00E71536">
          <w:rPr>
            <w:rFonts w:ascii="Calibri" w:hAnsi="Calibri" w:cs="Calibri"/>
            <w:color w:val="0000FF"/>
            <w:sz w:val="16"/>
            <w:szCs w:val="16"/>
            <w:u w:val="single"/>
          </w:rPr>
          <w:t>ΦΕΚ</w:t>
        </w:r>
        <w:r w:rsidRPr="00923F38">
          <w:rPr>
            <w:rFonts w:ascii="Calibri" w:hAnsi="Calibri" w:cs="Calibri"/>
            <w:color w:val="0000FF"/>
            <w:sz w:val="16"/>
            <w:szCs w:val="16"/>
            <w:u w:val="single"/>
            <w:lang w:val="en-US"/>
          </w:rPr>
          <w:t>-6983.pdf</w:t>
        </w:r>
      </w:hyperlink>
    </w:p>
  </w:footnote>
  <w:footnote w:id="12">
    <w:p w14:paraId="7DAA8B4E" w14:textId="77777777" w:rsidR="002D49A3" w:rsidRPr="00295E7F" w:rsidRDefault="002D49A3" w:rsidP="002D49A3">
      <w:pPr>
        <w:pStyle w:val="af2"/>
        <w:spacing w:before="60" w:after="60"/>
        <w:rPr>
          <w:rFonts w:ascii="Calibri" w:hAnsi="Calibri" w:cs="Calibri"/>
          <w:sz w:val="16"/>
          <w:szCs w:val="16"/>
        </w:rPr>
      </w:pPr>
      <w:r w:rsidRPr="00295E7F">
        <w:rPr>
          <w:rStyle w:val="af3"/>
          <w:rFonts w:ascii="Calibri" w:hAnsi="Calibri" w:cs="Calibri"/>
          <w:sz w:val="16"/>
          <w:szCs w:val="16"/>
          <w:lang w:val="en-GB"/>
        </w:rPr>
        <w:footnoteRef/>
      </w:r>
      <w:r w:rsidRPr="00295E7F">
        <w:rPr>
          <w:rFonts w:ascii="Calibri" w:hAnsi="Calibri" w:cs="Calibri"/>
          <w:sz w:val="16"/>
          <w:szCs w:val="16"/>
          <w:lang w:val="en-GB"/>
        </w:rPr>
        <w:t xml:space="preserve"> Georgopoulou E., Mirasgedis S., Sarafidis Y., Giannakopoulos C., Varotsos  K.V., Gakis N. Climate Change Impacts on the Energy System of a Climate-Vulnerable Mediterranean Country (Greece). Atmosphere</w:t>
      </w:r>
      <w:r w:rsidRPr="00295E7F">
        <w:rPr>
          <w:rFonts w:ascii="Calibri" w:hAnsi="Calibri" w:cs="Calibri"/>
          <w:sz w:val="16"/>
          <w:szCs w:val="16"/>
        </w:rPr>
        <w:t xml:space="preserve"> 2024, 15, 286. </w:t>
      </w:r>
      <w:hyperlink r:id="rId4" w:history="1">
        <w:r w:rsidRPr="00295E7F">
          <w:rPr>
            <w:rStyle w:val="-"/>
            <w:rFonts w:ascii="Calibri" w:hAnsi="Calibri" w:cs="Calibri"/>
            <w:sz w:val="16"/>
            <w:szCs w:val="16"/>
            <w:lang w:val="en-GB"/>
          </w:rPr>
          <w:t>https</w:t>
        </w:r>
        <w:r w:rsidRPr="00295E7F">
          <w:rPr>
            <w:rStyle w:val="-"/>
            <w:rFonts w:ascii="Calibri" w:hAnsi="Calibri" w:cs="Calibri"/>
            <w:sz w:val="16"/>
            <w:szCs w:val="16"/>
          </w:rPr>
          <w:t>://</w:t>
        </w:r>
        <w:r w:rsidRPr="00295E7F">
          <w:rPr>
            <w:rStyle w:val="-"/>
            <w:rFonts w:ascii="Calibri" w:hAnsi="Calibri" w:cs="Calibri"/>
            <w:sz w:val="16"/>
            <w:szCs w:val="16"/>
            <w:lang w:val="en-GB"/>
          </w:rPr>
          <w:t>doi</w:t>
        </w:r>
        <w:r w:rsidRPr="00295E7F">
          <w:rPr>
            <w:rStyle w:val="-"/>
            <w:rFonts w:ascii="Calibri" w:hAnsi="Calibri" w:cs="Calibri"/>
            <w:sz w:val="16"/>
            <w:szCs w:val="16"/>
          </w:rPr>
          <w:t>.</w:t>
        </w:r>
        <w:r w:rsidRPr="00295E7F">
          <w:rPr>
            <w:rStyle w:val="-"/>
            <w:rFonts w:ascii="Calibri" w:hAnsi="Calibri" w:cs="Calibri"/>
            <w:sz w:val="16"/>
            <w:szCs w:val="16"/>
            <w:lang w:val="en-GB"/>
          </w:rPr>
          <w:t>org</w:t>
        </w:r>
        <w:r w:rsidRPr="00295E7F">
          <w:rPr>
            <w:rStyle w:val="-"/>
            <w:rFonts w:ascii="Calibri" w:hAnsi="Calibri" w:cs="Calibri"/>
            <w:sz w:val="16"/>
            <w:szCs w:val="16"/>
          </w:rPr>
          <w:t>/10.3390/</w:t>
        </w:r>
        <w:r w:rsidRPr="00295E7F">
          <w:rPr>
            <w:rStyle w:val="-"/>
            <w:rFonts w:ascii="Calibri" w:hAnsi="Calibri" w:cs="Calibri"/>
            <w:sz w:val="16"/>
            <w:szCs w:val="16"/>
            <w:lang w:val="en-GB"/>
          </w:rPr>
          <w:t>atmos</w:t>
        </w:r>
        <w:r w:rsidRPr="00295E7F">
          <w:rPr>
            <w:rStyle w:val="-"/>
            <w:rFonts w:ascii="Calibri" w:hAnsi="Calibri" w:cs="Calibri"/>
            <w:sz w:val="16"/>
            <w:szCs w:val="16"/>
          </w:rPr>
          <w:t>15030286</w:t>
        </w:r>
      </w:hyperlink>
      <w:r w:rsidRPr="00295E7F">
        <w:rPr>
          <w:rFonts w:ascii="Calibri" w:hAnsi="Calibri" w:cs="Calibri"/>
          <w:sz w:val="16"/>
          <w:szCs w:val="16"/>
        </w:rPr>
        <w:t>.</w:t>
      </w:r>
    </w:p>
  </w:footnote>
  <w:footnote w:id="13">
    <w:p w14:paraId="7C3A4CA7" w14:textId="77777777" w:rsidR="002D49A3" w:rsidRPr="00295E7F" w:rsidRDefault="002D49A3" w:rsidP="002D49A3">
      <w:pPr>
        <w:pStyle w:val="af2"/>
        <w:spacing w:before="60" w:after="60"/>
        <w:rPr>
          <w:rFonts w:ascii="Calibri" w:hAnsi="Calibri" w:cs="Calibri"/>
          <w:sz w:val="16"/>
          <w:szCs w:val="16"/>
        </w:rPr>
      </w:pPr>
      <w:r w:rsidRPr="00295E7F">
        <w:rPr>
          <w:rStyle w:val="af3"/>
          <w:rFonts w:ascii="Calibri" w:hAnsi="Calibri" w:cs="Calibri"/>
          <w:sz w:val="16"/>
          <w:szCs w:val="16"/>
        </w:rPr>
        <w:footnoteRef/>
      </w:r>
      <w:r w:rsidRPr="00295E7F">
        <w:rPr>
          <w:rFonts w:ascii="Calibri" w:hAnsi="Calibri" w:cs="Calibri"/>
          <w:sz w:val="16"/>
          <w:szCs w:val="16"/>
        </w:rPr>
        <w:t xml:space="preserve"> Κώνστα, Δ., Παναγοπούλου, Γ., Κυριακόπουλος, Γ. Λ., Μεθενίτη, Κ., Γρηγοριάδου, Ε., Βουδούρη. Α</w:t>
      </w:r>
      <w:r w:rsidRPr="00295E7F">
        <w:rPr>
          <w:rFonts w:ascii="Calibri" w:hAnsi="Calibri" w:cs="Calibri"/>
          <w:sz w:val="16"/>
          <w:szCs w:val="16"/>
          <w:lang w:val="en-US"/>
        </w:rPr>
        <w:t xml:space="preserve">., </w:t>
      </w:r>
      <w:r w:rsidRPr="00295E7F">
        <w:rPr>
          <w:rFonts w:ascii="Calibri" w:hAnsi="Calibri" w:cs="Calibri"/>
          <w:sz w:val="16"/>
          <w:szCs w:val="16"/>
        </w:rPr>
        <w:t>Ασημακόπουλος</w:t>
      </w:r>
      <w:r w:rsidRPr="00295E7F">
        <w:rPr>
          <w:rFonts w:ascii="Calibri" w:hAnsi="Calibri" w:cs="Calibri"/>
          <w:sz w:val="16"/>
          <w:szCs w:val="16"/>
          <w:lang w:val="en-US"/>
        </w:rPr>
        <w:t xml:space="preserve">, </w:t>
      </w:r>
      <w:r w:rsidRPr="00295E7F">
        <w:rPr>
          <w:rFonts w:ascii="Calibri" w:hAnsi="Calibri" w:cs="Calibri"/>
          <w:sz w:val="16"/>
          <w:szCs w:val="16"/>
        </w:rPr>
        <w:t>Δ</w:t>
      </w:r>
      <w:r w:rsidRPr="00295E7F">
        <w:rPr>
          <w:rFonts w:ascii="Calibri" w:hAnsi="Calibri" w:cs="Calibri"/>
          <w:sz w:val="16"/>
          <w:szCs w:val="16"/>
          <w:lang w:val="en-US"/>
        </w:rPr>
        <w:t xml:space="preserve">., </w:t>
      </w:r>
      <w:r w:rsidRPr="00295E7F">
        <w:rPr>
          <w:rFonts w:ascii="Calibri" w:hAnsi="Calibri" w:cs="Calibri"/>
          <w:sz w:val="16"/>
          <w:szCs w:val="16"/>
        </w:rPr>
        <w:t>Σέμπος</w:t>
      </w:r>
      <w:r w:rsidRPr="00295E7F">
        <w:rPr>
          <w:rFonts w:ascii="Calibri" w:hAnsi="Calibri" w:cs="Calibri"/>
          <w:sz w:val="16"/>
          <w:szCs w:val="16"/>
          <w:lang w:val="en-US"/>
        </w:rPr>
        <w:t xml:space="preserve">, </w:t>
      </w:r>
      <w:r w:rsidRPr="00295E7F">
        <w:rPr>
          <w:rFonts w:ascii="Calibri" w:hAnsi="Calibri" w:cs="Calibri"/>
          <w:sz w:val="16"/>
          <w:szCs w:val="16"/>
        </w:rPr>
        <w:t>Ι</w:t>
      </w:r>
      <w:r w:rsidRPr="00295E7F">
        <w:rPr>
          <w:rFonts w:ascii="Calibri" w:hAnsi="Calibri" w:cs="Calibri"/>
          <w:sz w:val="16"/>
          <w:szCs w:val="16"/>
          <w:lang w:val="en-US"/>
        </w:rPr>
        <w:t xml:space="preserve">. (2024) LIFE-IP AdaptInGR - Boosting the implementation of adaptation policy across Greece. </w:t>
      </w:r>
      <w:r w:rsidRPr="00295E7F">
        <w:rPr>
          <w:rFonts w:ascii="Calibri" w:hAnsi="Calibri" w:cs="Calibri"/>
          <w:sz w:val="16"/>
          <w:szCs w:val="16"/>
        </w:rPr>
        <w:t>Παραδοτέο Δράσης C.5 Ανάλυση συνεργειών και συμβιβασμών μεταξύ της Μακροχρόνιας Στρατηγικής για το 2050 και της Εθνικής Στρατηγικής για την Προσαρμογή στην Κλιματική Αλλαγή καλύπτοντας όλους τους οικονομικούς τομείς και διερευνώντας τις επιπτώσεις της Κλιματικής Αλλαγής και τις συνέργειες με τα μέτρα Προσαρμογής.</w:t>
      </w:r>
    </w:p>
  </w:footnote>
  <w:footnote w:id="14">
    <w:p w14:paraId="53D76131" w14:textId="3FF06C0A" w:rsidR="006E0E71" w:rsidRPr="00295E7F" w:rsidRDefault="006E0E71" w:rsidP="007B64DD">
      <w:pPr>
        <w:pStyle w:val="af2"/>
        <w:rPr>
          <w:rFonts w:ascii="Calibri" w:hAnsi="Calibri" w:cs="Calibri"/>
          <w:sz w:val="16"/>
          <w:szCs w:val="16"/>
        </w:rPr>
      </w:pPr>
      <w:r w:rsidRPr="00295E7F">
        <w:rPr>
          <w:rStyle w:val="af3"/>
          <w:rFonts w:ascii="Calibri" w:hAnsi="Calibri" w:cs="Calibri"/>
          <w:sz w:val="16"/>
          <w:szCs w:val="16"/>
        </w:rPr>
        <w:footnoteRef/>
      </w:r>
      <w:r w:rsidRPr="00295E7F">
        <w:rPr>
          <w:rFonts w:ascii="Calibri" w:hAnsi="Calibri" w:cs="Calibri"/>
          <w:sz w:val="16"/>
          <w:szCs w:val="16"/>
        </w:rPr>
        <w:t xml:space="preserve"> </w:t>
      </w:r>
      <w:hyperlink r:id="rId5" w:history="1">
        <w:r w:rsidRPr="00295E7F">
          <w:rPr>
            <w:rFonts w:ascii="Calibri" w:hAnsi="Calibri" w:cs="Calibri"/>
            <w:color w:val="0000FF"/>
            <w:sz w:val="16"/>
            <w:szCs w:val="16"/>
            <w:u w:val="single"/>
          </w:rPr>
          <w:t>2024_07_31_EΤΗΣΙΑ_ΕΚΘΕΣΗ_ΣΤΑΤΙΣΤΙΚΩΝ_ΑΠΟΤΕΛΕΣΜΑΤΩΝ.pdf</w:t>
        </w:r>
      </w:hyperlink>
    </w:p>
  </w:footnote>
  <w:footnote w:id="15">
    <w:p w14:paraId="5A4D2199" w14:textId="6E5BDD36" w:rsidR="004C4C28" w:rsidRPr="004C4C28" w:rsidRDefault="004C4C28" w:rsidP="004C4C28">
      <w:pPr>
        <w:pStyle w:val="af2"/>
        <w:rPr>
          <w:rFonts w:ascii="Calibri" w:hAnsi="Calibri" w:cs="Calibri"/>
          <w:sz w:val="16"/>
          <w:szCs w:val="16"/>
        </w:rPr>
      </w:pPr>
      <w:r w:rsidRPr="004C4C28">
        <w:rPr>
          <w:rStyle w:val="af3"/>
          <w:rFonts w:ascii="Calibri" w:hAnsi="Calibri" w:cs="Calibri"/>
          <w:sz w:val="16"/>
          <w:szCs w:val="16"/>
        </w:rPr>
        <w:footnoteRef/>
      </w:r>
      <w:r w:rsidRPr="004C4C28">
        <w:rPr>
          <w:rFonts w:ascii="Calibri" w:hAnsi="Calibri" w:cs="Calibri"/>
          <w:sz w:val="16"/>
          <w:szCs w:val="16"/>
        </w:rPr>
        <w:t xml:space="preserve"> </w:t>
      </w:r>
      <w:hyperlink r:id="rId6" w:anchor=":~:text=%CE%97%20%CE%BC%CE%AD%CF%83%CE%B7%20%CE%B4%CE%B1%CF%80%CE%AC%CE%BD%CE%B7%20%CE%B3%CE%B9%CE%B1%20%CE%BC%CE%B9%CE%B1%20%CE%B1%CE%BD%CE%B1%CE%BA%CE%B1%CE%AF%CE%BD%CE%B9%CF%83%CE%B7%20%CF%83%CF%84%CE%B7%CE%BD%20%CE%95%CE%BB%CE%BB%CE%AC%CE%B4%CE%B1,%CE%AD%CE%BD%CE%B1%2029%25%20%CE%BE%CE%BF%CE%B4%CE%B5%CF%8D%CE%B5%CE%B9%20%CE%B1%CF%80%CF%8C%205.001%20%CE%AD%CF%89%CF%82%2010.000%20%CE%B5%CF%85%CF%81%CF%8E." w:history="1">
        <w:r w:rsidRPr="004C4C28">
          <w:rPr>
            <w:rFonts w:ascii="Calibri" w:hAnsi="Calibri" w:cs="Calibri"/>
            <w:color w:val="0000FF"/>
            <w:sz w:val="16"/>
            <w:szCs w:val="16"/>
            <w:u w:val="single"/>
          </w:rPr>
          <w:t>Στον “πάγο” οι ανακαινίσεις κατοικιών λόγω υψηλού κόστους</w:t>
        </w:r>
        <w:r>
          <w:rPr>
            <w:rFonts w:ascii="Calibri" w:hAnsi="Calibri" w:cs="Calibri"/>
            <w:color w:val="0000FF"/>
            <w:sz w:val="16"/>
            <w:szCs w:val="16"/>
            <w:u w:val="single"/>
          </w:rPr>
          <w:t xml:space="preserve">, </w:t>
        </w:r>
        <w:r w:rsidRPr="004C4C28">
          <w:rPr>
            <w:rFonts w:ascii="Calibri" w:hAnsi="Calibri" w:cs="Calibri"/>
            <w:color w:val="0000FF"/>
            <w:sz w:val="16"/>
            <w:szCs w:val="16"/>
            <w:u w:val="single"/>
          </w:rPr>
          <w:t>B2Green</w:t>
        </w:r>
      </w:hyperlink>
    </w:p>
  </w:footnote>
  <w:footnote w:id="16">
    <w:p w14:paraId="69F3E1F6" w14:textId="0AF4222A" w:rsidR="00425A12" w:rsidRPr="00923F38" w:rsidRDefault="00425A12" w:rsidP="00425A12">
      <w:pPr>
        <w:pStyle w:val="af2"/>
        <w:rPr>
          <w:rFonts w:ascii="Calibri" w:hAnsi="Calibri" w:cs="Calibri"/>
          <w:sz w:val="16"/>
          <w:szCs w:val="16"/>
          <w:lang w:val="en-US"/>
        </w:rPr>
      </w:pPr>
      <w:r w:rsidRPr="00425A12">
        <w:rPr>
          <w:rStyle w:val="af3"/>
          <w:rFonts w:ascii="Calibri" w:hAnsi="Calibri" w:cs="Calibri"/>
          <w:sz w:val="16"/>
          <w:szCs w:val="16"/>
        </w:rPr>
        <w:footnoteRef/>
      </w:r>
      <w:r w:rsidRPr="00923F38">
        <w:rPr>
          <w:rFonts w:ascii="Calibri" w:hAnsi="Calibri" w:cs="Calibri"/>
          <w:sz w:val="16"/>
          <w:szCs w:val="16"/>
          <w:lang w:val="en-US"/>
        </w:rPr>
        <w:t xml:space="preserve"> </w:t>
      </w:r>
      <w:hyperlink r:id="rId7" w:history="1">
        <w:r w:rsidRPr="00923F38">
          <w:rPr>
            <w:rFonts w:ascii="Calibri" w:hAnsi="Calibri" w:cs="Calibri"/>
            <w:color w:val="0000FF"/>
            <w:sz w:val="16"/>
            <w:szCs w:val="16"/>
            <w:u w:val="single"/>
            <w:lang w:val="en-US"/>
          </w:rPr>
          <w:t>PowerPoint Presentation</w:t>
        </w:r>
      </w:hyperlink>
    </w:p>
  </w:footnote>
  <w:footnote w:id="17">
    <w:p w14:paraId="57A62A83" w14:textId="546AB82C" w:rsidR="00220B6C" w:rsidRPr="00923F38" w:rsidRDefault="00220B6C">
      <w:pPr>
        <w:pStyle w:val="af2"/>
        <w:rPr>
          <w:lang w:val="en-US"/>
        </w:rPr>
      </w:pPr>
      <w:r>
        <w:rPr>
          <w:rStyle w:val="af3"/>
        </w:rPr>
        <w:footnoteRef/>
      </w:r>
      <w:r w:rsidRPr="00923F38">
        <w:rPr>
          <w:lang w:val="en-US"/>
        </w:rPr>
        <w:t xml:space="preserve"> </w:t>
      </w:r>
      <w:r w:rsidRPr="00923F38">
        <w:rPr>
          <w:rFonts w:ascii="Calibri" w:hAnsi="Calibri" w:cs="Calibri"/>
        </w:rPr>
        <w:t>Πηγή</w:t>
      </w:r>
      <w:r w:rsidRPr="00923F38">
        <w:rPr>
          <w:rFonts w:ascii="Calibri" w:hAnsi="Calibri" w:cs="Calibri"/>
          <w:lang w:val="en-US"/>
        </w:rPr>
        <w:t xml:space="preserve">: </w:t>
      </w:r>
      <w:r w:rsidR="009867A9" w:rsidRPr="00923F38">
        <w:rPr>
          <w:rFonts w:ascii="Calibri" w:hAnsi="Calibri" w:cs="Calibri"/>
          <w:lang w:val="en-US"/>
        </w:rPr>
        <w:t>Tourkolias, 2023. Evaluating Greece’s public awareness campaign using the streamSAVE methodology. Presentation in Behave 2023 – 7th European Conference on Behaviour &amp; Energy Efficiency, Maastricht, Netherlands.</w:t>
      </w:r>
    </w:p>
  </w:footnote>
  <w:footnote w:id="18">
    <w:p w14:paraId="1EAC204D" w14:textId="18692530" w:rsidR="005B42D9" w:rsidRPr="00295E7F" w:rsidRDefault="005B42D9" w:rsidP="005B42D9">
      <w:pPr>
        <w:pStyle w:val="af2"/>
        <w:rPr>
          <w:rFonts w:ascii="Calibri" w:hAnsi="Calibri" w:cs="Calibri"/>
          <w:sz w:val="16"/>
          <w:szCs w:val="16"/>
        </w:rPr>
      </w:pPr>
      <w:r w:rsidRPr="00295E7F">
        <w:rPr>
          <w:rStyle w:val="af3"/>
          <w:rFonts w:ascii="Calibri" w:hAnsi="Calibri" w:cs="Calibri"/>
          <w:sz w:val="16"/>
          <w:szCs w:val="16"/>
        </w:rPr>
        <w:footnoteRef/>
      </w:r>
      <w:r w:rsidRPr="00295E7F">
        <w:rPr>
          <w:rFonts w:ascii="Calibri" w:hAnsi="Calibri" w:cs="Calibri"/>
          <w:sz w:val="16"/>
          <w:szCs w:val="16"/>
        </w:rPr>
        <w:t xml:space="preserve"> Ενεργειακές Επιθεωρήσεις</w:t>
      </w:r>
      <w:r w:rsidR="005F622D">
        <w:rPr>
          <w:rFonts w:ascii="Calibri" w:hAnsi="Calibri" w:cs="Calibri"/>
          <w:sz w:val="16"/>
          <w:szCs w:val="16"/>
        </w:rPr>
        <w:t xml:space="preserve"> κτιρίων</w:t>
      </w:r>
      <w:r w:rsidRPr="00295E7F">
        <w:rPr>
          <w:rFonts w:ascii="Calibri" w:hAnsi="Calibri" w:cs="Calibri"/>
          <w:sz w:val="16"/>
          <w:szCs w:val="16"/>
        </w:rPr>
        <w:t xml:space="preserve">, Συστημάτων Θέρμανσης και Συστημάτων Κλιματισμού. Στατιστική Ανάλυση για το 2023 και της χρονικής περιόδου 2011-2023 (Ιούλιος 2024). </w:t>
      </w:r>
    </w:p>
    <w:p w14:paraId="4C5FF0EF" w14:textId="77777777" w:rsidR="005B42D9" w:rsidRDefault="005B42D9" w:rsidP="005B42D9">
      <w:pPr>
        <w:pStyle w:val="af2"/>
      </w:pPr>
      <w:r w:rsidRPr="00295E7F">
        <w:rPr>
          <w:rFonts w:ascii="Calibri" w:hAnsi="Calibri" w:cs="Calibri"/>
          <w:sz w:val="16"/>
          <w:szCs w:val="16"/>
        </w:rPr>
        <w:t xml:space="preserve"> </w:t>
      </w:r>
      <w:hyperlink r:id="rId8" w:history="1">
        <w:r w:rsidRPr="00295E7F">
          <w:rPr>
            <w:rFonts w:ascii="Calibri" w:hAnsi="Calibri" w:cs="Calibri"/>
            <w:color w:val="0000FF"/>
            <w:sz w:val="16"/>
            <w:szCs w:val="16"/>
            <w:u w:val="single"/>
          </w:rPr>
          <w:t>2024_07_31_EΤΗΣΙΑ_ΕΚΘΕΣΗ_ΣΤΑΤΙΣΤΙΚΩΝ_ΑΠΟΤΕΛΕΣΜΑΤΩΝ.pdf</w:t>
        </w:r>
      </w:hyperlink>
    </w:p>
  </w:footnote>
  <w:footnote w:id="19">
    <w:p w14:paraId="57F27F8C" w14:textId="77777777" w:rsidR="008F297E" w:rsidRPr="00295E7F" w:rsidRDefault="008F297E" w:rsidP="008F297E">
      <w:pPr>
        <w:pStyle w:val="af2"/>
        <w:rPr>
          <w:rFonts w:ascii="Calibri" w:hAnsi="Calibri" w:cs="Calibri"/>
          <w:sz w:val="16"/>
          <w:szCs w:val="16"/>
        </w:rPr>
      </w:pPr>
      <w:r w:rsidRPr="00295E7F">
        <w:rPr>
          <w:rStyle w:val="af3"/>
          <w:rFonts w:ascii="Calibri" w:hAnsi="Calibri" w:cs="Calibri"/>
          <w:sz w:val="16"/>
          <w:szCs w:val="16"/>
        </w:rPr>
        <w:footnoteRef/>
      </w:r>
      <w:r w:rsidRPr="00295E7F">
        <w:rPr>
          <w:rFonts w:ascii="Calibri" w:hAnsi="Calibri" w:cs="Calibri"/>
          <w:sz w:val="16"/>
          <w:szCs w:val="16"/>
        </w:rPr>
        <w:t xml:space="preserve"> </w:t>
      </w:r>
      <w:hyperlink r:id="rId9" w:history="1">
        <w:r w:rsidRPr="00295E7F">
          <w:rPr>
            <w:rFonts w:ascii="Calibri" w:hAnsi="Calibri" w:cs="Calibri"/>
            <w:color w:val="0000FF"/>
            <w:sz w:val="16"/>
            <w:szCs w:val="16"/>
            <w:u w:val="single"/>
          </w:rPr>
          <w:t>2024_07_31_EΤΗΣΙΑ_ΕΚΘΕΣΗ_ΣΤΑΤΙΣΤΙΚΩΝ_ΑΠΟΤΕΛΕΣΜΑΤΩΝ.pdf</w:t>
        </w:r>
      </w:hyperlink>
    </w:p>
  </w:footnote>
  <w:footnote w:id="20">
    <w:p w14:paraId="72CDA6AE" w14:textId="77777777" w:rsidR="008E4963" w:rsidRPr="0024735F" w:rsidRDefault="008E4963" w:rsidP="0024735F">
      <w:pPr>
        <w:autoSpaceDE w:val="0"/>
        <w:autoSpaceDN w:val="0"/>
        <w:adjustRightInd w:val="0"/>
        <w:spacing w:before="0" w:after="0" w:line="240" w:lineRule="auto"/>
        <w:jc w:val="left"/>
        <w:rPr>
          <w:rFonts w:ascii="Calibri" w:hAnsi="Calibri" w:cs="Calibri"/>
          <w:sz w:val="16"/>
          <w:szCs w:val="16"/>
          <w14:ligatures w14:val="standardContextual"/>
        </w:rPr>
      </w:pPr>
      <w:r w:rsidRPr="0024735F">
        <w:rPr>
          <w:rStyle w:val="af3"/>
          <w:rFonts w:ascii="Calibri" w:hAnsi="Calibri" w:cs="Calibri"/>
          <w:sz w:val="16"/>
          <w:szCs w:val="16"/>
        </w:rPr>
        <w:footnoteRef/>
      </w:r>
      <w:r w:rsidRPr="0024735F">
        <w:rPr>
          <w:rFonts w:ascii="Calibri" w:hAnsi="Calibri" w:cs="Calibri"/>
          <w:sz w:val="16"/>
          <w:szCs w:val="16"/>
        </w:rPr>
        <w:t xml:space="preserve"> </w:t>
      </w:r>
      <w:hyperlink r:id="rId10" w:history="1">
        <w:r w:rsidRPr="0024735F">
          <w:rPr>
            <w:rFonts w:ascii="Calibri" w:hAnsi="Calibri" w:cs="Calibri"/>
            <w:color w:val="0000FF"/>
            <w:sz w:val="16"/>
            <w:szCs w:val="16"/>
            <w:u w:val="single"/>
          </w:rPr>
          <w:t>ΙΟΒΕ: Υπερδιπλασιάστηκε η κατασκευαστική δραστηριότητα – Ποιες προκλήσεις απειλούν την ανάπτυξη | Fortunegreece.com</w:t>
        </w:r>
      </w:hyperlink>
    </w:p>
    <w:p w14:paraId="5680648F" w14:textId="77777777" w:rsidR="008E4963" w:rsidRDefault="008E4963" w:rsidP="008E4963">
      <w:pPr>
        <w:pStyle w:val="af2"/>
      </w:pPr>
    </w:p>
  </w:footnote>
  <w:footnote w:id="21">
    <w:p w14:paraId="7C62777B" w14:textId="77777777" w:rsidR="004C4C28" w:rsidRDefault="000A5051" w:rsidP="004C4C28">
      <w:pPr>
        <w:pStyle w:val="af2"/>
        <w:rPr>
          <w:rFonts w:ascii="Calibri" w:hAnsi="Calibri" w:cs="Calibri"/>
          <w:sz w:val="16"/>
          <w:szCs w:val="16"/>
        </w:rPr>
      </w:pPr>
      <w:r w:rsidRPr="004C4C28">
        <w:rPr>
          <w:rStyle w:val="af3"/>
          <w:rFonts w:ascii="Calibri" w:hAnsi="Calibri" w:cs="Calibri"/>
          <w:sz w:val="16"/>
          <w:szCs w:val="16"/>
        </w:rPr>
        <w:footnoteRef/>
      </w:r>
      <w:r w:rsidRPr="004C4C28">
        <w:rPr>
          <w:rFonts w:ascii="Calibri" w:hAnsi="Calibri" w:cs="Calibri"/>
          <w:sz w:val="16"/>
          <w:szCs w:val="16"/>
        </w:rPr>
        <w:t xml:space="preserve"> </w:t>
      </w:r>
      <w:r w:rsidR="004C4C28">
        <w:rPr>
          <w:rFonts w:ascii="Calibri" w:hAnsi="Calibri" w:cs="Calibri"/>
          <w:sz w:val="16"/>
          <w:szCs w:val="16"/>
        </w:rPr>
        <w:t xml:space="preserve">Τομεακή Στρατηγική προσέγγιση για τη συνεργασία στον τομέα των δεξιοτήτων στον κατασκευαστικό κλάδο. Μελέτη επαγγελματικών περιγραμμάτων – Παραδοτέο 5.2. Εθνική Έκθεση (Ελλάδα 2022). </w:t>
      </w:r>
    </w:p>
    <w:p w14:paraId="101B61E2" w14:textId="6A6D40F9" w:rsidR="000A5051" w:rsidRPr="004C4C28" w:rsidRDefault="000A5051" w:rsidP="004C4C28">
      <w:pPr>
        <w:pStyle w:val="af2"/>
        <w:rPr>
          <w:rFonts w:ascii="Calibri" w:hAnsi="Calibri" w:cs="Calibri"/>
        </w:rPr>
      </w:pPr>
      <w:r w:rsidRPr="004C4C28">
        <w:rPr>
          <w:rFonts w:ascii="Calibri" w:hAnsi="Calibri" w:cs="Calibri"/>
          <w:sz w:val="16"/>
          <w:szCs w:val="16"/>
        </w:rPr>
        <w:t>https://constructionblueprint.eu/wp-content/uploads/2023/05/WP5-D5.2-Greece-report.pdf</w:t>
      </w:r>
    </w:p>
  </w:footnote>
  <w:footnote w:id="22">
    <w:p w14:paraId="1B97EC4D" w14:textId="77777777" w:rsidR="006116FE" w:rsidRPr="000A5051" w:rsidRDefault="006116FE" w:rsidP="006116FE">
      <w:pPr>
        <w:pStyle w:val="af2"/>
        <w:spacing w:line="276" w:lineRule="auto"/>
        <w:rPr>
          <w:rFonts w:ascii="Times New Roman" w:hAnsi="Times New Roman" w:cs="Times New Roman"/>
          <w:sz w:val="18"/>
          <w:szCs w:val="18"/>
        </w:rPr>
      </w:pPr>
      <w:r w:rsidRPr="00636FE6">
        <w:rPr>
          <w:rStyle w:val="af3"/>
          <w:rFonts w:ascii="Times New Roman" w:hAnsi="Times New Roman" w:cs="Times New Roman"/>
          <w:sz w:val="18"/>
          <w:szCs w:val="18"/>
        </w:rPr>
        <w:footnoteRef/>
      </w:r>
      <w:r w:rsidRPr="000A5051">
        <w:rPr>
          <w:rFonts w:ascii="Times New Roman" w:hAnsi="Times New Roman" w:cs="Times New Roman"/>
          <w:sz w:val="18"/>
          <w:szCs w:val="18"/>
        </w:rPr>
        <w:t xml:space="preserve"> </w:t>
      </w:r>
      <w:hyperlink r:id="rId11" w:history="1">
        <w:r w:rsidRPr="000A5051">
          <w:rPr>
            <w:rStyle w:val="-"/>
            <w:rFonts w:ascii="Times New Roman" w:hAnsi="Times New Roman" w:cs="Times New Roman"/>
            <w:sz w:val="18"/>
            <w:szCs w:val="18"/>
            <w:lang w:val="en-GB"/>
          </w:rPr>
          <w:t>https</w:t>
        </w:r>
        <w:r w:rsidRPr="000A5051">
          <w:rPr>
            <w:rStyle w:val="-"/>
            <w:rFonts w:ascii="Times New Roman" w:hAnsi="Times New Roman" w:cs="Times New Roman"/>
            <w:sz w:val="18"/>
            <w:szCs w:val="18"/>
          </w:rPr>
          <w:t>://</w:t>
        </w:r>
        <w:r w:rsidRPr="000A5051">
          <w:rPr>
            <w:rStyle w:val="-"/>
            <w:rFonts w:ascii="Times New Roman" w:hAnsi="Times New Roman" w:cs="Times New Roman"/>
            <w:sz w:val="18"/>
            <w:szCs w:val="18"/>
            <w:lang w:val="en-GB"/>
          </w:rPr>
          <w:t>doi</w:t>
        </w:r>
        <w:r w:rsidRPr="000A5051">
          <w:rPr>
            <w:rStyle w:val="-"/>
            <w:rFonts w:ascii="Times New Roman" w:hAnsi="Times New Roman" w:cs="Times New Roman"/>
            <w:sz w:val="18"/>
            <w:szCs w:val="18"/>
          </w:rPr>
          <w:t>.</w:t>
        </w:r>
        <w:r w:rsidRPr="000A5051">
          <w:rPr>
            <w:rStyle w:val="-"/>
            <w:rFonts w:ascii="Times New Roman" w:hAnsi="Times New Roman" w:cs="Times New Roman"/>
            <w:sz w:val="18"/>
            <w:szCs w:val="18"/>
            <w:lang w:val="en-GB"/>
          </w:rPr>
          <w:t>org</w:t>
        </w:r>
        <w:r w:rsidRPr="000A5051">
          <w:rPr>
            <w:rStyle w:val="-"/>
            <w:rFonts w:ascii="Times New Roman" w:hAnsi="Times New Roman" w:cs="Times New Roman"/>
            <w:sz w:val="18"/>
            <w:szCs w:val="18"/>
          </w:rPr>
          <w:t>/10.1016/</w:t>
        </w:r>
        <w:r w:rsidRPr="000A5051">
          <w:rPr>
            <w:rStyle w:val="-"/>
            <w:rFonts w:ascii="Times New Roman" w:hAnsi="Times New Roman" w:cs="Times New Roman"/>
            <w:sz w:val="18"/>
            <w:szCs w:val="18"/>
            <w:lang w:val="en-GB"/>
          </w:rPr>
          <w:t>j</w:t>
        </w:r>
        <w:r w:rsidRPr="000A5051">
          <w:rPr>
            <w:rStyle w:val="-"/>
            <w:rFonts w:ascii="Times New Roman" w:hAnsi="Times New Roman" w:cs="Times New Roman"/>
            <w:sz w:val="18"/>
            <w:szCs w:val="18"/>
          </w:rPr>
          <w:t>.</w:t>
        </w:r>
        <w:r w:rsidRPr="000A5051">
          <w:rPr>
            <w:rStyle w:val="-"/>
            <w:rFonts w:ascii="Times New Roman" w:hAnsi="Times New Roman" w:cs="Times New Roman"/>
            <w:sz w:val="18"/>
            <w:szCs w:val="18"/>
            <w:lang w:val="en-GB"/>
          </w:rPr>
          <w:t>enconman</w:t>
        </w:r>
        <w:r w:rsidRPr="000A5051">
          <w:rPr>
            <w:rStyle w:val="-"/>
            <w:rFonts w:ascii="Times New Roman" w:hAnsi="Times New Roman" w:cs="Times New Roman"/>
            <w:sz w:val="18"/>
            <w:szCs w:val="18"/>
          </w:rPr>
          <w:t>.2019.112339</w:t>
        </w:r>
      </w:hyperlink>
    </w:p>
  </w:footnote>
  <w:footnote w:id="23">
    <w:p w14:paraId="2E510118" w14:textId="77777777" w:rsidR="006116FE" w:rsidRPr="00E4559C" w:rsidRDefault="006116FE" w:rsidP="006116FE">
      <w:pPr>
        <w:pStyle w:val="af2"/>
        <w:spacing w:line="276" w:lineRule="auto"/>
        <w:rPr>
          <w:rFonts w:ascii="Times New Roman" w:hAnsi="Times New Roman" w:cs="Times New Roman"/>
          <w:sz w:val="18"/>
          <w:szCs w:val="18"/>
        </w:rPr>
      </w:pPr>
      <w:r w:rsidRPr="00E4559C">
        <w:rPr>
          <w:rStyle w:val="af3"/>
          <w:rFonts w:ascii="Times New Roman" w:hAnsi="Times New Roman" w:cs="Times New Roman"/>
          <w:sz w:val="18"/>
          <w:szCs w:val="18"/>
        </w:rPr>
        <w:footnoteRef/>
      </w:r>
      <w:r w:rsidRPr="00E4559C">
        <w:rPr>
          <w:rFonts w:ascii="Times New Roman" w:hAnsi="Times New Roman" w:cs="Times New Roman"/>
          <w:sz w:val="18"/>
          <w:szCs w:val="18"/>
        </w:rPr>
        <w:t xml:space="preserve"> </w:t>
      </w:r>
      <w:hyperlink r:id="rId12" w:history="1">
        <w:r w:rsidRPr="00E4559C">
          <w:rPr>
            <w:rStyle w:val="-"/>
            <w:rFonts w:ascii="Times New Roman" w:hAnsi="Times New Roman" w:cs="Times New Roman"/>
            <w:sz w:val="18"/>
            <w:szCs w:val="18"/>
          </w:rPr>
          <w:t>https://doi.org/10.1016/j.enconman.2024.119235</w:t>
        </w:r>
      </w:hyperlink>
    </w:p>
  </w:footnote>
  <w:footnote w:id="24">
    <w:p w14:paraId="74A3B541" w14:textId="77777777" w:rsidR="006116FE" w:rsidRPr="00E4559C" w:rsidRDefault="006116FE" w:rsidP="006116FE">
      <w:pPr>
        <w:pStyle w:val="af2"/>
        <w:spacing w:line="276" w:lineRule="auto"/>
      </w:pPr>
      <w:r w:rsidRPr="00E4559C">
        <w:rPr>
          <w:rStyle w:val="af3"/>
          <w:rFonts w:ascii="Times New Roman" w:hAnsi="Times New Roman" w:cs="Times New Roman"/>
          <w:sz w:val="18"/>
          <w:szCs w:val="18"/>
        </w:rPr>
        <w:footnoteRef/>
      </w:r>
      <w:r w:rsidRPr="00E4559C">
        <w:rPr>
          <w:rFonts w:ascii="Times New Roman" w:hAnsi="Times New Roman" w:cs="Times New Roman"/>
          <w:sz w:val="18"/>
          <w:szCs w:val="18"/>
        </w:rPr>
        <w:t xml:space="preserve"> </w:t>
      </w:r>
      <w:hyperlink r:id="rId13" w:history="1">
        <w:r w:rsidRPr="00E4559C">
          <w:rPr>
            <w:rStyle w:val="-"/>
            <w:rFonts w:ascii="Times New Roman" w:hAnsi="Times New Roman" w:cs="Times New Roman"/>
            <w:sz w:val="18"/>
            <w:szCs w:val="18"/>
          </w:rPr>
          <w:t>https://simulationresearch.lbl.gov/modelica/</w:t>
        </w:r>
      </w:hyperlink>
    </w:p>
  </w:footnote>
  <w:footnote w:id="25">
    <w:p w14:paraId="476D8004" w14:textId="77777777" w:rsidR="006116FE" w:rsidRPr="0024735F" w:rsidRDefault="006116FE" w:rsidP="0024735F">
      <w:pPr>
        <w:pStyle w:val="af2"/>
        <w:spacing w:line="276" w:lineRule="auto"/>
        <w:rPr>
          <w:rFonts w:ascii="Calibri" w:hAnsi="Calibri" w:cs="Calibri"/>
          <w:sz w:val="16"/>
          <w:szCs w:val="16"/>
        </w:rPr>
      </w:pPr>
      <w:r w:rsidRPr="0024735F">
        <w:rPr>
          <w:rStyle w:val="af3"/>
          <w:rFonts w:ascii="Calibri" w:hAnsi="Calibri" w:cs="Calibri"/>
          <w:sz w:val="16"/>
          <w:szCs w:val="16"/>
        </w:rPr>
        <w:footnoteRef/>
      </w:r>
      <w:r w:rsidRPr="0024735F">
        <w:rPr>
          <w:rFonts w:ascii="Calibri" w:hAnsi="Calibri" w:cs="Calibri"/>
          <w:sz w:val="16"/>
          <w:szCs w:val="16"/>
        </w:rPr>
        <w:t xml:space="preserve"> </w:t>
      </w:r>
      <w:hyperlink r:id="rId14" w:history="1">
        <w:r w:rsidRPr="0024735F">
          <w:rPr>
            <w:rStyle w:val="-"/>
            <w:rFonts w:ascii="Calibri" w:hAnsi="Calibri" w:cs="Calibri"/>
            <w:sz w:val="16"/>
            <w:szCs w:val="16"/>
          </w:rPr>
          <w:t>https://doi.org/10.1016/j.enconman.2024.119235</w:t>
        </w:r>
      </w:hyperlink>
    </w:p>
  </w:footnote>
  <w:footnote w:id="26">
    <w:p w14:paraId="5F750D23" w14:textId="77777777" w:rsidR="008D2850" w:rsidRPr="00507B2C" w:rsidRDefault="008D2850" w:rsidP="00507B2C">
      <w:pPr>
        <w:pStyle w:val="af2"/>
        <w:spacing w:line="276" w:lineRule="auto"/>
        <w:rPr>
          <w:rFonts w:ascii="Calibri" w:hAnsi="Calibri" w:cs="Calibri"/>
          <w:sz w:val="16"/>
          <w:szCs w:val="16"/>
        </w:rPr>
      </w:pPr>
      <w:r w:rsidRPr="00507B2C">
        <w:rPr>
          <w:rStyle w:val="af3"/>
          <w:rFonts w:ascii="Calibri" w:hAnsi="Calibri" w:cs="Calibri"/>
          <w:sz w:val="16"/>
          <w:szCs w:val="16"/>
        </w:rPr>
        <w:footnoteRef/>
      </w:r>
      <w:r w:rsidRPr="00507B2C">
        <w:rPr>
          <w:rFonts w:ascii="Calibri" w:hAnsi="Calibri" w:cs="Calibri"/>
          <w:sz w:val="16"/>
          <w:szCs w:val="16"/>
        </w:rPr>
        <w:t xml:space="preserve"> </w:t>
      </w:r>
      <w:hyperlink r:id="rId15" w:history="1">
        <w:r w:rsidRPr="00507B2C">
          <w:rPr>
            <w:rStyle w:val="-"/>
            <w:rFonts w:ascii="Calibri" w:hAnsi="Calibri" w:cs="Calibri"/>
            <w:sz w:val="16"/>
            <w:szCs w:val="16"/>
          </w:rPr>
          <w:t>https://climate.onebuilding.org/WMO_Region_6_Europe/GRC_Greece/index.html</w:t>
        </w:r>
      </w:hyperlink>
    </w:p>
  </w:footnote>
  <w:footnote w:id="27">
    <w:p w14:paraId="2885CF15" w14:textId="77777777" w:rsidR="008D2850" w:rsidRPr="0075031C" w:rsidRDefault="008D2850" w:rsidP="00507B2C">
      <w:pPr>
        <w:pStyle w:val="af2"/>
        <w:spacing w:line="276" w:lineRule="auto"/>
        <w:rPr>
          <w:rFonts w:ascii="Times New Roman" w:hAnsi="Times New Roman" w:cs="Times New Roman"/>
          <w:sz w:val="18"/>
          <w:szCs w:val="18"/>
          <w:lang w:val="en-US"/>
        </w:rPr>
      </w:pPr>
      <w:r w:rsidRPr="00507B2C">
        <w:rPr>
          <w:rStyle w:val="af3"/>
          <w:rFonts w:ascii="Calibri" w:hAnsi="Calibri" w:cs="Calibri"/>
          <w:sz w:val="16"/>
          <w:szCs w:val="16"/>
        </w:rPr>
        <w:footnoteRef/>
      </w:r>
      <w:r w:rsidRPr="00507B2C">
        <w:rPr>
          <w:rFonts w:ascii="Calibri" w:hAnsi="Calibri" w:cs="Calibri"/>
          <w:sz w:val="16"/>
          <w:szCs w:val="16"/>
          <w:lang w:val="en-US"/>
        </w:rPr>
        <w:t xml:space="preserve"> </w:t>
      </w:r>
      <w:hyperlink r:id="rId16" w:history="1">
        <w:r w:rsidRPr="00507B2C">
          <w:rPr>
            <w:rStyle w:val="-"/>
            <w:rFonts w:ascii="Calibri" w:hAnsi="Calibri" w:cs="Calibri"/>
            <w:sz w:val="16"/>
            <w:szCs w:val="16"/>
            <w:lang w:val="en-US"/>
          </w:rPr>
          <w:t>Typical Meteorological Year (TMY) | E3P</w:t>
        </w:r>
      </w:hyperlink>
    </w:p>
  </w:footnote>
  <w:footnote w:id="28">
    <w:p w14:paraId="30662A87" w14:textId="77777777" w:rsidR="008D2850" w:rsidRPr="0075031C" w:rsidRDefault="008D2850" w:rsidP="008D2850">
      <w:pPr>
        <w:pStyle w:val="af2"/>
        <w:spacing w:line="276" w:lineRule="auto"/>
        <w:rPr>
          <w:rFonts w:ascii="Times New Roman" w:hAnsi="Times New Roman" w:cs="Times New Roman"/>
          <w:sz w:val="18"/>
          <w:szCs w:val="18"/>
          <w:lang w:val="en-US"/>
        </w:rPr>
      </w:pPr>
      <w:r w:rsidRPr="00F95EDD">
        <w:rPr>
          <w:rStyle w:val="af3"/>
          <w:rFonts w:ascii="Times New Roman" w:hAnsi="Times New Roman" w:cs="Times New Roman"/>
          <w:sz w:val="18"/>
          <w:szCs w:val="18"/>
        </w:rPr>
        <w:footnoteRef/>
      </w:r>
      <w:r w:rsidRPr="0075031C">
        <w:rPr>
          <w:rFonts w:ascii="Times New Roman" w:hAnsi="Times New Roman" w:cs="Times New Roman"/>
          <w:sz w:val="18"/>
          <w:szCs w:val="18"/>
          <w:lang w:val="en-US"/>
        </w:rPr>
        <w:t xml:space="preserve"> </w:t>
      </w:r>
      <w:hyperlink r:id="rId17" w:anchor="bm" w:history="1">
        <w:r w:rsidRPr="00F95EDD">
          <w:rPr>
            <w:rStyle w:val="-"/>
            <w:rFonts w:ascii="Times New Roman" w:hAnsi="Times New Roman" w:cs="Times New Roman"/>
            <w:sz w:val="18"/>
            <w:szCs w:val="18"/>
            <w:lang w:val="en-US"/>
          </w:rPr>
          <w:t>https</w:t>
        </w:r>
        <w:r w:rsidRPr="0075031C">
          <w:rPr>
            <w:rStyle w:val="-"/>
            <w:rFonts w:ascii="Times New Roman" w:hAnsi="Times New Roman" w:cs="Times New Roman"/>
            <w:sz w:val="18"/>
            <w:szCs w:val="18"/>
            <w:lang w:val="en-US"/>
          </w:rPr>
          <w:t>://</w:t>
        </w:r>
        <w:r w:rsidRPr="00F95EDD">
          <w:rPr>
            <w:rStyle w:val="-"/>
            <w:rFonts w:ascii="Times New Roman" w:hAnsi="Times New Roman" w:cs="Times New Roman"/>
            <w:sz w:val="18"/>
            <w:szCs w:val="18"/>
            <w:lang w:val="en-US"/>
          </w:rPr>
          <w:t>webtool</w:t>
        </w:r>
        <w:r w:rsidRPr="0075031C">
          <w:rPr>
            <w:rStyle w:val="-"/>
            <w:rFonts w:ascii="Times New Roman" w:hAnsi="Times New Roman" w:cs="Times New Roman"/>
            <w:sz w:val="18"/>
            <w:szCs w:val="18"/>
            <w:lang w:val="en-US"/>
          </w:rPr>
          <w:t>.</w:t>
        </w:r>
        <w:r w:rsidRPr="00F95EDD">
          <w:rPr>
            <w:rStyle w:val="-"/>
            <w:rFonts w:ascii="Times New Roman" w:hAnsi="Times New Roman" w:cs="Times New Roman"/>
            <w:sz w:val="18"/>
            <w:szCs w:val="18"/>
            <w:lang w:val="en-US"/>
          </w:rPr>
          <w:t>building</w:t>
        </w:r>
        <w:r w:rsidRPr="0075031C">
          <w:rPr>
            <w:rStyle w:val="-"/>
            <w:rFonts w:ascii="Times New Roman" w:hAnsi="Times New Roman" w:cs="Times New Roman"/>
            <w:sz w:val="18"/>
            <w:szCs w:val="18"/>
            <w:lang w:val="en-US"/>
          </w:rPr>
          <w:t>-</w:t>
        </w:r>
        <w:r w:rsidRPr="00F95EDD">
          <w:rPr>
            <w:rStyle w:val="-"/>
            <w:rFonts w:ascii="Times New Roman" w:hAnsi="Times New Roman" w:cs="Times New Roman"/>
            <w:sz w:val="18"/>
            <w:szCs w:val="18"/>
            <w:lang w:val="en-US"/>
          </w:rPr>
          <w:t>typology</w:t>
        </w:r>
        <w:r w:rsidRPr="0075031C">
          <w:rPr>
            <w:rStyle w:val="-"/>
            <w:rFonts w:ascii="Times New Roman" w:hAnsi="Times New Roman" w:cs="Times New Roman"/>
            <w:sz w:val="18"/>
            <w:szCs w:val="18"/>
            <w:lang w:val="en-US"/>
          </w:rPr>
          <w:t>.</w:t>
        </w:r>
        <w:r w:rsidRPr="00F95EDD">
          <w:rPr>
            <w:rStyle w:val="-"/>
            <w:rFonts w:ascii="Times New Roman" w:hAnsi="Times New Roman" w:cs="Times New Roman"/>
            <w:sz w:val="18"/>
            <w:szCs w:val="18"/>
            <w:lang w:val="en-US"/>
          </w:rPr>
          <w:t>eu</w:t>
        </w:r>
        <w:r w:rsidRPr="0075031C">
          <w:rPr>
            <w:rStyle w:val="-"/>
            <w:rFonts w:ascii="Times New Roman" w:hAnsi="Times New Roman" w:cs="Times New Roman"/>
            <w:sz w:val="18"/>
            <w:szCs w:val="18"/>
            <w:lang w:val="en-US"/>
          </w:rPr>
          <w:t>/#</w:t>
        </w:r>
        <w:r w:rsidRPr="00F95EDD">
          <w:rPr>
            <w:rStyle w:val="-"/>
            <w:rFonts w:ascii="Times New Roman" w:hAnsi="Times New Roman" w:cs="Times New Roman"/>
            <w:sz w:val="18"/>
            <w:szCs w:val="18"/>
            <w:lang w:val="en-US"/>
          </w:rPr>
          <w:t>bm</w:t>
        </w:r>
      </w:hyperlink>
    </w:p>
  </w:footnote>
  <w:footnote w:id="29">
    <w:p w14:paraId="5A7A44F9" w14:textId="77777777" w:rsidR="008D2850" w:rsidRPr="00507B2C" w:rsidRDefault="008D2850" w:rsidP="00507B2C">
      <w:pPr>
        <w:pStyle w:val="af2"/>
        <w:spacing w:line="276" w:lineRule="auto"/>
        <w:rPr>
          <w:rFonts w:ascii="Calibri" w:hAnsi="Calibri" w:cs="Calibri"/>
          <w:sz w:val="16"/>
          <w:szCs w:val="16"/>
          <w:lang w:val="en-US"/>
        </w:rPr>
      </w:pPr>
      <w:r w:rsidRPr="00507B2C">
        <w:rPr>
          <w:rStyle w:val="af3"/>
          <w:rFonts w:ascii="Calibri" w:hAnsi="Calibri" w:cs="Calibri"/>
          <w:sz w:val="16"/>
          <w:szCs w:val="16"/>
        </w:rPr>
        <w:footnoteRef/>
      </w:r>
      <w:r w:rsidRPr="00507B2C">
        <w:rPr>
          <w:rFonts w:ascii="Calibri" w:hAnsi="Calibri" w:cs="Calibri"/>
          <w:sz w:val="16"/>
          <w:szCs w:val="16"/>
          <w:lang w:val="en-US"/>
        </w:rPr>
        <w:t xml:space="preserve"> </w:t>
      </w:r>
      <w:hyperlink r:id="rId18" w:history="1">
        <w:r w:rsidRPr="00507B2C">
          <w:rPr>
            <w:rStyle w:val="-"/>
            <w:rFonts w:ascii="Calibri" w:hAnsi="Calibri" w:cs="Calibri"/>
            <w:sz w:val="16"/>
            <w:szCs w:val="16"/>
            <w:lang w:val="en-US"/>
          </w:rPr>
          <w:t>https://www.iso.org/standard/39155.html</w:t>
        </w:r>
      </w:hyperlink>
    </w:p>
  </w:footnote>
  <w:footnote w:id="30">
    <w:p w14:paraId="1FB4ECAF" w14:textId="77777777" w:rsidR="008D2850" w:rsidRPr="00507B2C" w:rsidRDefault="008D2850" w:rsidP="00507B2C">
      <w:pPr>
        <w:pStyle w:val="af2"/>
        <w:spacing w:line="276" w:lineRule="auto"/>
        <w:rPr>
          <w:rFonts w:ascii="Calibri" w:hAnsi="Calibri" w:cs="Calibri"/>
          <w:sz w:val="16"/>
          <w:szCs w:val="16"/>
          <w:lang w:val="en-US"/>
        </w:rPr>
      </w:pPr>
      <w:r w:rsidRPr="00507B2C">
        <w:rPr>
          <w:rStyle w:val="af3"/>
          <w:rFonts w:ascii="Calibri" w:hAnsi="Calibri" w:cs="Calibri"/>
          <w:sz w:val="16"/>
          <w:szCs w:val="16"/>
        </w:rPr>
        <w:footnoteRef/>
      </w:r>
      <w:r w:rsidRPr="00507B2C">
        <w:rPr>
          <w:rFonts w:ascii="Calibri" w:hAnsi="Calibri" w:cs="Calibri"/>
          <w:sz w:val="16"/>
          <w:szCs w:val="16"/>
          <w:lang w:val="en-US"/>
        </w:rPr>
        <w:t xml:space="preserve"> </w:t>
      </w:r>
      <w:hyperlink r:id="rId19" w:history="1">
        <w:r w:rsidRPr="00507B2C">
          <w:rPr>
            <w:rStyle w:val="-"/>
            <w:rFonts w:ascii="Calibri" w:hAnsi="Calibri" w:cs="Calibri"/>
            <w:sz w:val="16"/>
            <w:szCs w:val="16"/>
            <w:lang w:val="en-US"/>
          </w:rPr>
          <w:t>https://www.ashrae.org/technical-resources/bookstore/standard-55-thermal-environmental-conditions-for-human-occupancy</w:t>
        </w:r>
      </w:hyperlink>
    </w:p>
  </w:footnote>
  <w:footnote w:id="31">
    <w:p w14:paraId="7AE8C273" w14:textId="77777777" w:rsidR="008D2850" w:rsidRPr="00D251C1" w:rsidRDefault="008D2850" w:rsidP="00507B2C">
      <w:pPr>
        <w:pStyle w:val="af2"/>
        <w:spacing w:line="276" w:lineRule="auto"/>
        <w:rPr>
          <w:rFonts w:ascii="Times New Roman" w:hAnsi="Times New Roman" w:cs="Times New Roman"/>
          <w:sz w:val="18"/>
          <w:szCs w:val="18"/>
          <w:lang w:val="en-US"/>
        </w:rPr>
      </w:pPr>
      <w:r w:rsidRPr="00507B2C">
        <w:rPr>
          <w:rStyle w:val="af3"/>
          <w:rFonts w:ascii="Calibri" w:hAnsi="Calibri" w:cs="Calibri"/>
          <w:sz w:val="16"/>
          <w:szCs w:val="16"/>
        </w:rPr>
        <w:footnoteRef/>
      </w:r>
      <w:r w:rsidRPr="00507B2C">
        <w:rPr>
          <w:rFonts w:ascii="Calibri" w:hAnsi="Calibri" w:cs="Calibri"/>
          <w:sz w:val="16"/>
          <w:szCs w:val="16"/>
          <w:lang w:val="en-US"/>
        </w:rPr>
        <w:t xml:space="preserve"> </w:t>
      </w:r>
      <w:hyperlink r:id="rId20" w:history="1">
        <w:r w:rsidRPr="00507B2C">
          <w:rPr>
            <w:rStyle w:val="-"/>
            <w:rFonts w:ascii="Calibri" w:hAnsi="Calibri" w:cs="Calibri"/>
            <w:sz w:val="16"/>
            <w:szCs w:val="16"/>
            <w:lang w:val="en-US"/>
          </w:rPr>
          <w:t>https://eshop.elot.gr/product/82337</w:t>
        </w:r>
      </w:hyperlink>
    </w:p>
  </w:footnote>
  <w:footnote w:id="32">
    <w:p w14:paraId="4E789D8D" w14:textId="77777777" w:rsidR="008D2850" w:rsidRPr="00D251C1" w:rsidRDefault="008D2850" w:rsidP="008D2850">
      <w:pPr>
        <w:pStyle w:val="af2"/>
        <w:spacing w:line="276" w:lineRule="auto"/>
        <w:rPr>
          <w:lang w:val="en-US"/>
        </w:rPr>
      </w:pPr>
      <w:r w:rsidRPr="00D251C1">
        <w:rPr>
          <w:rStyle w:val="af3"/>
          <w:rFonts w:ascii="Times New Roman" w:hAnsi="Times New Roman" w:cs="Times New Roman"/>
          <w:sz w:val="18"/>
          <w:szCs w:val="18"/>
        </w:rPr>
        <w:footnoteRef/>
      </w:r>
      <w:r w:rsidRPr="00D251C1">
        <w:rPr>
          <w:rFonts w:ascii="Times New Roman" w:hAnsi="Times New Roman" w:cs="Times New Roman"/>
          <w:sz w:val="18"/>
          <w:szCs w:val="18"/>
          <w:lang w:val="en-US"/>
        </w:rPr>
        <w:t xml:space="preserve"> </w:t>
      </w:r>
      <w:hyperlink r:id="rId21" w:history="1">
        <w:r w:rsidRPr="00D251C1">
          <w:rPr>
            <w:rStyle w:val="-"/>
            <w:rFonts w:ascii="Times New Roman" w:hAnsi="Times New Roman" w:cs="Times New Roman"/>
            <w:sz w:val="18"/>
            <w:szCs w:val="18"/>
            <w:lang w:val="en-US"/>
          </w:rPr>
          <w:t>htt</w:t>
        </w:r>
        <w:r w:rsidRPr="00507B2C">
          <w:rPr>
            <w:rStyle w:val="-"/>
            <w:rFonts w:ascii="Calibri" w:hAnsi="Calibri" w:cs="Calibri"/>
            <w:sz w:val="16"/>
            <w:szCs w:val="16"/>
            <w:lang w:val="en-US"/>
          </w:rPr>
          <w:t>ps://www.statistics.gr/2021-census-pop-hous</w:t>
        </w:r>
      </w:hyperlink>
    </w:p>
  </w:footnote>
  <w:footnote w:id="33">
    <w:p w14:paraId="04411A18" w14:textId="77777777" w:rsidR="008D2850" w:rsidRPr="009A15A0" w:rsidRDefault="008D2850" w:rsidP="009A15A0">
      <w:pPr>
        <w:pStyle w:val="af2"/>
        <w:spacing w:line="276" w:lineRule="auto"/>
        <w:rPr>
          <w:rFonts w:ascii="Calibri" w:hAnsi="Calibri" w:cs="Calibri"/>
          <w:sz w:val="16"/>
          <w:szCs w:val="16"/>
          <w:lang w:val="en-US"/>
        </w:rPr>
      </w:pPr>
      <w:r w:rsidRPr="009A15A0">
        <w:rPr>
          <w:rStyle w:val="af3"/>
          <w:rFonts w:ascii="Calibri" w:hAnsi="Calibri" w:cs="Calibri"/>
          <w:sz w:val="16"/>
          <w:szCs w:val="16"/>
        </w:rPr>
        <w:footnoteRef/>
      </w:r>
      <w:r w:rsidRPr="009A15A0">
        <w:rPr>
          <w:rFonts w:ascii="Calibri" w:hAnsi="Calibri" w:cs="Calibri"/>
          <w:sz w:val="16"/>
          <w:szCs w:val="16"/>
          <w:lang w:val="en-US"/>
        </w:rPr>
        <w:t xml:space="preserve"> </w:t>
      </w:r>
      <w:hyperlink r:id="rId22" w:history="1">
        <w:r w:rsidRPr="009A15A0">
          <w:rPr>
            <w:rStyle w:val="-"/>
            <w:rFonts w:ascii="Calibri" w:hAnsi="Calibri" w:cs="Calibri"/>
            <w:sz w:val="16"/>
            <w:szCs w:val="16"/>
            <w:lang w:val="en-US"/>
          </w:rPr>
          <w:t>https://ypen.gov.gr/wp-content/uploads/2020/11/KENAK_FEK_B2367_2017.pdf</w:t>
        </w:r>
      </w:hyperlink>
    </w:p>
  </w:footnote>
  <w:footnote w:id="34">
    <w:p w14:paraId="5092C576" w14:textId="77777777" w:rsidR="008D2850" w:rsidRPr="009A0175" w:rsidRDefault="008D2850" w:rsidP="009A0175">
      <w:pPr>
        <w:pStyle w:val="af2"/>
        <w:spacing w:line="276" w:lineRule="auto"/>
        <w:rPr>
          <w:rFonts w:ascii="Calibri" w:hAnsi="Calibri" w:cs="Calibri"/>
          <w:lang w:val="en-US"/>
        </w:rPr>
      </w:pPr>
      <w:r w:rsidRPr="009A0175">
        <w:rPr>
          <w:rStyle w:val="af3"/>
          <w:rFonts w:ascii="Calibri" w:hAnsi="Calibri" w:cs="Calibri"/>
          <w:sz w:val="16"/>
          <w:szCs w:val="16"/>
        </w:rPr>
        <w:footnoteRef/>
      </w:r>
      <w:r w:rsidRPr="009A0175">
        <w:rPr>
          <w:rFonts w:ascii="Calibri" w:hAnsi="Calibri" w:cs="Calibri"/>
          <w:sz w:val="16"/>
          <w:szCs w:val="16"/>
          <w:lang w:val="en-US"/>
        </w:rPr>
        <w:t xml:space="preserve"> </w:t>
      </w:r>
      <w:hyperlink r:id="rId23" w:history="1">
        <w:r w:rsidRPr="009A0175">
          <w:rPr>
            <w:rStyle w:val="-"/>
            <w:rFonts w:ascii="Calibri" w:hAnsi="Calibri" w:cs="Calibri"/>
            <w:sz w:val="16"/>
            <w:szCs w:val="16"/>
            <w:lang w:val="en-US"/>
          </w:rPr>
          <w:t>https://ypen.gov.gr/wp-content/uploads/2024</w:t>
        </w:r>
      </w:hyperlink>
    </w:p>
  </w:footnote>
  <w:footnote w:id="35">
    <w:p w14:paraId="18188082" w14:textId="77777777" w:rsidR="00D50D9D" w:rsidRPr="00AA3040" w:rsidRDefault="00D50D9D" w:rsidP="00D50D9D">
      <w:pPr>
        <w:pStyle w:val="af2"/>
        <w:rPr>
          <w:rFonts w:ascii="Times New Roman" w:hAnsi="Times New Roman" w:cs="Times New Roman"/>
          <w:lang w:val="en-US"/>
        </w:rPr>
      </w:pPr>
      <w:r w:rsidRPr="00AA3040">
        <w:rPr>
          <w:rStyle w:val="af3"/>
          <w:rFonts w:ascii="Times New Roman" w:hAnsi="Times New Roman" w:cs="Times New Roman"/>
          <w:sz w:val="18"/>
          <w:szCs w:val="18"/>
        </w:rPr>
        <w:footnoteRef/>
      </w:r>
      <w:r w:rsidRPr="00AA3040">
        <w:rPr>
          <w:rFonts w:ascii="Times New Roman" w:hAnsi="Times New Roman" w:cs="Times New Roman"/>
          <w:sz w:val="18"/>
          <w:szCs w:val="18"/>
          <w:lang w:val="en-US"/>
        </w:rPr>
        <w:t xml:space="preserve"> </w:t>
      </w:r>
      <w:hyperlink r:id="rId24" w:history="1">
        <w:r w:rsidRPr="00AA3040">
          <w:rPr>
            <w:rStyle w:val="-"/>
            <w:rFonts w:ascii="Times New Roman" w:hAnsi="Times New Roman" w:cs="Times New Roman"/>
            <w:sz w:val="18"/>
            <w:szCs w:val="18"/>
            <w:lang w:val="en-US"/>
          </w:rPr>
          <w:t>https://www.statistics.gr/census-buildings-2011</w:t>
        </w:r>
      </w:hyperlink>
      <w:r w:rsidRPr="00AA3040">
        <w:rPr>
          <w:rFonts w:ascii="Times New Roman" w:hAnsi="Times New Roman" w:cs="Times New Roman"/>
          <w:sz w:val="18"/>
          <w:szCs w:val="18"/>
          <w:lang w:val="en-US"/>
        </w:rPr>
        <w:t>.</w:t>
      </w:r>
    </w:p>
  </w:footnote>
  <w:footnote w:id="36">
    <w:p w14:paraId="33A7510C" w14:textId="3682F5FC" w:rsidR="006E4AD2" w:rsidRPr="00923F38" w:rsidRDefault="006E4AD2">
      <w:pPr>
        <w:pStyle w:val="af2"/>
        <w:rPr>
          <w:lang w:val="en-US"/>
        </w:rPr>
      </w:pPr>
      <w:r>
        <w:rPr>
          <w:rStyle w:val="af3"/>
        </w:rPr>
        <w:footnoteRef/>
      </w:r>
      <w:r w:rsidRPr="00923F38">
        <w:rPr>
          <w:lang w:val="en-US"/>
        </w:rPr>
        <w:t xml:space="preserve"> </w:t>
      </w:r>
      <w:r w:rsidR="00F5306B">
        <w:t>Πηγή</w:t>
      </w:r>
      <w:r w:rsidR="00F5306B" w:rsidRPr="00923F38">
        <w:rPr>
          <w:lang w:val="en-US"/>
        </w:rPr>
        <w:t xml:space="preserve">: </w:t>
      </w:r>
      <w:r w:rsidRPr="00923F38">
        <w:rPr>
          <w:rFonts w:ascii="Calibri" w:hAnsi="Calibri" w:cs="Calibri"/>
          <w:lang w:val="en-US"/>
        </w:rPr>
        <w:t xml:space="preserve">Cambridge Econometrics Limited, 2022. 2030 EU energy efficiency target: The multiple benefits of higher ambition. </w:t>
      </w:r>
      <w:r>
        <w:rPr>
          <w:rFonts w:ascii="Calibri" w:hAnsi="Calibri" w:cs="Calibri"/>
          <w:lang w:val="en-US"/>
        </w:rPr>
        <w:t xml:space="preserve">Study for the </w:t>
      </w:r>
      <w:r w:rsidRPr="006E4AD2">
        <w:rPr>
          <w:rFonts w:ascii="Calibri" w:hAnsi="Calibri" w:cs="Calibri"/>
        </w:rPr>
        <w:t>Coalition for Energy Savings</w:t>
      </w:r>
      <w:r>
        <w:rPr>
          <w:rFonts w:ascii="Calibri" w:hAnsi="Calibri" w:cs="Calibri"/>
          <w:lang w:val="en-U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B9F25E" w14:textId="64071117" w:rsidR="003E739D" w:rsidRDefault="003E739D" w:rsidP="003E739D">
    <w:pPr>
      <w:pStyle w:val="ab"/>
      <w:jc w:val="right"/>
    </w:pPr>
    <w:r w:rsidRPr="000954AB">
      <w:rPr>
        <w:noProof/>
        <w:lang w:val="en-US"/>
      </w:rPr>
      <w:drawing>
        <wp:inline distT="0" distB="0" distL="0" distR="0" wp14:anchorId="57EE9992" wp14:editId="5A18725C">
          <wp:extent cx="1399430" cy="690603"/>
          <wp:effectExtent l="0" t="0" r="0" b="0"/>
          <wp:docPr id="1064748335" name="Εικόνα 1" descr="Εικόνα που περιέχει κείμενο, γραμματοσειρά, λογότυπο, σύμβολο&#10;&#10;Το περιεχόμενο που δημιουργείται από AI ενδέχεται να είναι εσφαλμένο."/>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4748335" name="Εικόνα 1" descr="Εικόνα που περιέχει κείμενο, γραμματοσειρά, λογότυπο, σύμβολο&#10;&#10;Το περιεχόμενο που δημιουργείται από AI ενδέχεται να είναι εσφαλμένο."/>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15347" cy="698458"/>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1866E8" w14:textId="137C7494" w:rsidR="005C55EC" w:rsidRPr="0086066F" w:rsidRDefault="005C55EC">
    <w:pPr>
      <w:pStyle w:val="ab"/>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266250"/>
    <w:multiLevelType w:val="hybridMultilevel"/>
    <w:tmpl w:val="B4E8A3DA"/>
    <w:lvl w:ilvl="0" w:tplc="0409000D">
      <w:start w:val="1"/>
      <w:numFmt w:val="bullet"/>
      <w:lvlText w:val=""/>
      <w:lvlJc w:val="left"/>
      <w:pPr>
        <w:ind w:left="-500" w:hanging="360"/>
      </w:pPr>
      <w:rPr>
        <w:rFonts w:ascii="Wingdings" w:hAnsi="Wingdings" w:hint="default"/>
      </w:rPr>
    </w:lvl>
    <w:lvl w:ilvl="1" w:tplc="04090003" w:tentative="1">
      <w:start w:val="1"/>
      <w:numFmt w:val="bullet"/>
      <w:lvlText w:val="o"/>
      <w:lvlJc w:val="left"/>
      <w:pPr>
        <w:ind w:left="220" w:hanging="360"/>
      </w:pPr>
      <w:rPr>
        <w:rFonts w:ascii="Courier New" w:hAnsi="Courier New" w:cs="Courier New" w:hint="default"/>
      </w:rPr>
    </w:lvl>
    <w:lvl w:ilvl="2" w:tplc="04090005" w:tentative="1">
      <w:start w:val="1"/>
      <w:numFmt w:val="bullet"/>
      <w:lvlText w:val=""/>
      <w:lvlJc w:val="left"/>
      <w:pPr>
        <w:ind w:left="940" w:hanging="360"/>
      </w:pPr>
      <w:rPr>
        <w:rFonts w:ascii="Wingdings" w:hAnsi="Wingdings" w:hint="default"/>
      </w:rPr>
    </w:lvl>
    <w:lvl w:ilvl="3" w:tplc="04090001" w:tentative="1">
      <w:start w:val="1"/>
      <w:numFmt w:val="bullet"/>
      <w:lvlText w:val=""/>
      <w:lvlJc w:val="left"/>
      <w:pPr>
        <w:ind w:left="1660" w:hanging="360"/>
      </w:pPr>
      <w:rPr>
        <w:rFonts w:ascii="Symbol" w:hAnsi="Symbol" w:hint="default"/>
      </w:rPr>
    </w:lvl>
    <w:lvl w:ilvl="4" w:tplc="04090003" w:tentative="1">
      <w:start w:val="1"/>
      <w:numFmt w:val="bullet"/>
      <w:lvlText w:val="o"/>
      <w:lvlJc w:val="left"/>
      <w:pPr>
        <w:ind w:left="2380" w:hanging="360"/>
      </w:pPr>
      <w:rPr>
        <w:rFonts w:ascii="Courier New" w:hAnsi="Courier New" w:cs="Courier New" w:hint="default"/>
      </w:rPr>
    </w:lvl>
    <w:lvl w:ilvl="5" w:tplc="04090005" w:tentative="1">
      <w:start w:val="1"/>
      <w:numFmt w:val="bullet"/>
      <w:lvlText w:val=""/>
      <w:lvlJc w:val="left"/>
      <w:pPr>
        <w:ind w:left="3100" w:hanging="360"/>
      </w:pPr>
      <w:rPr>
        <w:rFonts w:ascii="Wingdings" w:hAnsi="Wingdings" w:hint="default"/>
      </w:rPr>
    </w:lvl>
    <w:lvl w:ilvl="6" w:tplc="04090001" w:tentative="1">
      <w:start w:val="1"/>
      <w:numFmt w:val="bullet"/>
      <w:lvlText w:val=""/>
      <w:lvlJc w:val="left"/>
      <w:pPr>
        <w:ind w:left="3820" w:hanging="360"/>
      </w:pPr>
      <w:rPr>
        <w:rFonts w:ascii="Symbol" w:hAnsi="Symbol" w:hint="default"/>
      </w:rPr>
    </w:lvl>
    <w:lvl w:ilvl="7" w:tplc="04090003" w:tentative="1">
      <w:start w:val="1"/>
      <w:numFmt w:val="bullet"/>
      <w:lvlText w:val="o"/>
      <w:lvlJc w:val="left"/>
      <w:pPr>
        <w:ind w:left="4540" w:hanging="360"/>
      </w:pPr>
      <w:rPr>
        <w:rFonts w:ascii="Courier New" w:hAnsi="Courier New" w:cs="Courier New" w:hint="default"/>
      </w:rPr>
    </w:lvl>
    <w:lvl w:ilvl="8" w:tplc="04090005" w:tentative="1">
      <w:start w:val="1"/>
      <w:numFmt w:val="bullet"/>
      <w:lvlText w:val=""/>
      <w:lvlJc w:val="left"/>
      <w:pPr>
        <w:ind w:left="5260" w:hanging="360"/>
      </w:pPr>
      <w:rPr>
        <w:rFonts w:ascii="Wingdings" w:hAnsi="Wingdings" w:hint="default"/>
      </w:rPr>
    </w:lvl>
  </w:abstractNum>
  <w:abstractNum w:abstractNumId="1" w15:restartNumberingAfterBreak="0">
    <w:nsid w:val="03300635"/>
    <w:multiLevelType w:val="hybridMultilevel"/>
    <w:tmpl w:val="7A5A5ABA"/>
    <w:lvl w:ilvl="0" w:tplc="04090005">
      <w:start w:val="1"/>
      <w:numFmt w:val="bullet"/>
      <w:lvlText w:val=""/>
      <w:lvlJc w:val="left"/>
      <w:pPr>
        <w:ind w:left="121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4334931"/>
    <w:multiLevelType w:val="hybridMultilevel"/>
    <w:tmpl w:val="A6E073FC"/>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22EC1704">
      <w:numFmt w:val="bullet"/>
      <w:lvlText w:val="-"/>
      <w:lvlJc w:val="left"/>
      <w:pPr>
        <w:ind w:left="1800" w:hanging="360"/>
      </w:pPr>
      <w:rPr>
        <w:rFonts w:ascii="Calibri" w:eastAsiaTheme="minorHAnsi" w:hAnsi="Calibri" w:cs="Calibri" w:hint="default"/>
        <w:b/>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 w15:restartNumberingAfterBreak="0">
    <w:nsid w:val="108907A6"/>
    <w:multiLevelType w:val="hybridMultilevel"/>
    <w:tmpl w:val="2674AB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406587A"/>
    <w:multiLevelType w:val="hybridMultilevel"/>
    <w:tmpl w:val="2F7E655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 w15:restartNumberingAfterBreak="0">
    <w:nsid w:val="19FB6F8D"/>
    <w:multiLevelType w:val="hybridMultilevel"/>
    <w:tmpl w:val="6CA8FE02"/>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1C186F49"/>
    <w:multiLevelType w:val="hybridMultilevel"/>
    <w:tmpl w:val="4AA8A7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24545DD1"/>
    <w:multiLevelType w:val="hybridMultilevel"/>
    <w:tmpl w:val="CE7AC1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E0A6153"/>
    <w:multiLevelType w:val="hybridMultilevel"/>
    <w:tmpl w:val="FB0CA2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31164EAD"/>
    <w:multiLevelType w:val="hybridMultilevel"/>
    <w:tmpl w:val="F322EE3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3569324F"/>
    <w:multiLevelType w:val="hybridMultilevel"/>
    <w:tmpl w:val="75769AEC"/>
    <w:lvl w:ilvl="0" w:tplc="0408000D">
      <w:start w:val="1"/>
      <w:numFmt w:val="bullet"/>
      <w:lvlText w:val=""/>
      <w:lvlJc w:val="left"/>
      <w:pPr>
        <w:ind w:left="502" w:hanging="360"/>
      </w:pPr>
      <w:rPr>
        <w:rFonts w:ascii="Wingdings" w:hAnsi="Wingdings" w:hint="default"/>
      </w:rPr>
    </w:lvl>
    <w:lvl w:ilvl="1" w:tplc="04080003" w:tentative="1">
      <w:start w:val="1"/>
      <w:numFmt w:val="bullet"/>
      <w:lvlText w:val="o"/>
      <w:lvlJc w:val="left"/>
      <w:pPr>
        <w:ind w:left="1222" w:hanging="360"/>
      </w:pPr>
      <w:rPr>
        <w:rFonts w:ascii="Courier New" w:hAnsi="Courier New" w:cs="Courier New" w:hint="default"/>
      </w:rPr>
    </w:lvl>
    <w:lvl w:ilvl="2" w:tplc="04080005" w:tentative="1">
      <w:start w:val="1"/>
      <w:numFmt w:val="bullet"/>
      <w:lvlText w:val=""/>
      <w:lvlJc w:val="left"/>
      <w:pPr>
        <w:ind w:left="1942" w:hanging="360"/>
      </w:pPr>
      <w:rPr>
        <w:rFonts w:ascii="Wingdings" w:hAnsi="Wingdings" w:hint="default"/>
      </w:rPr>
    </w:lvl>
    <w:lvl w:ilvl="3" w:tplc="04080001" w:tentative="1">
      <w:start w:val="1"/>
      <w:numFmt w:val="bullet"/>
      <w:lvlText w:val=""/>
      <w:lvlJc w:val="left"/>
      <w:pPr>
        <w:ind w:left="2662" w:hanging="360"/>
      </w:pPr>
      <w:rPr>
        <w:rFonts w:ascii="Symbol" w:hAnsi="Symbol" w:hint="default"/>
      </w:rPr>
    </w:lvl>
    <w:lvl w:ilvl="4" w:tplc="04080003" w:tentative="1">
      <w:start w:val="1"/>
      <w:numFmt w:val="bullet"/>
      <w:lvlText w:val="o"/>
      <w:lvlJc w:val="left"/>
      <w:pPr>
        <w:ind w:left="3382" w:hanging="360"/>
      </w:pPr>
      <w:rPr>
        <w:rFonts w:ascii="Courier New" w:hAnsi="Courier New" w:cs="Courier New" w:hint="default"/>
      </w:rPr>
    </w:lvl>
    <w:lvl w:ilvl="5" w:tplc="04080005" w:tentative="1">
      <w:start w:val="1"/>
      <w:numFmt w:val="bullet"/>
      <w:lvlText w:val=""/>
      <w:lvlJc w:val="left"/>
      <w:pPr>
        <w:ind w:left="4102" w:hanging="360"/>
      </w:pPr>
      <w:rPr>
        <w:rFonts w:ascii="Wingdings" w:hAnsi="Wingdings" w:hint="default"/>
      </w:rPr>
    </w:lvl>
    <w:lvl w:ilvl="6" w:tplc="04080001" w:tentative="1">
      <w:start w:val="1"/>
      <w:numFmt w:val="bullet"/>
      <w:lvlText w:val=""/>
      <w:lvlJc w:val="left"/>
      <w:pPr>
        <w:ind w:left="4822" w:hanging="360"/>
      </w:pPr>
      <w:rPr>
        <w:rFonts w:ascii="Symbol" w:hAnsi="Symbol" w:hint="default"/>
      </w:rPr>
    </w:lvl>
    <w:lvl w:ilvl="7" w:tplc="04080003" w:tentative="1">
      <w:start w:val="1"/>
      <w:numFmt w:val="bullet"/>
      <w:lvlText w:val="o"/>
      <w:lvlJc w:val="left"/>
      <w:pPr>
        <w:ind w:left="5542" w:hanging="360"/>
      </w:pPr>
      <w:rPr>
        <w:rFonts w:ascii="Courier New" w:hAnsi="Courier New" w:cs="Courier New" w:hint="default"/>
      </w:rPr>
    </w:lvl>
    <w:lvl w:ilvl="8" w:tplc="04080005" w:tentative="1">
      <w:start w:val="1"/>
      <w:numFmt w:val="bullet"/>
      <w:lvlText w:val=""/>
      <w:lvlJc w:val="left"/>
      <w:pPr>
        <w:ind w:left="6262" w:hanging="360"/>
      </w:pPr>
      <w:rPr>
        <w:rFonts w:ascii="Wingdings" w:hAnsi="Wingdings" w:hint="default"/>
      </w:rPr>
    </w:lvl>
  </w:abstractNum>
  <w:abstractNum w:abstractNumId="11" w15:restartNumberingAfterBreak="0">
    <w:nsid w:val="37086045"/>
    <w:multiLevelType w:val="multilevel"/>
    <w:tmpl w:val="2F16A45C"/>
    <w:lvl w:ilvl="0">
      <w:start w:val="1"/>
      <w:numFmt w:val="bullet"/>
      <w:lvlText w:val=""/>
      <w:lvlJc w:val="left"/>
      <w:pPr>
        <w:ind w:left="360" w:hanging="360"/>
      </w:pPr>
      <w:rPr>
        <w:rFonts w:ascii="Symbol" w:hAnsi="Symbol" w:hint="default"/>
      </w:rPr>
    </w:lvl>
    <w:lvl w:ilvl="1">
      <w:start w:val="1"/>
      <w:numFmt w:val="decimal"/>
      <w:lvlText w:val="%1.%2."/>
      <w:lvlJc w:val="left"/>
      <w:pPr>
        <w:ind w:left="70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385E344D"/>
    <w:multiLevelType w:val="hybridMultilevel"/>
    <w:tmpl w:val="438CB74A"/>
    <w:lvl w:ilvl="0" w:tplc="04090003">
      <w:start w:val="1"/>
      <w:numFmt w:val="bullet"/>
      <w:lvlText w:val="o"/>
      <w:lvlJc w:val="left"/>
      <w:pPr>
        <w:ind w:left="502" w:hanging="360"/>
      </w:pPr>
      <w:rPr>
        <w:rFonts w:ascii="Courier New" w:hAnsi="Courier New" w:cs="Courier New" w:hint="default"/>
      </w:rPr>
    </w:lvl>
    <w:lvl w:ilvl="1" w:tplc="04090003" w:tentative="1">
      <w:start w:val="1"/>
      <w:numFmt w:val="bullet"/>
      <w:lvlText w:val="o"/>
      <w:lvlJc w:val="left"/>
      <w:pPr>
        <w:ind w:left="1222" w:hanging="360"/>
      </w:pPr>
      <w:rPr>
        <w:rFonts w:ascii="Courier New" w:hAnsi="Courier New" w:cs="Courier New" w:hint="default"/>
      </w:rPr>
    </w:lvl>
    <w:lvl w:ilvl="2" w:tplc="04090005" w:tentative="1">
      <w:start w:val="1"/>
      <w:numFmt w:val="bullet"/>
      <w:lvlText w:val=""/>
      <w:lvlJc w:val="left"/>
      <w:pPr>
        <w:ind w:left="1942" w:hanging="360"/>
      </w:pPr>
      <w:rPr>
        <w:rFonts w:ascii="Wingdings" w:hAnsi="Wingdings" w:hint="default"/>
      </w:rPr>
    </w:lvl>
    <w:lvl w:ilvl="3" w:tplc="04090001" w:tentative="1">
      <w:start w:val="1"/>
      <w:numFmt w:val="bullet"/>
      <w:lvlText w:val=""/>
      <w:lvlJc w:val="left"/>
      <w:pPr>
        <w:ind w:left="2662" w:hanging="360"/>
      </w:pPr>
      <w:rPr>
        <w:rFonts w:ascii="Symbol" w:hAnsi="Symbol" w:hint="default"/>
      </w:rPr>
    </w:lvl>
    <w:lvl w:ilvl="4" w:tplc="04090003" w:tentative="1">
      <w:start w:val="1"/>
      <w:numFmt w:val="bullet"/>
      <w:lvlText w:val="o"/>
      <w:lvlJc w:val="left"/>
      <w:pPr>
        <w:ind w:left="3382" w:hanging="360"/>
      </w:pPr>
      <w:rPr>
        <w:rFonts w:ascii="Courier New" w:hAnsi="Courier New" w:cs="Courier New" w:hint="default"/>
      </w:rPr>
    </w:lvl>
    <w:lvl w:ilvl="5" w:tplc="04090005" w:tentative="1">
      <w:start w:val="1"/>
      <w:numFmt w:val="bullet"/>
      <w:lvlText w:val=""/>
      <w:lvlJc w:val="left"/>
      <w:pPr>
        <w:ind w:left="4102" w:hanging="360"/>
      </w:pPr>
      <w:rPr>
        <w:rFonts w:ascii="Wingdings" w:hAnsi="Wingdings" w:hint="default"/>
      </w:rPr>
    </w:lvl>
    <w:lvl w:ilvl="6" w:tplc="04090001" w:tentative="1">
      <w:start w:val="1"/>
      <w:numFmt w:val="bullet"/>
      <w:lvlText w:val=""/>
      <w:lvlJc w:val="left"/>
      <w:pPr>
        <w:ind w:left="4822" w:hanging="360"/>
      </w:pPr>
      <w:rPr>
        <w:rFonts w:ascii="Symbol" w:hAnsi="Symbol" w:hint="default"/>
      </w:rPr>
    </w:lvl>
    <w:lvl w:ilvl="7" w:tplc="04090003" w:tentative="1">
      <w:start w:val="1"/>
      <w:numFmt w:val="bullet"/>
      <w:lvlText w:val="o"/>
      <w:lvlJc w:val="left"/>
      <w:pPr>
        <w:ind w:left="5542" w:hanging="360"/>
      </w:pPr>
      <w:rPr>
        <w:rFonts w:ascii="Courier New" w:hAnsi="Courier New" w:cs="Courier New" w:hint="default"/>
      </w:rPr>
    </w:lvl>
    <w:lvl w:ilvl="8" w:tplc="04090005" w:tentative="1">
      <w:start w:val="1"/>
      <w:numFmt w:val="bullet"/>
      <w:lvlText w:val=""/>
      <w:lvlJc w:val="left"/>
      <w:pPr>
        <w:ind w:left="6262" w:hanging="360"/>
      </w:pPr>
      <w:rPr>
        <w:rFonts w:ascii="Wingdings" w:hAnsi="Wingdings" w:hint="default"/>
      </w:rPr>
    </w:lvl>
  </w:abstractNum>
  <w:abstractNum w:abstractNumId="13" w15:restartNumberingAfterBreak="0">
    <w:nsid w:val="3CB65654"/>
    <w:multiLevelType w:val="hybridMultilevel"/>
    <w:tmpl w:val="E116A2AE"/>
    <w:lvl w:ilvl="0" w:tplc="0408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43C81824"/>
    <w:multiLevelType w:val="hybridMultilevel"/>
    <w:tmpl w:val="1982ED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4291F76"/>
    <w:multiLevelType w:val="hybridMultilevel"/>
    <w:tmpl w:val="77CEA902"/>
    <w:lvl w:ilvl="0" w:tplc="04080001">
      <w:start w:val="1"/>
      <w:numFmt w:val="bullet"/>
      <w:lvlText w:val=""/>
      <w:lvlJc w:val="left"/>
      <w:pPr>
        <w:ind w:left="720" w:hanging="360"/>
      </w:pPr>
      <w:rPr>
        <w:rFonts w:ascii="Symbol" w:hAnsi="Symbol"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16" w15:restartNumberingAfterBreak="0">
    <w:nsid w:val="475D0E44"/>
    <w:multiLevelType w:val="hybridMultilevel"/>
    <w:tmpl w:val="F7BC7A3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479C7604"/>
    <w:multiLevelType w:val="hybridMultilevel"/>
    <w:tmpl w:val="0AD29AA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8" w15:restartNumberingAfterBreak="0">
    <w:nsid w:val="48326466"/>
    <w:multiLevelType w:val="hybridMultilevel"/>
    <w:tmpl w:val="D1C044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0AD350D"/>
    <w:multiLevelType w:val="hybridMultilevel"/>
    <w:tmpl w:val="D908A17A"/>
    <w:lvl w:ilvl="0" w:tplc="0409000D">
      <w:start w:val="1"/>
      <w:numFmt w:val="bullet"/>
      <w:lvlText w:val=""/>
      <w:lvlJc w:val="left"/>
      <w:pPr>
        <w:ind w:left="502" w:hanging="360"/>
      </w:pPr>
      <w:rPr>
        <w:rFonts w:ascii="Wingdings" w:hAnsi="Wingdings" w:hint="default"/>
      </w:rPr>
    </w:lvl>
    <w:lvl w:ilvl="1" w:tplc="04090003" w:tentative="1">
      <w:start w:val="1"/>
      <w:numFmt w:val="bullet"/>
      <w:lvlText w:val="o"/>
      <w:lvlJc w:val="left"/>
      <w:pPr>
        <w:ind w:left="1222" w:hanging="360"/>
      </w:pPr>
      <w:rPr>
        <w:rFonts w:ascii="Courier New" w:hAnsi="Courier New" w:cs="Courier New" w:hint="default"/>
      </w:rPr>
    </w:lvl>
    <w:lvl w:ilvl="2" w:tplc="04090005" w:tentative="1">
      <w:start w:val="1"/>
      <w:numFmt w:val="bullet"/>
      <w:lvlText w:val=""/>
      <w:lvlJc w:val="left"/>
      <w:pPr>
        <w:ind w:left="1942" w:hanging="360"/>
      </w:pPr>
      <w:rPr>
        <w:rFonts w:ascii="Wingdings" w:hAnsi="Wingdings" w:hint="default"/>
      </w:rPr>
    </w:lvl>
    <w:lvl w:ilvl="3" w:tplc="04090001" w:tentative="1">
      <w:start w:val="1"/>
      <w:numFmt w:val="bullet"/>
      <w:lvlText w:val=""/>
      <w:lvlJc w:val="left"/>
      <w:pPr>
        <w:ind w:left="2662" w:hanging="360"/>
      </w:pPr>
      <w:rPr>
        <w:rFonts w:ascii="Symbol" w:hAnsi="Symbol" w:hint="default"/>
      </w:rPr>
    </w:lvl>
    <w:lvl w:ilvl="4" w:tplc="04090003" w:tentative="1">
      <w:start w:val="1"/>
      <w:numFmt w:val="bullet"/>
      <w:lvlText w:val="o"/>
      <w:lvlJc w:val="left"/>
      <w:pPr>
        <w:ind w:left="3382" w:hanging="360"/>
      </w:pPr>
      <w:rPr>
        <w:rFonts w:ascii="Courier New" w:hAnsi="Courier New" w:cs="Courier New" w:hint="default"/>
      </w:rPr>
    </w:lvl>
    <w:lvl w:ilvl="5" w:tplc="04090005" w:tentative="1">
      <w:start w:val="1"/>
      <w:numFmt w:val="bullet"/>
      <w:lvlText w:val=""/>
      <w:lvlJc w:val="left"/>
      <w:pPr>
        <w:ind w:left="4102" w:hanging="360"/>
      </w:pPr>
      <w:rPr>
        <w:rFonts w:ascii="Wingdings" w:hAnsi="Wingdings" w:hint="default"/>
      </w:rPr>
    </w:lvl>
    <w:lvl w:ilvl="6" w:tplc="04090001" w:tentative="1">
      <w:start w:val="1"/>
      <w:numFmt w:val="bullet"/>
      <w:lvlText w:val=""/>
      <w:lvlJc w:val="left"/>
      <w:pPr>
        <w:ind w:left="4822" w:hanging="360"/>
      </w:pPr>
      <w:rPr>
        <w:rFonts w:ascii="Symbol" w:hAnsi="Symbol" w:hint="default"/>
      </w:rPr>
    </w:lvl>
    <w:lvl w:ilvl="7" w:tplc="04090003" w:tentative="1">
      <w:start w:val="1"/>
      <w:numFmt w:val="bullet"/>
      <w:lvlText w:val="o"/>
      <w:lvlJc w:val="left"/>
      <w:pPr>
        <w:ind w:left="5542" w:hanging="360"/>
      </w:pPr>
      <w:rPr>
        <w:rFonts w:ascii="Courier New" w:hAnsi="Courier New" w:cs="Courier New" w:hint="default"/>
      </w:rPr>
    </w:lvl>
    <w:lvl w:ilvl="8" w:tplc="04090005" w:tentative="1">
      <w:start w:val="1"/>
      <w:numFmt w:val="bullet"/>
      <w:lvlText w:val=""/>
      <w:lvlJc w:val="left"/>
      <w:pPr>
        <w:ind w:left="6262" w:hanging="360"/>
      </w:pPr>
      <w:rPr>
        <w:rFonts w:ascii="Wingdings" w:hAnsi="Wingdings" w:hint="default"/>
      </w:rPr>
    </w:lvl>
  </w:abstractNum>
  <w:abstractNum w:abstractNumId="20" w15:restartNumberingAfterBreak="0">
    <w:nsid w:val="56151E5C"/>
    <w:multiLevelType w:val="hybridMultilevel"/>
    <w:tmpl w:val="9A0C57D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5D9157AA"/>
    <w:multiLevelType w:val="hybridMultilevel"/>
    <w:tmpl w:val="9B9E64C6"/>
    <w:lvl w:ilvl="0" w:tplc="04080001">
      <w:start w:val="1"/>
      <w:numFmt w:val="bullet"/>
      <w:lvlText w:val=""/>
      <w:lvlJc w:val="left"/>
      <w:pPr>
        <w:ind w:left="644" w:hanging="360"/>
      </w:pPr>
      <w:rPr>
        <w:rFonts w:ascii="Symbol" w:hAnsi="Symbol" w:hint="default"/>
      </w:rPr>
    </w:lvl>
    <w:lvl w:ilvl="1" w:tplc="04080003" w:tentative="1">
      <w:start w:val="1"/>
      <w:numFmt w:val="bullet"/>
      <w:lvlText w:val="o"/>
      <w:lvlJc w:val="left"/>
      <w:pPr>
        <w:ind w:left="1364" w:hanging="360"/>
      </w:pPr>
      <w:rPr>
        <w:rFonts w:ascii="Courier New" w:hAnsi="Courier New" w:cs="Courier New" w:hint="default"/>
      </w:rPr>
    </w:lvl>
    <w:lvl w:ilvl="2" w:tplc="04080005" w:tentative="1">
      <w:start w:val="1"/>
      <w:numFmt w:val="bullet"/>
      <w:lvlText w:val=""/>
      <w:lvlJc w:val="left"/>
      <w:pPr>
        <w:ind w:left="2084" w:hanging="360"/>
      </w:pPr>
      <w:rPr>
        <w:rFonts w:ascii="Wingdings" w:hAnsi="Wingdings" w:hint="default"/>
      </w:rPr>
    </w:lvl>
    <w:lvl w:ilvl="3" w:tplc="04080001" w:tentative="1">
      <w:start w:val="1"/>
      <w:numFmt w:val="bullet"/>
      <w:lvlText w:val=""/>
      <w:lvlJc w:val="left"/>
      <w:pPr>
        <w:ind w:left="2804" w:hanging="360"/>
      </w:pPr>
      <w:rPr>
        <w:rFonts w:ascii="Symbol" w:hAnsi="Symbol" w:hint="default"/>
      </w:rPr>
    </w:lvl>
    <w:lvl w:ilvl="4" w:tplc="04080003" w:tentative="1">
      <w:start w:val="1"/>
      <w:numFmt w:val="bullet"/>
      <w:lvlText w:val="o"/>
      <w:lvlJc w:val="left"/>
      <w:pPr>
        <w:ind w:left="3524" w:hanging="360"/>
      </w:pPr>
      <w:rPr>
        <w:rFonts w:ascii="Courier New" w:hAnsi="Courier New" w:cs="Courier New" w:hint="default"/>
      </w:rPr>
    </w:lvl>
    <w:lvl w:ilvl="5" w:tplc="04080005" w:tentative="1">
      <w:start w:val="1"/>
      <w:numFmt w:val="bullet"/>
      <w:lvlText w:val=""/>
      <w:lvlJc w:val="left"/>
      <w:pPr>
        <w:ind w:left="4244" w:hanging="360"/>
      </w:pPr>
      <w:rPr>
        <w:rFonts w:ascii="Wingdings" w:hAnsi="Wingdings" w:hint="default"/>
      </w:rPr>
    </w:lvl>
    <w:lvl w:ilvl="6" w:tplc="04080001" w:tentative="1">
      <w:start w:val="1"/>
      <w:numFmt w:val="bullet"/>
      <w:lvlText w:val=""/>
      <w:lvlJc w:val="left"/>
      <w:pPr>
        <w:ind w:left="4964" w:hanging="360"/>
      </w:pPr>
      <w:rPr>
        <w:rFonts w:ascii="Symbol" w:hAnsi="Symbol" w:hint="default"/>
      </w:rPr>
    </w:lvl>
    <w:lvl w:ilvl="7" w:tplc="04080003" w:tentative="1">
      <w:start w:val="1"/>
      <w:numFmt w:val="bullet"/>
      <w:lvlText w:val="o"/>
      <w:lvlJc w:val="left"/>
      <w:pPr>
        <w:ind w:left="5684" w:hanging="360"/>
      </w:pPr>
      <w:rPr>
        <w:rFonts w:ascii="Courier New" w:hAnsi="Courier New" w:cs="Courier New" w:hint="default"/>
      </w:rPr>
    </w:lvl>
    <w:lvl w:ilvl="8" w:tplc="04080005" w:tentative="1">
      <w:start w:val="1"/>
      <w:numFmt w:val="bullet"/>
      <w:lvlText w:val=""/>
      <w:lvlJc w:val="left"/>
      <w:pPr>
        <w:ind w:left="6404" w:hanging="360"/>
      </w:pPr>
      <w:rPr>
        <w:rFonts w:ascii="Wingdings" w:hAnsi="Wingdings" w:hint="default"/>
      </w:rPr>
    </w:lvl>
  </w:abstractNum>
  <w:abstractNum w:abstractNumId="22" w15:restartNumberingAfterBreak="0">
    <w:nsid w:val="5E756EB0"/>
    <w:multiLevelType w:val="multilevel"/>
    <w:tmpl w:val="A04278BC"/>
    <w:lvl w:ilvl="0">
      <w:start w:val="1"/>
      <w:numFmt w:val="decimal"/>
      <w:lvlText w:val="%1."/>
      <w:lvlJc w:val="left"/>
      <w:pPr>
        <w:ind w:left="360" w:hanging="360"/>
      </w:pPr>
      <w:rPr>
        <w:rFonts w:ascii="Times New Roman" w:hAnsi="Times New Roman" w:cs="Times New Roman" w:hint="default"/>
      </w:rPr>
    </w:lvl>
    <w:lvl w:ilvl="1">
      <w:start w:val="1"/>
      <w:numFmt w:val="decimal"/>
      <w:lvlText w:val="%1.%2."/>
      <w:lvlJc w:val="left"/>
      <w:pPr>
        <w:ind w:left="70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647473D3"/>
    <w:multiLevelType w:val="hybridMultilevel"/>
    <w:tmpl w:val="7CB0E83C"/>
    <w:lvl w:ilvl="0" w:tplc="0409000B">
      <w:start w:val="1"/>
      <w:numFmt w:val="bullet"/>
      <w:lvlText w:val=""/>
      <w:lvlJc w:val="left"/>
      <w:pPr>
        <w:ind w:left="502" w:hanging="360"/>
      </w:pPr>
      <w:rPr>
        <w:rFonts w:ascii="Wingdings" w:hAnsi="Wingdings" w:hint="default"/>
      </w:rPr>
    </w:lvl>
    <w:lvl w:ilvl="1" w:tplc="04090003" w:tentative="1">
      <w:start w:val="1"/>
      <w:numFmt w:val="bullet"/>
      <w:lvlText w:val="o"/>
      <w:lvlJc w:val="left"/>
      <w:pPr>
        <w:ind w:left="1222" w:hanging="360"/>
      </w:pPr>
      <w:rPr>
        <w:rFonts w:ascii="Courier New" w:hAnsi="Courier New" w:cs="Courier New" w:hint="default"/>
      </w:rPr>
    </w:lvl>
    <w:lvl w:ilvl="2" w:tplc="04090005" w:tentative="1">
      <w:start w:val="1"/>
      <w:numFmt w:val="bullet"/>
      <w:lvlText w:val=""/>
      <w:lvlJc w:val="left"/>
      <w:pPr>
        <w:ind w:left="1942" w:hanging="360"/>
      </w:pPr>
      <w:rPr>
        <w:rFonts w:ascii="Wingdings" w:hAnsi="Wingdings" w:hint="default"/>
      </w:rPr>
    </w:lvl>
    <w:lvl w:ilvl="3" w:tplc="04090001" w:tentative="1">
      <w:start w:val="1"/>
      <w:numFmt w:val="bullet"/>
      <w:lvlText w:val=""/>
      <w:lvlJc w:val="left"/>
      <w:pPr>
        <w:ind w:left="2662" w:hanging="360"/>
      </w:pPr>
      <w:rPr>
        <w:rFonts w:ascii="Symbol" w:hAnsi="Symbol" w:hint="default"/>
      </w:rPr>
    </w:lvl>
    <w:lvl w:ilvl="4" w:tplc="04090003" w:tentative="1">
      <w:start w:val="1"/>
      <w:numFmt w:val="bullet"/>
      <w:lvlText w:val="o"/>
      <w:lvlJc w:val="left"/>
      <w:pPr>
        <w:ind w:left="3382" w:hanging="360"/>
      </w:pPr>
      <w:rPr>
        <w:rFonts w:ascii="Courier New" w:hAnsi="Courier New" w:cs="Courier New" w:hint="default"/>
      </w:rPr>
    </w:lvl>
    <w:lvl w:ilvl="5" w:tplc="04090005" w:tentative="1">
      <w:start w:val="1"/>
      <w:numFmt w:val="bullet"/>
      <w:lvlText w:val=""/>
      <w:lvlJc w:val="left"/>
      <w:pPr>
        <w:ind w:left="4102" w:hanging="360"/>
      </w:pPr>
      <w:rPr>
        <w:rFonts w:ascii="Wingdings" w:hAnsi="Wingdings" w:hint="default"/>
      </w:rPr>
    </w:lvl>
    <w:lvl w:ilvl="6" w:tplc="04090001" w:tentative="1">
      <w:start w:val="1"/>
      <w:numFmt w:val="bullet"/>
      <w:lvlText w:val=""/>
      <w:lvlJc w:val="left"/>
      <w:pPr>
        <w:ind w:left="4822" w:hanging="360"/>
      </w:pPr>
      <w:rPr>
        <w:rFonts w:ascii="Symbol" w:hAnsi="Symbol" w:hint="default"/>
      </w:rPr>
    </w:lvl>
    <w:lvl w:ilvl="7" w:tplc="04090003" w:tentative="1">
      <w:start w:val="1"/>
      <w:numFmt w:val="bullet"/>
      <w:lvlText w:val="o"/>
      <w:lvlJc w:val="left"/>
      <w:pPr>
        <w:ind w:left="5542" w:hanging="360"/>
      </w:pPr>
      <w:rPr>
        <w:rFonts w:ascii="Courier New" w:hAnsi="Courier New" w:cs="Courier New" w:hint="default"/>
      </w:rPr>
    </w:lvl>
    <w:lvl w:ilvl="8" w:tplc="04090005" w:tentative="1">
      <w:start w:val="1"/>
      <w:numFmt w:val="bullet"/>
      <w:lvlText w:val=""/>
      <w:lvlJc w:val="left"/>
      <w:pPr>
        <w:ind w:left="6262" w:hanging="360"/>
      </w:pPr>
      <w:rPr>
        <w:rFonts w:ascii="Wingdings" w:hAnsi="Wingdings" w:hint="default"/>
      </w:rPr>
    </w:lvl>
  </w:abstractNum>
  <w:abstractNum w:abstractNumId="24" w15:restartNumberingAfterBreak="0">
    <w:nsid w:val="6AA22753"/>
    <w:multiLevelType w:val="hybridMultilevel"/>
    <w:tmpl w:val="7206CCD4"/>
    <w:lvl w:ilvl="0" w:tplc="04080001">
      <w:start w:val="1"/>
      <w:numFmt w:val="bullet"/>
      <w:lvlText w:val=""/>
      <w:lvlJc w:val="left"/>
      <w:pPr>
        <w:ind w:left="720" w:hanging="360"/>
      </w:pPr>
      <w:rPr>
        <w:rFonts w:ascii="Symbol" w:hAnsi="Symbol"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25" w15:restartNumberingAfterBreak="0">
    <w:nsid w:val="6C2B71BE"/>
    <w:multiLevelType w:val="hybridMultilevel"/>
    <w:tmpl w:val="C9184DA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724062D7"/>
    <w:multiLevelType w:val="hybridMultilevel"/>
    <w:tmpl w:val="740A489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72697E83"/>
    <w:multiLevelType w:val="hybridMultilevel"/>
    <w:tmpl w:val="7C6E133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72C8304C"/>
    <w:multiLevelType w:val="hybridMultilevel"/>
    <w:tmpl w:val="05FAA11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9" w15:restartNumberingAfterBreak="0">
    <w:nsid w:val="772B7399"/>
    <w:multiLevelType w:val="hybridMultilevel"/>
    <w:tmpl w:val="043A5D10"/>
    <w:lvl w:ilvl="0" w:tplc="0409000D">
      <w:start w:val="1"/>
      <w:numFmt w:val="bullet"/>
      <w:lvlText w:val=""/>
      <w:lvlJc w:val="left"/>
      <w:pPr>
        <w:ind w:left="502" w:hanging="360"/>
      </w:pPr>
      <w:rPr>
        <w:rFonts w:ascii="Wingdings" w:hAnsi="Wingdings" w:hint="default"/>
      </w:rPr>
    </w:lvl>
    <w:lvl w:ilvl="1" w:tplc="04090003" w:tentative="1">
      <w:start w:val="1"/>
      <w:numFmt w:val="bullet"/>
      <w:lvlText w:val="o"/>
      <w:lvlJc w:val="left"/>
      <w:pPr>
        <w:ind w:left="1222" w:hanging="360"/>
      </w:pPr>
      <w:rPr>
        <w:rFonts w:ascii="Courier New" w:hAnsi="Courier New" w:cs="Courier New" w:hint="default"/>
      </w:rPr>
    </w:lvl>
    <w:lvl w:ilvl="2" w:tplc="04090005" w:tentative="1">
      <w:start w:val="1"/>
      <w:numFmt w:val="bullet"/>
      <w:lvlText w:val=""/>
      <w:lvlJc w:val="left"/>
      <w:pPr>
        <w:ind w:left="1942" w:hanging="360"/>
      </w:pPr>
      <w:rPr>
        <w:rFonts w:ascii="Wingdings" w:hAnsi="Wingdings" w:hint="default"/>
      </w:rPr>
    </w:lvl>
    <w:lvl w:ilvl="3" w:tplc="04090001" w:tentative="1">
      <w:start w:val="1"/>
      <w:numFmt w:val="bullet"/>
      <w:lvlText w:val=""/>
      <w:lvlJc w:val="left"/>
      <w:pPr>
        <w:ind w:left="2662" w:hanging="360"/>
      </w:pPr>
      <w:rPr>
        <w:rFonts w:ascii="Symbol" w:hAnsi="Symbol" w:hint="default"/>
      </w:rPr>
    </w:lvl>
    <w:lvl w:ilvl="4" w:tplc="04090003" w:tentative="1">
      <w:start w:val="1"/>
      <w:numFmt w:val="bullet"/>
      <w:lvlText w:val="o"/>
      <w:lvlJc w:val="left"/>
      <w:pPr>
        <w:ind w:left="3382" w:hanging="360"/>
      </w:pPr>
      <w:rPr>
        <w:rFonts w:ascii="Courier New" w:hAnsi="Courier New" w:cs="Courier New" w:hint="default"/>
      </w:rPr>
    </w:lvl>
    <w:lvl w:ilvl="5" w:tplc="04090005" w:tentative="1">
      <w:start w:val="1"/>
      <w:numFmt w:val="bullet"/>
      <w:lvlText w:val=""/>
      <w:lvlJc w:val="left"/>
      <w:pPr>
        <w:ind w:left="4102" w:hanging="360"/>
      </w:pPr>
      <w:rPr>
        <w:rFonts w:ascii="Wingdings" w:hAnsi="Wingdings" w:hint="default"/>
      </w:rPr>
    </w:lvl>
    <w:lvl w:ilvl="6" w:tplc="04090001" w:tentative="1">
      <w:start w:val="1"/>
      <w:numFmt w:val="bullet"/>
      <w:lvlText w:val=""/>
      <w:lvlJc w:val="left"/>
      <w:pPr>
        <w:ind w:left="4822" w:hanging="360"/>
      </w:pPr>
      <w:rPr>
        <w:rFonts w:ascii="Symbol" w:hAnsi="Symbol" w:hint="default"/>
      </w:rPr>
    </w:lvl>
    <w:lvl w:ilvl="7" w:tplc="04090003" w:tentative="1">
      <w:start w:val="1"/>
      <w:numFmt w:val="bullet"/>
      <w:lvlText w:val="o"/>
      <w:lvlJc w:val="left"/>
      <w:pPr>
        <w:ind w:left="5542" w:hanging="360"/>
      </w:pPr>
      <w:rPr>
        <w:rFonts w:ascii="Courier New" w:hAnsi="Courier New" w:cs="Courier New" w:hint="default"/>
      </w:rPr>
    </w:lvl>
    <w:lvl w:ilvl="8" w:tplc="04090005" w:tentative="1">
      <w:start w:val="1"/>
      <w:numFmt w:val="bullet"/>
      <w:lvlText w:val=""/>
      <w:lvlJc w:val="left"/>
      <w:pPr>
        <w:ind w:left="6262" w:hanging="360"/>
      </w:pPr>
      <w:rPr>
        <w:rFonts w:ascii="Wingdings" w:hAnsi="Wingdings" w:hint="default"/>
      </w:rPr>
    </w:lvl>
  </w:abstractNum>
  <w:abstractNum w:abstractNumId="30" w15:restartNumberingAfterBreak="0">
    <w:nsid w:val="7A671535"/>
    <w:multiLevelType w:val="hybridMultilevel"/>
    <w:tmpl w:val="84D09F0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1" w15:restartNumberingAfterBreak="0">
    <w:nsid w:val="7DB7219F"/>
    <w:multiLevelType w:val="hybridMultilevel"/>
    <w:tmpl w:val="323A3B0C"/>
    <w:lvl w:ilvl="0" w:tplc="E54E60C8">
      <w:start w:val="1"/>
      <w:numFmt w:val="bullet"/>
      <w:lvlText w:val="-"/>
      <w:lvlJc w:val="left"/>
      <w:pPr>
        <w:ind w:left="643" w:hanging="360"/>
      </w:pPr>
      <w:rPr>
        <w:rFonts w:ascii="Times New Roman" w:eastAsiaTheme="minorHAnsi" w:hAnsi="Times New Roman" w:cs="Times New Roman" w:hint="default"/>
      </w:rPr>
    </w:lvl>
    <w:lvl w:ilvl="1" w:tplc="04090003" w:tentative="1">
      <w:start w:val="1"/>
      <w:numFmt w:val="bullet"/>
      <w:lvlText w:val="o"/>
      <w:lvlJc w:val="left"/>
      <w:pPr>
        <w:ind w:left="1794" w:hanging="360"/>
      </w:pPr>
      <w:rPr>
        <w:rFonts w:ascii="Courier New" w:hAnsi="Courier New" w:cs="Courier New" w:hint="default"/>
      </w:rPr>
    </w:lvl>
    <w:lvl w:ilvl="2" w:tplc="04090005" w:tentative="1">
      <w:start w:val="1"/>
      <w:numFmt w:val="bullet"/>
      <w:lvlText w:val=""/>
      <w:lvlJc w:val="left"/>
      <w:pPr>
        <w:ind w:left="2514" w:hanging="360"/>
      </w:pPr>
      <w:rPr>
        <w:rFonts w:ascii="Wingdings" w:hAnsi="Wingdings" w:hint="default"/>
      </w:rPr>
    </w:lvl>
    <w:lvl w:ilvl="3" w:tplc="04090001" w:tentative="1">
      <w:start w:val="1"/>
      <w:numFmt w:val="bullet"/>
      <w:lvlText w:val=""/>
      <w:lvlJc w:val="left"/>
      <w:pPr>
        <w:ind w:left="3234" w:hanging="360"/>
      </w:pPr>
      <w:rPr>
        <w:rFonts w:ascii="Symbol" w:hAnsi="Symbol" w:hint="default"/>
      </w:rPr>
    </w:lvl>
    <w:lvl w:ilvl="4" w:tplc="04090003" w:tentative="1">
      <w:start w:val="1"/>
      <w:numFmt w:val="bullet"/>
      <w:lvlText w:val="o"/>
      <w:lvlJc w:val="left"/>
      <w:pPr>
        <w:ind w:left="3954" w:hanging="360"/>
      </w:pPr>
      <w:rPr>
        <w:rFonts w:ascii="Courier New" w:hAnsi="Courier New" w:cs="Courier New" w:hint="default"/>
      </w:rPr>
    </w:lvl>
    <w:lvl w:ilvl="5" w:tplc="04090005" w:tentative="1">
      <w:start w:val="1"/>
      <w:numFmt w:val="bullet"/>
      <w:lvlText w:val=""/>
      <w:lvlJc w:val="left"/>
      <w:pPr>
        <w:ind w:left="4674" w:hanging="360"/>
      </w:pPr>
      <w:rPr>
        <w:rFonts w:ascii="Wingdings" w:hAnsi="Wingdings" w:hint="default"/>
      </w:rPr>
    </w:lvl>
    <w:lvl w:ilvl="6" w:tplc="04090001" w:tentative="1">
      <w:start w:val="1"/>
      <w:numFmt w:val="bullet"/>
      <w:lvlText w:val=""/>
      <w:lvlJc w:val="left"/>
      <w:pPr>
        <w:ind w:left="5394" w:hanging="360"/>
      </w:pPr>
      <w:rPr>
        <w:rFonts w:ascii="Symbol" w:hAnsi="Symbol" w:hint="default"/>
      </w:rPr>
    </w:lvl>
    <w:lvl w:ilvl="7" w:tplc="04090003" w:tentative="1">
      <w:start w:val="1"/>
      <w:numFmt w:val="bullet"/>
      <w:lvlText w:val="o"/>
      <w:lvlJc w:val="left"/>
      <w:pPr>
        <w:ind w:left="6114" w:hanging="360"/>
      </w:pPr>
      <w:rPr>
        <w:rFonts w:ascii="Courier New" w:hAnsi="Courier New" w:cs="Courier New" w:hint="default"/>
      </w:rPr>
    </w:lvl>
    <w:lvl w:ilvl="8" w:tplc="04090005" w:tentative="1">
      <w:start w:val="1"/>
      <w:numFmt w:val="bullet"/>
      <w:lvlText w:val=""/>
      <w:lvlJc w:val="left"/>
      <w:pPr>
        <w:ind w:left="6834" w:hanging="360"/>
      </w:pPr>
      <w:rPr>
        <w:rFonts w:ascii="Wingdings" w:hAnsi="Wingdings" w:hint="default"/>
      </w:rPr>
    </w:lvl>
  </w:abstractNum>
  <w:num w:numId="1" w16cid:durableId="360084259">
    <w:abstractNumId w:val="22"/>
  </w:num>
  <w:num w:numId="2" w16cid:durableId="2101679448">
    <w:abstractNumId w:val="4"/>
  </w:num>
  <w:num w:numId="3" w16cid:durableId="1093430112">
    <w:abstractNumId w:val="6"/>
  </w:num>
  <w:num w:numId="4" w16cid:durableId="1509129342">
    <w:abstractNumId w:val="17"/>
  </w:num>
  <w:num w:numId="5" w16cid:durableId="550267123">
    <w:abstractNumId w:val="30"/>
  </w:num>
  <w:num w:numId="6" w16cid:durableId="941255821">
    <w:abstractNumId w:val="8"/>
  </w:num>
  <w:num w:numId="7" w16cid:durableId="64843024">
    <w:abstractNumId w:val="16"/>
  </w:num>
  <w:num w:numId="8" w16cid:durableId="870797930">
    <w:abstractNumId w:val="1"/>
  </w:num>
  <w:num w:numId="9" w16cid:durableId="1487093891">
    <w:abstractNumId w:val="7"/>
  </w:num>
  <w:num w:numId="10" w16cid:durableId="1232689831">
    <w:abstractNumId w:val="0"/>
  </w:num>
  <w:num w:numId="11" w16cid:durableId="279266419">
    <w:abstractNumId w:val="12"/>
  </w:num>
  <w:num w:numId="12" w16cid:durableId="1820921291">
    <w:abstractNumId w:val="19"/>
  </w:num>
  <w:num w:numId="13" w16cid:durableId="59911827">
    <w:abstractNumId w:val="31"/>
  </w:num>
  <w:num w:numId="14" w16cid:durableId="1156721315">
    <w:abstractNumId w:val="23"/>
  </w:num>
  <w:num w:numId="15" w16cid:durableId="1027758182">
    <w:abstractNumId w:val="29"/>
  </w:num>
  <w:num w:numId="16" w16cid:durableId="1445802694">
    <w:abstractNumId w:val="3"/>
  </w:num>
  <w:num w:numId="17" w16cid:durableId="1181119403">
    <w:abstractNumId w:val="10"/>
  </w:num>
  <w:num w:numId="18" w16cid:durableId="740058434">
    <w:abstractNumId w:val="24"/>
  </w:num>
  <w:num w:numId="19" w16cid:durableId="340817133">
    <w:abstractNumId w:val="13"/>
  </w:num>
  <w:num w:numId="20" w16cid:durableId="224336572">
    <w:abstractNumId w:val="15"/>
  </w:num>
  <w:num w:numId="21" w16cid:durableId="1401908713">
    <w:abstractNumId w:val="21"/>
  </w:num>
  <w:num w:numId="22" w16cid:durableId="1937059306">
    <w:abstractNumId w:val="9"/>
  </w:num>
  <w:num w:numId="23" w16cid:durableId="1893073931">
    <w:abstractNumId w:val="20"/>
  </w:num>
  <w:num w:numId="24" w16cid:durableId="992372258">
    <w:abstractNumId w:val="28"/>
  </w:num>
  <w:num w:numId="25" w16cid:durableId="870342275">
    <w:abstractNumId w:val="5"/>
  </w:num>
  <w:num w:numId="26" w16cid:durableId="47998091">
    <w:abstractNumId w:val="27"/>
  </w:num>
  <w:num w:numId="27" w16cid:durableId="1199927936">
    <w:abstractNumId w:val="26"/>
  </w:num>
  <w:num w:numId="28" w16cid:durableId="869101551">
    <w:abstractNumId w:val="2"/>
  </w:num>
  <w:num w:numId="29" w16cid:durableId="1182206674">
    <w:abstractNumId w:val="14"/>
  </w:num>
  <w:num w:numId="30" w16cid:durableId="1309095413">
    <w:abstractNumId w:val="11"/>
  </w:num>
  <w:num w:numId="31" w16cid:durableId="2086801608">
    <w:abstractNumId w:val="25"/>
  </w:num>
  <w:num w:numId="32" w16cid:durableId="1773089039">
    <w:abstractNumId w:val="18"/>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3810"/>
    <w:rsid w:val="00000122"/>
    <w:rsid w:val="000030C8"/>
    <w:rsid w:val="00004196"/>
    <w:rsid w:val="000106EB"/>
    <w:rsid w:val="000151A6"/>
    <w:rsid w:val="000200F1"/>
    <w:rsid w:val="00031E5A"/>
    <w:rsid w:val="00032532"/>
    <w:rsid w:val="00037D93"/>
    <w:rsid w:val="00051014"/>
    <w:rsid w:val="00051CAF"/>
    <w:rsid w:val="000722E9"/>
    <w:rsid w:val="00075376"/>
    <w:rsid w:val="00076309"/>
    <w:rsid w:val="00090313"/>
    <w:rsid w:val="00093245"/>
    <w:rsid w:val="00093DA1"/>
    <w:rsid w:val="00096267"/>
    <w:rsid w:val="000A0777"/>
    <w:rsid w:val="000A16EC"/>
    <w:rsid w:val="000A2AE5"/>
    <w:rsid w:val="000A4812"/>
    <w:rsid w:val="000A4CB3"/>
    <w:rsid w:val="000A5051"/>
    <w:rsid w:val="000B04B9"/>
    <w:rsid w:val="000B1C0E"/>
    <w:rsid w:val="000B73CE"/>
    <w:rsid w:val="000C194B"/>
    <w:rsid w:val="000C7771"/>
    <w:rsid w:val="000D1E03"/>
    <w:rsid w:val="000D1FB3"/>
    <w:rsid w:val="000D6762"/>
    <w:rsid w:val="000E3428"/>
    <w:rsid w:val="000E3BD1"/>
    <w:rsid w:val="000F0BB3"/>
    <w:rsid w:val="000F1DDB"/>
    <w:rsid w:val="000F3ADF"/>
    <w:rsid w:val="000F7C1F"/>
    <w:rsid w:val="00103536"/>
    <w:rsid w:val="00106A58"/>
    <w:rsid w:val="00114DC5"/>
    <w:rsid w:val="00123297"/>
    <w:rsid w:val="0012558B"/>
    <w:rsid w:val="00131476"/>
    <w:rsid w:val="0014494D"/>
    <w:rsid w:val="00155950"/>
    <w:rsid w:val="00164410"/>
    <w:rsid w:val="001768CA"/>
    <w:rsid w:val="00177764"/>
    <w:rsid w:val="00181051"/>
    <w:rsid w:val="00184DFF"/>
    <w:rsid w:val="0018531E"/>
    <w:rsid w:val="001A09E7"/>
    <w:rsid w:val="001A5DB6"/>
    <w:rsid w:val="001B1664"/>
    <w:rsid w:val="001B4E95"/>
    <w:rsid w:val="001B6372"/>
    <w:rsid w:val="001B789A"/>
    <w:rsid w:val="001C1164"/>
    <w:rsid w:val="001C131A"/>
    <w:rsid w:val="001C18E6"/>
    <w:rsid w:val="001C253D"/>
    <w:rsid w:val="001C599B"/>
    <w:rsid w:val="001C6A82"/>
    <w:rsid w:val="001C7CB6"/>
    <w:rsid w:val="001D0D8B"/>
    <w:rsid w:val="001D4562"/>
    <w:rsid w:val="001D5E22"/>
    <w:rsid w:val="001E06CC"/>
    <w:rsid w:val="001E0B08"/>
    <w:rsid w:val="001E20CF"/>
    <w:rsid w:val="001E6F50"/>
    <w:rsid w:val="001E7697"/>
    <w:rsid w:val="001E7746"/>
    <w:rsid w:val="001F0E7D"/>
    <w:rsid w:val="001F2ADF"/>
    <w:rsid w:val="00206F49"/>
    <w:rsid w:val="002106DC"/>
    <w:rsid w:val="002125CF"/>
    <w:rsid w:val="00220B6C"/>
    <w:rsid w:val="00232E60"/>
    <w:rsid w:val="002464EF"/>
    <w:rsid w:val="0024735F"/>
    <w:rsid w:val="00250478"/>
    <w:rsid w:val="00252659"/>
    <w:rsid w:val="002546E7"/>
    <w:rsid w:val="00264C26"/>
    <w:rsid w:val="00265938"/>
    <w:rsid w:val="002672C6"/>
    <w:rsid w:val="002705AE"/>
    <w:rsid w:val="002710C0"/>
    <w:rsid w:val="00281896"/>
    <w:rsid w:val="00284533"/>
    <w:rsid w:val="002907B5"/>
    <w:rsid w:val="00293A05"/>
    <w:rsid w:val="00295E7F"/>
    <w:rsid w:val="002A0D8F"/>
    <w:rsid w:val="002A5188"/>
    <w:rsid w:val="002B2F42"/>
    <w:rsid w:val="002B5ED5"/>
    <w:rsid w:val="002C6C08"/>
    <w:rsid w:val="002D127F"/>
    <w:rsid w:val="002D49A3"/>
    <w:rsid w:val="002D4B1E"/>
    <w:rsid w:val="002D7C24"/>
    <w:rsid w:val="002E035D"/>
    <w:rsid w:val="002E4C41"/>
    <w:rsid w:val="003027FC"/>
    <w:rsid w:val="003158B4"/>
    <w:rsid w:val="00320731"/>
    <w:rsid w:val="00327459"/>
    <w:rsid w:val="003317DE"/>
    <w:rsid w:val="00335844"/>
    <w:rsid w:val="00335DD9"/>
    <w:rsid w:val="00337D32"/>
    <w:rsid w:val="003555B3"/>
    <w:rsid w:val="003564F0"/>
    <w:rsid w:val="00363242"/>
    <w:rsid w:val="00366D2F"/>
    <w:rsid w:val="00367A11"/>
    <w:rsid w:val="003718D5"/>
    <w:rsid w:val="00372667"/>
    <w:rsid w:val="00372FD1"/>
    <w:rsid w:val="0037647C"/>
    <w:rsid w:val="0039500A"/>
    <w:rsid w:val="00397596"/>
    <w:rsid w:val="003A35BE"/>
    <w:rsid w:val="003A4EEE"/>
    <w:rsid w:val="003A5CAE"/>
    <w:rsid w:val="003B0669"/>
    <w:rsid w:val="003C4883"/>
    <w:rsid w:val="003D5510"/>
    <w:rsid w:val="003D5AA0"/>
    <w:rsid w:val="003E4B54"/>
    <w:rsid w:val="003E739D"/>
    <w:rsid w:val="003F0C29"/>
    <w:rsid w:val="00406991"/>
    <w:rsid w:val="00412455"/>
    <w:rsid w:val="00415B34"/>
    <w:rsid w:val="0041697B"/>
    <w:rsid w:val="004223F9"/>
    <w:rsid w:val="00422433"/>
    <w:rsid w:val="004242B2"/>
    <w:rsid w:val="00425A12"/>
    <w:rsid w:val="0042621B"/>
    <w:rsid w:val="004319E3"/>
    <w:rsid w:val="00431CDC"/>
    <w:rsid w:val="0043235F"/>
    <w:rsid w:val="0043278B"/>
    <w:rsid w:val="00433EF3"/>
    <w:rsid w:val="00437B67"/>
    <w:rsid w:val="00442AB5"/>
    <w:rsid w:val="004474F7"/>
    <w:rsid w:val="00447CFC"/>
    <w:rsid w:val="004514C1"/>
    <w:rsid w:val="00461299"/>
    <w:rsid w:val="00461CC3"/>
    <w:rsid w:val="00462F44"/>
    <w:rsid w:val="00471CA4"/>
    <w:rsid w:val="00473AFF"/>
    <w:rsid w:val="0047503D"/>
    <w:rsid w:val="004848EF"/>
    <w:rsid w:val="0049054A"/>
    <w:rsid w:val="00497933"/>
    <w:rsid w:val="004A62D6"/>
    <w:rsid w:val="004B18D8"/>
    <w:rsid w:val="004B73DA"/>
    <w:rsid w:val="004B7B03"/>
    <w:rsid w:val="004C1943"/>
    <w:rsid w:val="004C4C28"/>
    <w:rsid w:val="004C4DAB"/>
    <w:rsid w:val="004C6DA5"/>
    <w:rsid w:val="004C763D"/>
    <w:rsid w:val="004D1B19"/>
    <w:rsid w:val="004D52DB"/>
    <w:rsid w:val="004D69F9"/>
    <w:rsid w:val="004D7292"/>
    <w:rsid w:val="004E5D79"/>
    <w:rsid w:val="004E6B47"/>
    <w:rsid w:val="004F074B"/>
    <w:rsid w:val="004F107A"/>
    <w:rsid w:val="004F38E4"/>
    <w:rsid w:val="004F3BBD"/>
    <w:rsid w:val="00502FEF"/>
    <w:rsid w:val="005046EE"/>
    <w:rsid w:val="005068D9"/>
    <w:rsid w:val="00507B2C"/>
    <w:rsid w:val="005147A6"/>
    <w:rsid w:val="005236EE"/>
    <w:rsid w:val="0052410C"/>
    <w:rsid w:val="005308B1"/>
    <w:rsid w:val="00532D74"/>
    <w:rsid w:val="00534582"/>
    <w:rsid w:val="00536F44"/>
    <w:rsid w:val="0053709D"/>
    <w:rsid w:val="00552C58"/>
    <w:rsid w:val="00555FC8"/>
    <w:rsid w:val="00562711"/>
    <w:rsid w:val="00562935"/>
    <w:rsid w:val="005630B1"/>
    <w:rsid w:val="0056577A"/>
    <w:rsid w:val="00573DC1"/>
    <w:rsid w:val="005853E9"/>
    <w:rsid w:val="00590D85"/>
    <w:rsid w:val="00596B78"/>
    <w:rsid w:val="005A17D1"/>
    <w:rsid w:val="005A2678"/>
    <w:rsid w:val="005A30C4"/>
    <w:rsid w:val="005B1624"/>
    <w:rsid w:val="005B42D9"/>
    <w:rsid w:val="005C0AAB"/>
    <w:rsid w:val="005C3E38"/>
    <w:rsid w:val="005C510B"/>
    <w:rsid w:val="005C547F"/>
    <w:rsid w:val="005C55EC"/>
    <w:rsid w:val="005C5BB4"/>
    <w:rsid w:val="005D15F6"/>
    <w:rsid w:val="005D4A45"/>
    <w:rsid w:val="005D5F9B"/>
    <w:rsid w:val="005D64A7"/>
    <w:rsid w:val="005E15C3"/>
    <w:rsid w:val="005E2F0F"/>
    <w:rsid w:val="005F086B"/>
    <w:rsid w:val="005F3D62"/>
    <w:rsid w:val="005F5566"/>
    <w:rsid w:val="005F622D"/>
    <w:rsid w:val="00601BD8"/>
    <w:rsid w:val="00603FE4"/>
    <w:rsid w:val="00604D9C"/>
    <w:rsid w:val="006067D4"/>
    <w:rsid w:val="006116FE"/>
    <w:rsid w:val="00613C85"/>
    <w:rsid w:val="0061485D"/>
    <w:rsid w:val="0062250B"/>
    <w:rsid w:val="00622FDB"/>
    <w:rsid w:val="006269FF"/>
    <w:rsid w:val="00626A4A"/>
    <w:rsid w:val="00640921"/>
    <w:rsid w:val="00641D66"/>
    <w:rsid w:val="00656E3F"/>
    <w:rsid w:val="00666991"/>
    <w:rsid w:val="00667356"/>
    <w:rsid w:val="00672C97"/>
    <w:rsid w:val="00676EFC"/>
    <w:rsid w:val="0068341F"/>
    <w:rsid w:val="0069244F"/>
    <w:rsid w:val="006B01A6"/>
    <w:rsid w:val="006B12C7"/>
    <w:rsid w:val="006B2E4E"/>
    <w:rsid w:val="006B3748"/>
    <w:rsid w:val="006C60EE"/>
    <w:rsid w:val="006D0041"/>
    <w:rsid w:val="006D4F74"/>
    <w:rsid w:val="006E0E71"/>
    <w:rsid w:val="006E0F1D"/>
    <w:rsid w:val="006E2870"/>
    <w:rsid w:val="006E4AD2"/>
    <w:rsid w:val="006F6B6D"/>
    <w:rsid w:val="006F7E3E"/>
    <w:rsid w:val="00702DC1"/>
    <w:rsid w:val="0070347E"/>
    <w:rsid w:val="007104AC"/>
    <w:rsid w:val="007143CC"/>
    <w:rsid w:val="00720C2B"/>
    <w:rsid w:val="007250EA"/>
    <w:rsid w:val="00733FE9"/>
    <w:rsid w:val="00740236"/>
    <w:rsid w:val="00745FF9"/>
    <w:rsid w:val="007513D8"/>
    <w:rsid w:val="00757E60"/>
    <w:rsid w:val="00760F20"/>
    <w:rsid w:val="0076247B"/>
    <w:rsid w:val="007643D9"/>
    <w:rsid w:val="00767B7C"/>
    <w:rsid w:val="00775230"/>
    <w:rsid w:val="00777DD2"/>
    <w:rsid w:val="00780AF7"/>
    <w:rsid w:val="0078264F"/>
    <w:rsid w:val="007855D6"/>
    <w:rsid w:val="007879C5"/>
    <w:rsid w:val="007A448A"/>
    <w:rsid w:val="007A6ABC"/>
    <w:rsid w:val="007B64DD"/>
    <w:rsid w:val="007C4975"/>
    <w:rsid w:val="007C6AC6"/>
    <w:rsid w:val="007D2249"/>
    <w:rsid w:val="007D53BF"/>
    <w:rsid w:val="007E1202"/>
    <w:rsid w:val="007E1722"/>
    <w:rsid w:val="007E2D32"/>
    <w:rsid w:val="007E34AE"/>
    <w:rsid w:val="007F2734"/>
    <w:rsid w:val="007F71A0"/>
    <w:rsid w:val="007F7479"/>
    <w:rsid w:val="007F77E1"/>
    <w:rsid w:val="0080016B"/>
    <w:rsid w:val="0080361D"/>
    <w:rsid w:val="00804238"/>
    <w:rsid w:val="00811C5D"/>
    <w:rsid w:val="00820FDF"/>
    <w:rsid w:val="00821E7A"/>
    <w:rsid w:val="008222AB"/>
    <w:rsid w:val="00823A0B"/>
    <w:rsid w:val="00827956"/>
    <w:rsid w:val="00827BC6"/>
    <w:rsid w:val="008332AA"/>
    <w:rsid w:val="008371A3"/>
    <w:rsid w:val="00841384"/>
    <w:rsid w:val="008455DA"/>
    <w:rsid w:val="00857270"/>
    <w:rsid w:val="0086042C"/>
    <w:rsid w:val="00860DD6"/>
    <w:rsid w:val="008733F3"/>
    <w:rsid w:val="00876045"/>
    <w:rsid w:val="0087737D"/>
    <w:rsid w:val="00877FA5"/>
    <w:rsid w:val="008831FE"/>
    <w:rsid w:val="00883256"/>
    <w:rsid w:val="0089683A"/>
    <w:rsid w:val="00896DF9"/>
    <w:rsid w:val="008A1184"/>
    <w:rsid w:val="008A54E2"/>
    <w:rsid w:val="008B04F5"/>
    <w:rsid w:val="008B2118"/>
    <w:rsid w:val="008B55E1"/>
    <w:rsid w:val="008B7564"/>
    <w:rsid w:val="008C4A94"/>
    <w:rsid w:val="008D2850"/>
    <w:rsid w:val="008D64F8"/>
    <w:rsid w:val="008E180E"/>
    <w:rsid w:val="008E1C9B"/>
    <w:rsid w:val="008E4963"/>
    <w:rsid w:val="008E4A1B"/>
    <w:rsid w:val="008F05D9"/>
    <w:rsid w:val="008F0F74"/>
    <w:rsid w:val="008F297E"/>
    <w:rsid w:val="008F3CA8"/>
    <w:rsid w:val="00900895"/>
    <w:rsid w:val="009069F7"/>
    <w:rsid w:val="009130DE"/>
    <w:rsid w:val="00920A66"/>
    <w:rsid w:val="00921A52"/>
    <w:rsid w:val="00922B85"/>
    <w:rsid w:val="00923F38"/>
    <w:rsid w:val="00925624"/>
    <w:rsid w:val="009261E8"/>
    <w:rsid w:val="0093509C"/>
    <w:rsid w:val="0093545D"/>
    <w:rsid w:val="009365CC"/>
    <w:rsid w:val="00946531"/>
    <w:rsid w:val="00946613"/>
    <w:rsid w:val="00957325"/>
    <w:rsid w:val="00957DCA"/>
    <w:rsid w:val="00957FDC"/>
    <w:rsid w:val="009602BF"/>
    <w:rsid w:val="00960D0C"/>
    <w:rsid w:val="00965B77"/>
    <w:rsid w:val="00981D6A"/>
    <w:rsid w:val="00983942"/>
    <w:rsid w:val="009867A9"/>
    <w:rsid w:val="00987BF0"/>
    <w:rsid w:val="00994FD0"/>
    <w:rsid w:val="009966AD"/>
    <w:rsid w:val="009A0175"/>
    <w:rsid w:val="009A15A0"/>
    <w:rsid w:val="009A1AB8"/>
    <w:rsid w:val="009B0203"/>
    <w:rsid w:val="009C13C8"/>
    <w:rsid w:val="009D565E"/>
    <w:rsid w:val="009E23C0"/>
    <w:rsid w:val="009E4477"/>
    <w:rsid w:val="009F3BA4"/>
    <w:rsid w:val="00A01315"/>
    <w:rsid w:val="00A134D7"/>
    <w:rsid w:val="00A13C61"/>
    <w:rsid w:val="00A13E4A"/>
    <w:rsid w:val="00A17028"/>
    <w:rsid w:val="00A512AD"/>
    <w:rsid w:val="00A55F39"/>
    <w:rsid w:val="00A62414"/>
    <w:rsid w:val="00A636C2"/>
    <w:rsid w:val="00A64D34"/>
    <w:rsid w:val="00A719C4"/>
    <w:rsid w:val="00A76CD6"/>
    <w:rsid w:val="00A904C5"/>
    <w:rsid w:val="00A916B9"/>
    <w:rsid w:val="00A92979"/>
    <w:rsid w:val="00A9323C"/>
    <w:rsid w:val="00A95810"/>
    <w:rsid w:val="00AA4068"/>
    <w:rsid w:val="00AA52D4"/>
    <w:rsid w:val="00AB12DE"/>
    <w:rsid w:val="00AB5B21"/>
    <w:rsid w:val="00AC21F5"/>
    <w:rsid w:val="00AC48A7"/>
    <w:rsid w:val="00AD01FC"/>
    <w:rsid w:val="00AD0D08"/>
    <w:rsid w:val="00AD4573"/>
    <w:rsid w:val="00AE064D"/>
    <w:rsid w:val="00AE6CB7"/>
    <w:rsid w:val="00AE7189"/>
    <w:rsid w:val="00AF4FD8"/>
    <w:rsid w:val="00AF5BAD"/>
    <w:rsid w:val="00B02967"/>
    <w:rsid w:val="00B1657C"/>
    <w:rsid w:val="00B1667A"/>
    <w:rsid w:val="00B26D67"/>
    <w:rsid w:val="00B351A5"/>
    <w:rsid w:val="00B35BFF"/>
    <w:rsid w:val="00B462B3"/>
    <w:rsid w:val="00B51A89"/>
    <w:rsid w:val="00B57831"/>
    <w:rsid w:val="00B600E1"/>
    <w:rsid w:val="00B65A1C"/>
    <w:rsid w:val="00B660EB"/>
    <w:rsid w:val="00B702D2"/>
    <w:rsid w:val="00B73DDF"/>
    <w:rsid w:val="00B76D61"/>
    <w:rsid w:val="00B77AAE"/>
    <w:rsid w:val="00B83A34"/>
    <w:rsid w:val="00B8691D"/>
    <w:rsid w:val="00B96754"/>
    <w:rsid w:val="00BA2872"/>
    <w:rsid w:val="00BB65E3"/>
    <w:rsid w:val="00BC1F65"/>
    <w:rsid w:val="00BD17C9"/>
    <w:rsid w:val="00BD220E"/>
    <w:rsid w:val="00BE57D1"/>
    <w:rsid w:val="00BF2398"/>
    <w:rsid w:val="00BF3C8C"/>
    <w:rsid w:val="00C06E07"/>
    <w:rsid w:val="00C07394"/>
    <w:rsid w:val="00C140F3"/>
    <w:rsid w:val="00C157EE"/>
    <w:rsid w:val="00C1765B"/>
    <w:rsid w:val="00C20036"/>
    <w:rsid w:val="00C30672"/>
    <w:rsid w:val="00C3106D"/>
    <w:rsid w:val="00C36084"/>
    <w:rsid w:val="00C53FDC"/>
    <w:rsid w:val="00C70FC5"/>
    <w:rsid w:val="00C72998"/>
    <w:rsid w:val="00C7526E"/>
    <w:rsid w:val="00C81F6B"/>
    <w:rsid w:val="00C84B4D"/>
    <w:rsid w:val="00C8606E"/>
    <w:rsid w:val="00C90F96"/>
    <w:rsid w:val="00C94990"/>
    <w:rsid w:val="00C95B1E"/>
    <w:rsid w:val="00C976AF"/>
    <w:rsid w:val="00CA1101"/>
    <w:rsid w:val="00CA1DED"/>
    <w:rsid w:val="00CA66C1"/>
    <w:rsid w:val="00CB3D59"/>
    <w:rsid w:val="00CB7459"/>
    <w:rsid w:val="00CC4AB0"/>
    <w:rsid w:val="00CC601F"/>
    <w:rsid w:val="00CD2FCC"/>
    <w:rsid w:val="00D00F43"/>
    <w:rsid w:val="00D0401D"/>
    <w:rsid w:val="00D23353"/>
    <w:rsid w:val="00D264B7"/>
    <w:rsid w:val="00D26A77"/>
    <w:rsid w:val="00D34D4A"/>
    <w:rsid w:val="00D43C9E"/>
    <w:rsid w:val="00D50D9D"/>
    <w:rsid w:val="00D573C2"/>
    <w:rsid w:val="00D57681"/>
    <w:rsid w:val="00D577BC"/>
    <w:rsid w:val="00D60294"/>
    <w:rsid w:val="00D606ED"/>
    <w:rsid w:val="00D6493A"/>
    <w:rsid w:val="00D75531"/>
    <w:rsid w:val="00D77568"/>
    <w:rsid w:val="00D90E9C"/>
    <w:rsid w:val="00D919B5"/>
    <w:rsid w:val="00DA27AD"/>
    <w:rsid w:val="00DA5B20"/>
    <w:rsid w:val="00DC00A0"/>
    <w:rsid w:val="00DC150C"/>
    <w:rsid w:val="00DC43E4"/>
    <w:rsid w:val="00DC74E7"/>
    <w:rsid w:val="00DD2F33"/>
    <w:rsid w:val="00DE131D"/>
    <w:rsid w:val="00DE45E3"/>
    <w:rsid w:val="00DE5032"/>
    <w:rsid w:val="00DE519B"/>
    <w:rsid w:val="00DE59F5"/>
    <w:rsid w:val="00DE6DBB"/>
    <w:rsid w:val="00DF2494"/>
    <w:rsid w:val="00DF2ACF"/>
    <w:rsid w:val="00DF39A5"/>
    <w:rsid w:val="00DF5423"/>
    <w:rsid w:val="00DF736B"/>
    <w:rsid w:val="00E01013"/>
    <w:rsid w:val="00E0283A"/>
    <w:rsid w:val="00E039AC"/>
    <w:rsid w:val="00E0444A"/>
    <w:rsid w:val="00E11969"/>
    <w:rsid w:val="00E13810"/>
    <w:rsid w:val="00E13898"/>
    <w:rsid w:val="00E14999"/>
    <w:rsid w:val="00E14BEE"/>
    <w:rsid w:val="00E17759"/>
    <w:rsid w:val="00E17E67"/>
    <w:rsid w:val="00E30E25"/>
    <w:rsid w:val="00E3246D"/>
    <w:rsid w:val="00E328EE"/>
    <w:rsid w:val="00E362D2"/>
    <w:rsid w:val="00E36AB1"/>
    <w:rsid w:val="00E426EB"/>
    <w:rsid w:val="00E4648A"/>
    <w:rsid w:val="00E6097E"/>
    <w:rsid w:val="00E64AA1"/>
    <w:rsid w:val="00E66D0E"/>
    <w:rsid w:val="00E70F94"/>
    <w:rsid w:val="00E71536"/>
    <w:rsid w:val="00E77AE5"/>
    <w:rsid w:val="00E812DA"/>
    <w:rsid w:val="00E8643C"/>
    <w:rsid w:val="00E91026"/>
    <w:rsid w:val="00E925D8"/>
    <w:rsid w:val="00E938E4"/>
    <w:rsid w:val="00E9568B"/>
    <w:rsid w:val="00EA3CFC"/>
    <w:rsid w:val="00EA706F"/>
    <w:rsid w:val="00EB0963"/>
    <w:rsid w:val="00EB1E1A"/>
    <w:rsid w:val="00EB3B2F"/>
    <w:rsid w:val="00EC5E3F"/>
    <w:rsid w:val="00ED1FA3"/>
    <w:rsid w:val="00ED4194"/>
    <w:rsid w:val="00ED7879"/>
    <w:rsid w:val="00EE0662"/>
    <w:rsid w:val="00EE2B41"/>
    <w:rsid w:val="00EE4D5A"/>
    <w:rsid w:val="00EE7225"/>
    <w:rsid w:val="00EF2B39"/>
    <w:rsid w:val="00F00FF5"/>
    <w:rsid w:val="00F10AB8"/>
    <w:rsid w:val="00F12411"/>
    <w:rsid w:val="00F14B27"/>
    <w:rsid w:val="00F27F39"/>
    <w:rsid w:val="00F328EF"/>
    <w:rsid w:val="00F32A21"/>
    <w:rsid w:val="00F332DE"/>
    <w:rsid w:val="00F4170E"/>
    <w:rsid w:val="00F453B4"/>
    <w:rsid w:val="00F5306B"/>
    <w:rsid w:val="00F62F67"/>
    <w:rsid w:val="00F63097"/>
    <w:rsid w:val="00F66EFF"/>
    <w:rsid w:val="00F9313E"/>
    <w:rsid w:val="00F97E87"/>
    <w:rsid w:val="00FA79FD"/>
    <w:rsid w:val="00FB7FA5"/>
    <w:rsid w:val="00FC367C"/>
    <w:rsid w:val="00FC48C8"/>
    <w:rsid w:val="00FC5203"/>
    <w:rsid w:val="00FC537F"/>
    <w:rsid w:val="00FC732B"/>
    <w:rsid w:val="00FC735D"/>
    <w:rsid w:val="00FE42B7"/>
    <w:rsid w:val="00FE4FE3"/>
    <w:rsid w:val="00FE619C"/>
    <w:rsid w:val="00FF4959"/>
    <w:rsid w:val="00FF6C5C"/>
    <w:rsid w:val="00FF6F1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E278DB7"/>
  <w15:chartTrackingRefBased/>
  <w15:docId w15:val="{1546E28C-329B-46D9-8D72-8F23565BA2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rsid w:val="00E13810"/>
    <w:pPr>
      <w:spacing w:before="120" w:after="120" w:line="312" w:lineRule="auto"/>
      <w:jc w:val="both"/>
    </w:pPr>
    <w:rPr>
      <w:kern w:val="0"/>
      <w:sz w:val="22"/>
      <w:szCs w:val="22"/>
      <w:lang w:val="el-GR"/>
      <w14:ligatures w14:val="none"/>
    </w:rPr>
  </w:style>
  <w:style w:type="paragraph" w:styleId="1">
    <w:name w:val="heading 1"/>
    <w:basedOn w:val="a"/>
    <w:next w:val="a"/>
    <w:link w:val="1Char"/>
    <w:uiPriority w:val="9"/>
    <w:qFormat/>
    <w:rsid w:val="00E1381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2">
    <w:name w:val="heading 2"/>
    <w:aliases w:val="Char3 + Πλήρης,Πριν:  24 στ.,Μετά:  0 στ.,Char3"/>
    <w:basedOn w:val="a"/>
    <w:next w:val="a"/>
    <w:link w:val="2Char"/>
    <w:uiPriority w:val="9"/>
    <w:unhideWhenUsed/>
    <w:qFormat/>
    <w:rsid w:val="00E1381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3">
    <w:name w:val="heading 3"/>
    <w:basedOn w:val="a"/>
    <w:next w:val="a"/>
    <w:link w:val="3Char"/>
    <w:uiPriority w:val="9"/>
    <w:unhideWhenUsed/>
    <w:qFormat/>
    <w:rsid w:val="00E13810"/>
    <w:pPr>
      <w:keepNext/>
      <w:keepLines/>
      <w:spacing w:before="160" w:after="80"/>
      <w:outlineLvl w:val="2"/>
    </w:pPr>
    <w:rPr>
      <w:rFonts w:eastAsiaTheme="majorEastAsia" w:cstheme="majorBidi"/>
      <w:color w:val="0F4761" w:themeColor="accent1" w:themeShade="BF"/>
      <w:sz w:val="28"/>
      <w:szCs w:val="28"/>
    </w:rPr>
  </w:style>
  <w:style w:type="paragraph" w:styleId="4">
    <w:name w:val="heading 4"/>
    <w:basedOn w:val="a"/>
    <w:next w:val="a"/>
    <w:link w:val="4Char"/>
    <w:uiPriority w:val="9"/>
    <w:unhideWhenUsed/>
    <w:qFormat/>
    <w:rsid w:val="00E13810"/>
    <w:pPr>
      <w:keepNext/>
      <w:keepLines/>
      <w:spacing w:before="80" w:after="40"/>
      <w:outlineLvl w:val="3"/>
    </w:pPr>
    <w:rPr>
      <w:rFonts w:eastAsiaTheme="majorEastAsia" w:cstheme="majorBidi"/>
      <w:i/>
      <w:iCs/>
      <w:color w:val="0F4761" w:themeColor="accent1" w:themeShade="BF"/>
    </w:rPr>
  </w:style>
  <w:style w:type="paragraph" w:styleId="5">
    <w:name w:val="heading 5"/>
    <w:basedOn w:val="a"/>
    <w:next w:val="a"/>
    <w:link w:val="5Char"/>
    <w:uiPriority w:val="9"/>
    <w:unhideWhenUsed/>
    <w:qFormat/>
    <w:rsid w:val="00E13810"/>
    <w:pPr>
      <w:keepNext/>
      <w:keepLines/>
      <w:spacing w:before="80" w:after="40"/>
      <w:outlineLvl w:val="4"/>
    </w:pPr>
    <w:rPr>
      <w:rFonts w:eastAsiaTheme="majorEastAsia" w:cstheme="majorBidi"/>
      <w:color w:val="0F4761" w:themeColor="accent1" w:themeShade="BF"/>
    </w:rPr>
  </w:style>
  <w:style w:type="paragraph" w:styleId="6">
    <w:name w:val="heading 6"/>
    <w:basedOn w:val="a"/>
    <w:next w:val="a"/>
    <w:link w:val="6Char"/>
    <w:uiPriority w:val="9"/>
    <w:unhideWhenUsed/>
    <w:qFormat/>
    <w:rsid w:val="00E13810"/>
    <w:pPr>
      <w:keepNext/>
      <w:keepLines/>
      <w:spacing w:before="40" w:after="0"/>
      <w:outlineLvl w:val="5"/>
    </w:pPr>
    <w:rPr>
      <w:rFonts w:eastAsiaTheme="majorEastAsia" w:cstheme="majorBidi"/>
      <w:i/>
      <w:iCs/>
      <w:color w:val="595959" w:themeColor="text1" w:themeTint="A6"/>
    </w:rPr>
  </w:style>
  <w:style w:type="paragraph" w:styleId="7">
    <w:name w:val="heading 7"/>
    <w:basedOn w:val="a"/>
    <w:next w:val="a"/>
    <w:link w:val="7Char"/>
    <w:uiPriority w:val="9"/>
    <w:unhideWhenUsed/>
    <w:qFormat/>
    <w:rsid w:val="00E13810"/>
    <w:pPr>
      <w:keepNext/>
      <w:keepLines/>
      <w:spacing w:before="40" w:after="0"/>
      <w:outlineLvl w:val="6"/>
    </w:pPr>
    <w:rPr>
      <w:rFonts w:eastAsiaTheme="majorEastAsia" w:cstheme="majorBidi"/>
      <w:color w:val="595959" w:themeColor="text1" w:themeTint="A6"/>
    </w:rPr>
  </w:style>
  <w:style w:type="paragraph" w:styleId="8">
    <w:name w:val="heading 8"/>
    <w:basedOn w:val="a"/>
    <w:next w:val="a"/>
    <w:link w:val="8Char"/>
    <w:uiPriority w:val="9"/>
    <w:unhideWhenUsed/>
    <w:qFormat/>
    <w:rsid w:val="00E13810"/>
    <w:pPr>
      <w:keepNext/>
      <w:keepLines/>
      <w:spacing w:after="0"/>
      <w:outlineLvl w:val="7"/>
    </w:pPr>
    <w:rPr>
      <w:rFonts w:eastAsiaTheme="majorEastAsia" w:cstheme="majorBidi"/>
      <w:i/>
      <w:iCs/>
      <w:color w:val="272727" w:themeColor="text1" w:themeTint="D8"/>
    </w:rPr>
  </w:style>
  <w:style w:type="paragraph" w:styleId="9">
    <w:name w:val="heading 9"/>
    <w:basedOn w:val="a"/>
    <w:next w:val="a"/>
    <w:link w:val="9Char"/>
    <w:uiPriority w:val="9"/>
    <w:unhideWhenUsed/>
    <w:qFormat/>
    <w:rsid w:val="00E13810"/>
    <w:pPr>
      <w:keepNext/>
      <w:keepLines/>
      <w:spacing w:after="0"/>
      <w:outlineLvl w:val="8"/>
    </w:pPr>
    <w:rPr>
      <w:rFonts w:eastAsiaTheme="majorEastAsia" w:cstheme="majorBidi"/>
      <w:color w:val="272727" w:themeColor="text1" w:themeTint="D8"/>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1Char">
    <w:name w:val="Επικεφαλίδα 1 Char"/>
    <w:basedOn w:val="a0"/>
    <w:link w:val="1"/>
    <w:uiPriority w:val="9"/>
    <w:rsid w:val="00E13810"/>
    <w:rPr>
      <w:rFonts w:asciiTheme="majorHAnsi" w:eastAsiaTheme="majorEastAsia" w:hAnsiTheme="majorHAnsi" w:cstheme="majorBidi"/>
      <w:color w:val="0F4761" w:themeColor="accent1" w:themeShade="BF"/>
      <w:sz w:val="40"/>
      <w:szCs w:val="40"/>
    </w:rPr>
  </w:style>
  <w:style w:type="character" w:customStyle="1" w:styleId="2Char">
    <w:name w:val="Επικεφαλίδα 2 Char"/>
    <w:aliases w:val="Char3 + Πλήρης Char,Πριν:  24 στ. Char,Μετά:  0 στ. Char,Char3 Char"/>
    <w:basedOn w:val="a0"/>
    <w:link w:val="2"/>
    <w:uiPriority w:val="9"/>
    <w:rsid w:val="00E13810"/>
    <w:rPr>
      <w:rFonts w:asciiTheme="majorHAnsi" w:eastAsiaTheme="majorEastAsia" w:hAnsiTheme="majorHAnsi" w:cstheme="majorBidi"/>
      <w:color w:val="0F4761" w:themeColor="accent1" w:themeShade="BF"/>
      <w:sz w:val="32"/>
      <w:szCs w:val="32"/>
    </w:rPr>
  </w:style>
  <w:style w:type="character" w:customStyle="1" w:styleId="3Char">
    <w:name w:val="Επικεφαλίδα 3 Char"/>
    <w:basedOn w:val="a0"/>
    <w:link w:val="3"/>
    <w:uiPriority w:val="9"/>
    <w:rsid w:val="00E13810"/>
    <w:rPr>
      <w:rFonts w:eastAsiaTheme="majorEastAsia" w:cstheme="majorBidi"/>
      <w:color w:val="0F4761" w:themeColor="accent1" w:themeShade="BF"/>
      <w:sz w:val="28"/>
      <w:szCs w:val="28"/>
    </w:rPr>
  </w:style>
  <w:style w:type="character" w:customStyle="1" w:styleId="4Char">
    <w:name w:val="Επικεφαλίδα 4 Char"/>
    <w:basedOn w:val="a0"/>
    <w:link w:val="4"/>
    <w:uiPriority w:val="9"/>
    <w:rsid w:val="00E13810"/>
    <w:rPr>
      <w:rFonts w:eastAsiaTheme="majorEastAsia" w:cstheme="majorBidi"/>
      <w:i/>
      <w:iCs/>
      <w:color w:val="0F4761" w:themeColor="accent1" w:themeShade="BF"/>
    </w:rPr>
  </w:style>
  <w:style w:type="character" w:customStyle="1" w:styleId="5Char">
    <w:name w:val="Επικεφαλίδα 5 Char"/>
    <w:basedOn w:val="a0"/>
    <w:link w:val="5"/>
    <w:uiPriority w:val="9"/>
    <w:semiHidden/>
    <w:rsid w:val="00E13810"/>
    <w:rPr>
      <w:rFonts w:eastAsiaTheme="majorEastAsia" w:cstheme="majorBidi"/>
      <w:color w:val="0F4761" w:themeColor="accent1" w:themeShade="BF"/>
    </w:rPr>
  </w:style>
  <w:style w:type="character" w:customStyle="1" w:styleId="6Char">
    <w:name w:val="Επικεφαλίδα 6 Char"/>
    <w:basedOn w:val="a0"/>
    <w:link w:val="6"/>
    <w:uiPriority w:val="9"/>
    <w:semiHidden/>
    <w:rsid w:val="00E13810"/>
    <w:rPr>
      <w:rFonts w:eastAsiaTheme="majorEastAsia" w:cstheme="majorBidi"/>
      <w:i/>
      <w:iCs/>
      <w:color w:val="595959" w:themeColor="text1" w:themeTint="A6"/>
    </w:rPr>
  </w:style>
  <w:style w:type="character" w:customStyle="1" w:styleId="7Char">
    <w:name w:val="Επικεφαλίδα 7 Char"/>
    <w:basedOn w:val="a0"/>
    <w:link w:val="7"/>
    <w:uiPriority w:val="9"/>
    <w:semiHidden/>
    <w:rsid w:val="00E13810"/>
    <w:rPr>
      <w:rFonts w:eastAsiaTheme="majorEastAsia" w:cstheme="majorBidi"/>
      <w:color w:val="595959" w:themeColor="text1" w:themeTint="A6"/>
    </w:rPr>
  </w:style>
  <w:style w:type="character" w:customStyle="1" w:styleId="8Char">
    <w:name w:val="Επικεφαλίδα 8 Char"/>
    <w:basedOn w:val="a0"/>
    <w:link w:val="8"/>
    <w:uiPriority w:val="9"/>
    <w:semiHidden/>
    <w:rsid w:val="00E13810"/>
    <w:rPr>
      <w:rFonts w:eastAsiaTheme="majorEastAsia" w:cstheme="majorBidi"/>
      <w:i/>
      <w:iCs/>
      <w:color w:val="272727" w:themeColor="text1" w:themeTint="D8"/>
    </w:rPr>
  </w:style>
  <w:style w:type="character" w:customStyle="1" w:styleId="9Char">
    <w:name w:val="Επικεφαλίδα 9 Char"/>
    <w:basedOn w:val="a0"/>
    <w:link w:val="9"/>
    <w:uiPriority w:val="9"/>
    <w:semiHidden/>
    <w:rsid w:val="00E13810"/>
    <w:rPr>
      <w:rFonts w:eastAsiaTheme="majorEastAsia" w:cstheme="majorBidi"/>
      <w:color w:val="272727" w:themeColor="text1" w:themeTint="D8"/>
    </w:rPr>
  </w:style>
  <w:style w:type="paragraph" w:styleId="a3">
    <w:name w:val="Title"/>
    <w:basedOn w:val="a"/>
    <w:next w:val="a"/>
    <w:link w:val="Char"/>
    <w:qFormat/>
    <w:rsid w:val="00E1381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Char">
    <w:name w:val="Τίτλος Char"/>
    <w:basedOn w:val="a0"/>
    <w:link w:val="a3"/>
    <w:rsid w:val="00E13810"/>
    <w:rPr>
      <w:rFonts w:asciiTheme="majorHAnsi" w:eastAsiaTheme="majorEastAsia" w:hAnsiTheme="majorHAnsi" w:cstheme="majorBidi"/>
      <w:spacing w:val="-10"/>
      <w:kern w:val="28"/>
      <w:sz w:val="56"/>
      <w:szCs w:val="56"/>
    </w:rPr>
  </w:style>
  <w:style w:type="paragraph" w:styleId="a4">
    <w:name w:val="Subtitle"/>
    <w:basedOn w:val="a"/>
    <w:next w:val="a"/>
    <w:link w:val="Char0"/>
    <w:uiPriority w:val="11"/>
    <w:qFormat/>
    <w:rsid w:val="00E13810"/>
    <w:pPr>
      <w:numPr>
        <w:ilvl w:val="1"/>
      </w:numPr>
    </w:pPr>
    <w:rPr>
      <w:rFonts w:eastAsiaTheme="majorEastAsia" w:cstheme="majorBidi"/>
      <w:color w:val="595959" w:themeColor="text1" w:themeTint="A6"/>
      <w:spacing w:val="15"/>
      <w:sz w:val="28"/>
      <w:szCs w:val="28"/>
    </w:rPr>
  </w:style>
  <w:style w:type="character" w:customStyle="1" w:styleId="Char0">
    <w:name w:val="Υπότιτλος Char"/>
    <w:basedOn w:val="a0"/>
    <w:link w:val="a4"/>
    <w:uiPriority w:val="11"/>
    <w:rsid w:val="00E13810"/>
    <w:rPr>
      <w:rFonts w:eastAsiaTheme="majorEastAsia" w:cstheme="majorBidi"/>
      <w:color w:val="595959" w:themeColor="text1" w:themeTint="A6"/>
      <w:spacing w:val="15"/>
      <w:sz w:val="28"/>
      <w:szCs w:val="28"/>
    </w:rPr>
  </w:style>
  <w:style w:type="paragraph" w:styleId="a5">
    <w:name w:val="Quote"/>
    <w:basedOn w:val="a"/>
    <w:next w:val="a"/>
    <w:link w:val="Char1"/>
    <w:uiPriority w:val="29"/>
    <w:qFormat/>
    <w:rsid w:val="00E13810"/>
    <w:pPr>
      <w:spacing w:before="160"/>
      <w:jc w:val="center"/>
    </w:pPr>
    <w:rPr>
      <w:i/>
      <w:iCs/>
      <w:color w:val="404040" w:themeColor="text1" w:themeTint="BF"/>
    </w:rPr>
  </w:style>
  <w:style w:type="character" w:customStyle="1" w:styleId="Char1">
    <w:name w:val="Απόσπασμα Char"/>
    <w:basedOn w:val="a0"/>
    <w:link w:val="a5"/>
    <w:uiPriority w:val="29"/>
    <w:rsid w:val="00E13810"/>
    <w:rPr>
      <w:i/>
      <w:iCs/>
      <w:color w:val="404040" w:themeColor="text1" w:themeTint="BF"/>
    </w:rPr>
  </w:style>
  <w:style w:type="paragraph" w:styleId="a6">
    <w:name w:val="List Paragraph"/>
    <w:aliases w:val="Numbered Para 1,Dot pt,No Spacing1,List Paragraph Char Char Char,Indicator Text,List Paragraph1,Bullet Points,MAIN CONTENT,List Paragraph12,F5 List Paragraph,Heading 2_sj,Report Para,WinDForce-Letter,List Paragraph (numbered (a),LISTA"/>
    <w:basedOn w:val="a"/>
    <w:link w:val="Char2"/>
    <w:uiPriority w:val="34"/>
    <w:qFormat/>
    <w:rsid w:val="00E13810"/>
    <w:pPr>
      <w:ind w:left="720"/>
      <w:contextualSpacing/>
    </w:pPr>
  </w:style>
  <w:style w:type="character" w:styleId="a7">
    <w:name w:val="Intense Emphasis"/>
    <w:basedOn w:val="a0"/>
    <w:uiPriority w:val="21"/>
    <w:qFormat/>
    <w:rsid w:val="00E13810"/>
    <w:rPr>
      <w:i/>
      <w:iCs/>
      <w:color w:val="0F4761" w:themeColor="accent1" w:themeShade="BF"/>
    </w:rPr>
  </w:style>
  <w:style w:type="paragraph" w:styleId="a8">
    <w:name w:val="Intense Quote"/>
    <w:basedOn w:val="a"/>
    <w:next w:val="a"/>
    <w:link w:val="Char3"/>
    <w:uiPriority w:val="30"/>
    <w:qFormat/>
    <w:rsid w:val="00E1381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Char3">
    <w:name w:val="Έντονο απόσπ. Char"/>
    <w:basedOn w:val="a0"/>
    <w:link w:val="a8"/>
    <w:uiPriority w:val="30"/>
    <w:rsid w:val="00E13810"/>
    <w:rPr>
      <w:i/>
      <w:iCs/>
      <w:color w:val="0F4761" w:themeColor="accent1" w:themeShade="BF"/>
    </w:rPr>
  </w:style>
  <w:style w:type="character" w:styleId="a9">
    <w:name w:val="Intense Reference"/>
    <w:basedOn w:val="a0"/>
    <w:uiPriority w:val="32"/>
    <w:qFormat/>
    <w:rsid w:val="00E13810"/>
    <w:rPr>
      <w:b/>
      <w:bCs/>
      <w:smallCaps/>
      <w:color w:val="0F4761" w:themeColor="accent1" w:themeShade="BF"/>
      <w:spacing w:val="5"/>
    </w:rPr>
  </w:style>
  <w:style w:type="paragraph" w:styleId="aa">
    <w:name w:val="caption"/>
    <w:aliases w:val="Table Caption"/>
    <w:basedOn w:val="a"/>
    <w:next w:val="a"/>
    <w:link w:val="Char4"/>
    <w:uiPriority w:val="35"/>
    <w:qFormat/>
    <w:rsid w:val="00E13810"/>
    <w:pPr>
      <w:spacing w:after="0"/>
      <w:jc w:val="left"/>
    </w:pPr>
    <w:rPr>
      <w:rFonts w:eastAsia="Times New Roman" w:cs="Times New Roman"/>
      <w:b/>
      <w:bCs/>
      <w:szCs w:val="20"/>
      <w:lang w:eastAsia="el-GR"/>
    </w:rPr>
  </w:style>
  <w:style w:type="character" w:customStyle="1" w:styleId="Char4">
    <w:name w:val="Λεζάντα Char"/>
    <w:aliases w:val="Table Caption Char"/>
    <w:link w:val="aa"/>
    <w:uiPriority w:val="35"/>
    <w:locked/>
    <w:rsid w:val="00E13810"/>
    <w:rPr>
      <w:rFonts w:eastAsia="Times New Roman" w:cs="Times New Roman"/>
      <w:b/>
      <w:bCs/>
      <w:kern w:val="0"/>
      <w:sz w:val="22"/>
      <w:szCs w:val="20"/>
      <w:lang w:val="el-GR" w:eastAsia="el-GR"/>
      <w14:ligatures w14:val="none"/>
    </w:rPr>
  </w:style>
  <w:style w:type="paragraph" w:styleId="ab">
    <w:name w:val="header"/>
    <w:basedOn w:val="a"/>
    <w:link w:val="Char5"/>
    <w:uiPriority w:val="99"/>
    <w:unhideWhenUsed/>
    <w:rsid w:val="00E13810"/>
    <w:pPr>
      <w:tabs>
        <w:tab w:val="center" w:pos="4320"/>
        <w:tab w:val="right" w:pos="8640"/>
      </w:tabs>
      <w:spacing w:after="0"/>
    </w:pPr>
  </w:style>
  <w:style w:type="character" w:customStyle="1" w:styleId="Char5">
    <w:name w:val="Κεφαλίδα Char"/>
    <w:basedOn w:val="a0"/>
    <w:link w:val="ab"/>
    <w:uiPriority w:val="99"/>
    <w:rsid w:val="00E13810"/>
    <w:rPr>
      <w:kern w:val="0"/>
      <w:sz w:val="22"/>
      <w:szCs w:val="22"/>
      <w:lang w:val="el-GR"/>
      <w14:ligatures w14:val="none"/>
    </w:rPr>
  </w:style>
  <w:style w:type="paragraph" w:styleId="ac">
    <w:name w:val="footer"/>
    <w:basedOn w:val="a"/>
    <w:link w:val="Char6"/>
    <w:uiPriority w:val="99"/>
    <w:unhideWhenUsed/>
    <w:rsid w:val="00E13810"/>
    <w:pPr>
      <w:tabs>
        <w:tab w:val="center" w:pos="4320"/>
        <w:tab w:val="right" w:pos="8640"/>
      </w:tabs>
      <w:spacing w:after="0"/>
    </w:pPr>
  </w:style>
  <w:style w:type="character" w:customStyle="1" w:styleId="Char6">
    <w:name w:val="Υποσέλιδο Char"/>
    <w:basedOn w:val="a0"/>
    <w:link w:val="ac"/>
    <w:uiPriority w:val="99"/>
    <w:rsid w:val="00E13810"/>
    <w:rPr>
      <w:kern w:val="0"/>
      <w:sz w:val="22"/>
      <w:szCs w:val="22"/>
      <w:lang w:val="el-GR"/>
      <w14:ligatures w14:val="none"/>
    </w:rPr>
  </w:style>
  <w:style w:type="paragraph" w:styleId="ad">
    <w:name w:val="TOC Heading"/>
    <w:basedOn w:val="1"/>
    <w:next w:val="a"/>
    <w:uiPriority w:val="39"/>
    <w:unhideWhenUsed/>
    <w:qFormat/>
    <w:rsid w:val="00E13810"/>
    <w:pPr>
      <w:spacing w:before="240" w:after="0"/>
      <w:ind w:left="432" w:hanging="432"/>
      <w:outlineLvl w:val="9"/>
    </w:pPr>
    <w:rPr>
      <w:sz w:val="32"/>
      <w:szCs w:val="32"/>
    </w:rPr>
  </w:style>
  <w:style w:type="paragraph" w:styleId="30">
    <w:name w:val="toc 3"/>
    <w:basedOn w:val="a"/>
    <w:next w:val="a"/>
    <w:autoRedefine/>
    <w:uiPriority w:val="39"/>
    <w:unhideWhenUsed/>
    <w:rsid w:val="00E13810"/>
    <w:pPr>
      <w:tabs>
        <w:tab w:val="left" w:pos="1320"/>
        <w:tab w:val="right" w:leader="dot" w:pos="9040"/>
      </w:tabs>
      <w:spacing w:before="60" w:after="60"/>
      <w:ind w:left="440"/>
      <w:jc w:val="left"/>
    </w:pPr>
  </w:style>
  <w:style w:type="character" w:styleId="-">
    <w:name w:val="Hyperlink"/>
    <w:basedOn w:val="a0"/>
    <w:uiPriority w:val="99"/>
    <w:unhideWhenUsed/>
    <w:rsid w:val="00E13810"/>
    <w:rPr>
      <w:color w:val="467886" w:themeColor="hyperlink"/>
      <w:u w:val="single"/>
    </w:rPr>
  </w:style>
  <w:style w:type="paragraph" w:styleId="ae">
    <w:name w:val="table of figures"/>
    <w:basedOn w:val="a"/>
    <w:next w:val="a"/>
    <w:uiPriority w:val="99"/>
    <w:unhideWhenUsed/>
    <w:rsid w:val="000A2AE5"/>
    <w:pPr>
      <w:spacing w:after="0" w:line="276" w:lineRule="auto"/>
    </w:pPr>
    <w:rPr>
      <w:rFonts w:ascii="Calibri" w:eastAsiaTheme="minorEastAsia" w:hAnsi="Calibri"/>
      <w:sz w:val="20"/>
    </w:rPr>
  </w:style>
  <w:style w:type="paragraph" w:styleId="10">
    <w:name w:val="toc 1"/>
    <w:basedOn w:val="a"/>
    <w:next w:val="a"/>
    <w:autoRedefine/>
    <w:uiPriority w:val="39"/>
    <w:unhideWhenUsed/>
    <w:rsid w:val="00E13810"/>
    <w:pPr>
      <w:spacing w:after="100"/>
    </w:pPr>
  </w:style>
  <w:style w:type="paragraph" w:styleId="20">
    <w:name w:val="toc 2"/>
    <w:basedOn w:val="a"/>
    <w:next w:val="a"/>
    <w:autoRedefine/>
    <w:uiPriority w:val="39"/>
    <w:unhideWhenUsed/>
    <w:rsid w:val="00E13810"/>
    <w:pPr>
      <w:spacing w:after="100"/>
      <w:ind w:left="220"/>
    </w:pPr>
  </w:style>
  <w:style w:type="character" w:customStyle="1" w:styleId="visible-description">
    <w:name w:val="visible-description"/>
    <w:basedOn w:val="a0"/>
    <w:rsid w:val="00B1667A"/>
  </w:style>
  <w:style w:type="character" w:customStyle="1" w:styleId="show-more-description">
    <w:name w:val="show-more-description"/>
    <w:basedOn w:val="a0"/>
    <w:rsid w:val="00B1667A"/>
  </w:style>
  <w:style w:type="character" w:styleId="af">
    <w:name w:val="Unresolved Mention"/>
    <w:basedOn w:val="a0"/>
    <w:uiPriority w:val="99"/>
    <w:semiHidden/>
    <w:unhideWhenUsed/>
    <w:rsid w:val="00B1667A"/>
    <w:rPr>
      <w:color w:val="605E5C"/>
      <w:shd w:val="clear" w:color="auto" w:fill="E1DFDD"/>
    </w:rPr>
  </w:style>
  <w:style w:type="character" w:customStyle="1" w:styleId="Char2">
    <w:name w:val="Παράγραφος λίστας Char"/>
    <w:aliases w:val="Numbered Para 1 Char,Dot pt Char,No Spacing1 Char,List Paragraph Char Char Char Char,Indicator Text Char,List Paragraph1 Char,Bullet Points Char,MAIN CONTENT Char,List Paragraph12 Char,F5 List Paragraph Char,Heading 2_sj Char"/>
    <w:link w:val="a6"/>
    <w:uiPriority w:val="34"/>
    <w:qFormat/>
    <w:locked/>
    <w:rsid w:val="00A17028"/>
    <w:rPr>
      <w:kern w:val="0"/>
      <w:sz w:val="22"/>
      <w:szCs w:val="22"/>
      <w:lang w:val="el-GR"/>
      <w14:ligatures w14:val="none"/>
    </w:rPr>
  </w:style>
  <w:style w:type="table" w:styleId="af0">
    <w:name w:val="Table Grid"/>
    <w:basedOn w:val="a1"/>
    <w:uiPriority w:val="39"/>
    <w:rsid w:val="00A17028"/>
    <w:pPr>
      <w:spacing w:after="0" w:line="240" w:lineRule="auto"/>
    </w:pPr>
    <w:rPr>
      <w:kern w:val="0"/>
      <w:sz w:val="22"/>
      <w:szCs w:val="22"/>
      <w:lang w:val="en-GB"/>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1">
    <w:name w:val="Revision"/>
    <w:hidden/>
    <w:uiPriority w:val="99"/>
    <w:semiHidden/>
    <w:rsid w:val="00E36AB1"/>
    <w:pPr>
      <w:spacing w:after="0" w:line="240" w:lineRule="auto"/>
    </w:pPr>
    <w:rPr>
      <w:kern w:val="0"/>
      <w:sz w:val="22"/>
      <w:szCs w:val="22"/>
      <w:lang w:val="el-GR"/>
      <w14:ligatures w14:val="none"/>
    </w:rPr>
  </w:style>
  <w:style w:type="paragraph" w:styleId="af2">
    <w:name w:val="footnote text"/>
    <w:aliases w:val="Char5,Footnote Text Char3 Char,Footnote Text Char2 Char Char,Footnote Text Char1 Char1 Char Char,Footnote Text Char2 Char Char Char1 Char,Footnote Text Char1 Char1 Char Char Char Char,Footnote Text Char1 Char"/>
    <w:basedOn w:val="a"/>
    <w:link w:val="Char7"/>
    <w:uiPriority w:val="99"/>
    <w:unhideWhenUsed/>
    <w:rsid w:val="002A5188"/>
    <w:pPr>
      <w:spacing w:before="0" w:after="0" w:line="240" w:lineRule="auto"/>
    </w:pPr>
    <w:rPr>
      <w:sz w:val="20"/>
      <w:szCs w:val="20"/>
    </w:rPr>
  </w:style>
  <w:style w:type="character" w:customStyle="1" w:styleId="Char7">
    <w:name w:val="Κείμενο υποσημείωσης Char"/>
    <w:aliases w:val="Char5 Char,Footnote Text Char3 Char Char,Footnote Text Char2 Char Char Char,Footnote Text Char1 Char1 Char Char Char,Footnote Text Char2 Char Char Char1 Char Char,Footnote Text Char1 Char1 Char Char Char Char Char"/>
    <w:basedOn w:val="a0"/>
    <w:link w:val="af2"/>
    <w:uiPriority w:val="99"/>
    <w:qFormat/>
    <w:rsid w:val="002A5188"/>
    <w:rPr>
      <w:kern w:val="0"/>
      <w:sz w:val="20"/>
      <w:szCs w:val="20"/>
      <w:lang w:val="el-GR"/>
      <w14:ligatures w14:val="none"/>
    </w:rPr>
  </w:style>
  <w:style w:type="character" w:styleId="af3">
    <w:name w:val="footnote reference"/>
    <w:aliases w:val="number,SUPERS,Footnote Reference Superscript,stylish,Footnote symbol,BVI fnr,-E Fußnotenzeichen,Source Reference,Footnote reference number,note TESI,Times 10 Point,Exposant 3 Point,Ref,de nota al pie,EN Footnote Reference,R"/>
    <w:basedOn w:val="a0"/>
    <w:uiPriority w:val="99"/>
    <w:unhideWhenUsed/>
    <w:qFormat/>
    <w:rsid w:val="002A5188"/>
    <w:rPr>
      <w:vertAlign w:val="superscript"/>
    </w:rPr>
  </w:style>
  <w:style w:type="paragraph" w:customStyle="1" w:styleId="Default">
    <w:name w:val="Default"/>
    <w:link w:val="DefaultChar"/>
    <w:rsid w:val="00841384"/>
    <w:pPr>
      <w:autoSpaceDE w:val="0"/>
      <w:autoSpaceDN w:val="0"/>
      <w:adjustRightInd w:val="0"/>
      <w:spacing w:after="0" w:line="240" w:lineRule="auto"/>
    </w:pPr>
    <w:rPr>
      <w:rFonts w:ascii="EUAlbertina" w:hAnsi="EUAlbertina" w:cs="EUAlbertina"/>
      <w:color w:val="000000"/>
      <w:kern w:val="0"/>
    </w:rPr>
  </w:style>
  <w:style w:type="character" w:styleId="af4">
    <w:name w:val="annotation reference"/>
    <w:basedOn w:val="a0"/>
    <w:uiPriority w:val="99"/>
    <w:semiHidden/>
    <w:unhideWhenUsed/>
    <w:rsid w:val="00841384"/>
    <w:rPr>
      <w:sz w:val="16"/>
      <w:szCs w:val="16"/>
    </w:rPr>
  </w:style>
  <w:style w:type="paragraph" w:styleId="af5">
    <w:name w:val="annotation text"/>
    <w:basedOn w:val="a"/>
    <w:link w:val="Char8"/>
    <w:uiPriority w:val="99"/>
    <w:unhideWhenUsed/>
    <w:rsid w:val="00841384"/>
    <w:pPr>
      <w:spacing w:before="0" w:after="160" w:line="240" w:lineRule="auto"/>
      <w:jc w:val="left"/>
    </w:pPr>
    <w:rPr>
      <w:kern w:val="2"/>
      <w:sz w:val="20"/>
      <w:szCs w:val="20"/>
      <w14:ligatures w14:val="standardContextual"/>
    </w:rPr>
  </w:style>
  <w:style w:type="character" w:customStyle="1" w:styleId="Char8">
    <w:name w:val="Κείμενο σχολίου Char"/>
    <w:basedOn w:val="a0"/>
    <w:link w:val="af5"/>
    <w:uiPriority w:val="99"/>
    <w:rsid w:val="00841384"/>
    <w:rPr>
      <w:sz w:val="20"/>
      <w:szCs w:val="20"/>
      <w:lang w:val="el-GR"/>
    </w:rPr>
  </w:style>
  <w:style w:type="paragraph" w:styleId="af6">
    <w:name w:val="annotation subject"/>
    <w:basedOn w:val="af5"/>
    <w:next w:val="af5"/>
    <w:link w:val="Char9"/>
    <w:uiPriority w:val="99"/>
    <w:semiHidden/>
    <w:unhideWhenUsed/>
    <w:rsid w:val="00497933"/>
    <w:pPr>
      <w:spacing w:before="120" w:after="120"/>
      <w:jc w:val="both"/>
    </w:pPr>
    <w:rPr>
      <w:b/>
      <w:bCs/>
      <w:kern w:val="0"/>
      <w14:ligatures w14:val="none"/>
    </w:rPr>
  </w:style>
  <w:style w:type="character" w:customStyle="1" w:styleId="Char9">
    <w:name w:val="Θέμα σχολίου Char"/>
    <w:basedOn w:val="Char8"/>
    <w:link w:val="af6"/>
    <w:uiPriority w:val="99"/>
    <w:semiHidden/>
    <w:rsid w:val="00497933"/>
    <w:rPr>
      <w:b/>
      <w:bCs/>
      <w:kern w:val="0"/>
      <w:sz w:val="20"/>
      <w:szCs w:val="20"/>
      <w:lang w:val="el-GR"/>
      <w14:ligatures w14:val="none"/>
    </w:rPr>
  </w:style>
  <w:style w:type="character" w:customStyle="1" w:styleId="wacimagecontainer">
    <w:name w:val="wacimagecontainer"/>
    <w:basedOn w:val="a0"/>
    <w:rsid w:val="004F3BBD"/>
  </w:style>
  <w:style w:type="character" w:customStyle="1" w:styleId="11">
    <w:name w:val="Ανεπίλυτη αναφορά1"/>
    <w:basedOn w:val="a0"/>
    <w:uiPriority w:val="99"/>
    <w:semiHidden/>
    <w:unhideWhenUsed/>
    <w:rsid w:val="008D2850"/>
    <w:rPr>
      <w:color w:val="605E5C"/>
      <w:shd w:val="clear" w:color="auto" w:fill="E1DFDD"/>
    </w:rPr>
  </w:style>
  <w:style w:type="character" w:styleId="af7">
    <w:name w:val="Strong"/>
    <w:basedOn w:val="a0"/>
    <w:uiPriority w:val="22"/>
    <w:qFormat/>
    <w:rsid w:val="008D2850"/>
    <w:rPr>
      <w:b/>
      <w:bCs/>
    </w:rPr>
  </w:style>
  <w:style w:type="paragraph" w:styleId="Web">
    <w:name w:val="Normal (Web)"/>
    <w:basedOn w:val="a"/>
    <w:uiPriority w:val="99"/>
    <w:unhideWhenUsed/>
    <w:rsid w:val="008D2850"/>
    <w:pPr>
      <w:spacing w:before="100" w:beforeAutospacing="1" w:after="100" w:afterAutospacing="1" w:line="240" w:lineRule="auto"/>
      <w:jc w:val="left"/>
    </w:pPr>
    <w:rPr>
      <w:rFonts w:ascii="Times New Roman" w:eastAsia="Times New Roman" w:hAnsi="Times New Roman" w:cs="Times New Roman"/>
      <w:sz w:val="24"/>
      <w:szCs w:val="24"/>
    </w:rPr>
  </w:style>
  <w:style w:type="character" w:styleId="-0">
    <w:name w:val="FollowedHyperlink"/>
    <w:basedOn w:val="a0"/>
    <w:uiPriority w:val="99"/>
    <w:semiHidden/>
    <w:unhideWhenUsed/>
    <w:rsid w:val="008D2850"/>
    <w:rPr>
      <w:color w:val="96607D" w:themeColor="followedHyperlink"/>
      <w:u w:val="single"/>
    </w:rPr>
  </w:style>
  <w:style w:type="table" w:customStyle="1" w:styleId="TableGrid1">
    <w:name w:val="Table Grid1"/>
    <w:basedOn w:val="a1"/>
    <w:next w:val="af0"/>
    <w:uiPriority w:val="39"/>
    <w:rsid w:val="008D285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21">
    <w:name w:val="Plain Table 2"/>
    <w:basedOn w:val="a1"/>
    <w:uiPriority w:val="42"/>
    <w:rsid w:val="008D2850"/>
    <w:pPr>
      <w:spacing w:after="0" w:line="240" w:lineRule="auto"/>
    </w:pPr>
    <w:rPr>
      <w:kern w:val="0"/>
      <w:sz w:val="22"/>
      <w:szCs w:val="22"/>
      <w14:ligatures w14:val="none"/>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TableGrid13">
    <w:name w:val="Table Grid13"/>
    <w:basedOn w:val="a1"/>
    <w:next w:val="af0"/>
    <w:uiPriority w:val="39"/>
    <w:rsid w:val="008D2850"/>
    <w:pPr>
      <w:spacing w:after="0" w:line="240" w:lineRule="auto"/>
    </w:pPr>
    <w:rPr>
      <w:rFonts w:ascii="Calibri" w:eastAsia="Calibri" w:hAnsi="Calibri" w:cs="Myanmar Text"/>
      <w:kern w:val="0"/>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f8">
    <w:name w:val="endnote text"/>
    <w:basedOn w:val="a"/>
    <w:link w:val="Chara"/>
    <w:uiPriority w:val="99"/>
    <w:semiHidden/>
    <w:unhideWhenUsed/>
    <w:rsid w:val="008D2850"/>
    <w:pPr>
      <w:spacing w:before="0" w:after="0" w:line="240" w:lineRule="auto"/>
      <w:jc w:val="left"/>
    </w:pPr>
    <w:rPr>
      <w:sz w:val="20"/>
      <w:szCs w:val="20"/>
    </w:rPr>
  </w:style>
  <w:style w:type="character" w:customStyle="1" w:styleId="Chara">
    <w:name w:val="Κείμενο σημείωσης τέλους Char"/>
    <w:basedOn w:val="a0"/>
    <w:link w:val="af8"/>
    <w:uiPriority w:val="99"/>
    <w:semiHidden/>
    <w:rsid w:val="008D2850"/>
    <w:rPr>
      <w:kern w:val="0"/>
      <w:sz w:val="20"/>
      <w:szCs w:val="20"/>
      <w:lang w:val="el-GR"/>
      <w14:ligatures w14:val="none"/>
    </w:rPr>
  </w:style>
  <w:style w:type="character" w:styleId="af9">
    <w:name w:val="endnote reference"/>
    <w:basedOn w:val="a0"/>
    <w:uiPriority w:val="99"/>
    <w:semiHidden/>
    <w:unhideWhenUsed/>
    <w:rsid w:val="008D2850"/>
    <w:rPr>
      <w:vertAlign w:val="superscript"/>
    </w:rPr>
  </w:style>
  <w:style w:type="table" w:styleId="12">
    <w:name w:val="Grid Table 1 Light"/>
    <w:basedOn w:val="a1"/>
    <w:uiPriority w:val="46"/>
    <w:rsid w:val="008D2850"/>
    <w:pPr>
      <w:spacing w:after="0" w:line="240" w:lineRule="auto"/>
    </w:pPr>
    <w:rPr>
      <w:sz w:val="22"/>
      <w:szCs w:val="22"/>
      <w:lang w:val="el-GR"/>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4-1">
    <w:name w:val="Grid Table 4 Accent 1"/>
    <w:basedOn w:val="a1"/>
    <w:uiPriority w:val="49"/>
    <w:rsid w:val="00DE6DBB"/>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insideV w:val="nil"/>
        </w:tcBorders>
        <w:shd w:val="clear" w:color="auto" w:fill="156082" w:themeFill="accent1"/>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customStyle="1" w:styleId="Style1">
    <w:name w:val="Style1"/>
    <w:basedOn w:val="a1"/>
    <w:uiPriority w:val="99"/>
    <w:rsid w:val="009069F7"/>
    <w:pPr>
      <w:spacing w:after="0" w:line="240" w:lineRule="auto"/>
    </w:pPr>
    <w:rPr>
      <w:rFonts w:ascii="Arial" w:hAnsi="Arial" w:cs="Vrinda"/>
      <w:kern w:val="0"/>
      <w:sz w:val="20"/>
      <w:szCs w:val="28"/>
      <w:lang w:bidi="bn-IN"/>
      <w14:ligatures w14:val="none"/>
    </w:rPr>
    <w:tblPr>
      <w:tblBorders>
        <w:top w:val="single" w:sz="18" w:space="0" w:color="auto"/>
        <w:bottom w:val="single" w:sz="18" w:space="0" w:color="auto"/>
      </w:tblBorders>
    </w:tblPr>
  </w:style>
  <w:style w:type="character" w:customStyle="1" w:styleId="DefaultChar">
    <w:name w:val="Default Char"/>
    <w:basedOn w:val="a0"/>
    <w:link w:val="Default"/>
    <w:rsid w:val="0043278B"/>
    <w:rPr>
      <w:rFonts w:ascii="EUAlbertina" w:hAnsi="EUAlbertina" w:cs="EUAlbertina"/>
      <w:color w:val="000000"/>
      <w:kern w:val="0"/>
    </w:rPr>
  </w:style>
  <w:style w:type="paragraph" w:customStyle="1" w:styleId="Heading2new">
    <w:name w:val="Heading 2new"/>
    <w:basedOn w:val="2"/>
    <w:link w:val="Heading2newChar"/>
    <w:autoRedefine/>
    <w:qFormat/>
    <w:rsid w:val="002E4C41"/>
    <w:pPr>
      <w:spacing w:before="120" w:after="120" w:line="360" w:lineRule="auto"/>
      <w:jc w:val="left"/>
    </w:pPr>
    <w:rPr>
      <w:rFonts w:cstheme="minorHAnsi"/>
      <w:b/>
      <w:sz w:val="28"/>
      <w:szCs w:val="28"/>
    </w:rPr>
  </w:style>
  <w:style w:type="character" w:customStyle="1" w:styleId="Heading2newChar">
    <w:name w:val="Heading 2new Char"/>
    <w:basedOn w:val="2Char"/>
    <w:link w:val="Heading2new"/>
    <w:rsid w:val="002E4C41"/>
    <w:rPr>
      <w:rFonts w:asciiTheme="majorHAnsi" w:eastAsiaTheme="majorEastAsia" w:hAnsiTheme="majorHAnsi" w:cstheme="minorHAnsi"/>
      <w:b/>
      <w:color w:val="0F4761" w:themeColor="accent1" w:themeShade="BF"/>
      <w:kern w:val="0"/>
      <w:sz w:val="28"/>
      <w:szCs w:val="28"/>
      <w:lang w:val="el-GR"/>
      <w14:ligatures w14:val="none"/>
    </w:rPr>
  </w:style>
  <w:style w:type="paragraph" w:customStyle="1" w:styleId="P68B1DB1-Normal2">
    <w:name w:val="P68B1DB1-Normal2"/>
    <w:basedOn w:val="a"/>
    <w:rsid w:val="002E4C41"/>
    <w:pPr>
      <w:spacing w:before="0" w:after="160" w:line="259" w:lineRule="auto"/>
      <w:jc w:val="left"/>
    </w:pPr>
    <w:rPr>
      <w:rFonts w:ascii="Arial" w:hAnsi="Arial" w:cs="Arial"/>
      <w:szCs w:val="20"/>
      <w:lang w:val="el" w:eastAsia="en-GB"/>
    </w:rPr>
  </w:style>
  <w:style w:type="paragraph" w:customStyle="1" w:styleId="P68B1DB1-ListParagraph3">
    <w:name w:val="P68B1DB1-ListParagraph3"/>
    <w:basedOn w:val="a6"/>
    <w:rsid w:val="002E4C41"/>
    <w:pPr>
      <w:spacing w:before="0" w:after="160" w:line="259" w:lineRule="auto"/>
      <w:jc w:val="left"/>
    </w:pPr>
    <w:rPr>
      <w:rFonts w:ascii="Arial" w:hAnsi="Arial" w:cs="Arial"/>
      <w:szCs w:val="20"/>
      <w:lang w:val="el" w:eastAsia="en-GB"/>
    </w:rPr>
  </w:style>
  <w:style w:type="paragraph" w:styleId="40">
    <w:name w:val="toc 4"/>
    <w:basedOn w:val="a"/>
    <w:next w:val="a"/>
    <w:autoRedefine/>
    <w:uiPriority w:val="39"/>
    <w:unhideWhenUsed/>
    <w:rsid w:val="00C8606E"/>
    <w:pPr>
      <w:spacing w:before="0" w:after="100" w:line="278" w:lineRule="auto"/>
      <w:ind w:left="720"/>
      <w:jc w:val="left"/>
    </w:pPr>
    <w:rPr>
      <w:rFonts w:eastAsiaTheme="minorEastAsia"/>
      <w:kern w:val="2"/>
      <w:sz w:val="24"/>
      <w:szCs w:val="24"/>
      <w:lang w:val="en-US"/>
      <w14:ligatures w14:val="standardContextual"/>
    </w:rPr>
  </w:style>
  <w:style w:type="paragraph" w:styleId="50">
    <w:name w:val="toc 5"/>
    <w:basedOn w:val="a"/>
    <w:next w:val="a"/>
    <w:autoRedefine/>
    <w:uiPriority w:val="39"/>
    <w:unhideWhenUsed/>
    <w:rsid w:val="00C8606E"/>
    <w:pPr>
      <w:spacing w:before="0" w:after="100" w:line="278" w:lineRule="auto"/>
      <w:ind w:left="960"/>
      <w:jc w:val="left"/>
    </w:pPr>
    <w:rPr>
      <w:rFonts w:eastAsiaTheme="minorEastAsia"/>
      <w:kern w:val="2"/>
      <w:sz w:val="24"/>
      <w:szCs w:val="24"/>
      <w:lang w:val="en-US"/>
      <w14:ligatures w14:val="standardContextual"/>
    </w:rPr>
  </w:style>
  <w:style w:type="paragraph" w:styleId="60">
    <w:name w:val="toc 6"/>
    <w:basedOn w:val="a"/>
    <w:next w:val="a"/>
    <w:autoRedefine/>
    <w:uiPriority w:val="39"/>
    <w:unhideWhenUsed/>
    <w:rsid w:val="00C8606E"/>
    <w:pPr>
      <w:spacing w:before="0" w:after="100" w:line="278" w:lineRule="auto"/>
      <w:ind w:left="1200"/>
      <w:jc w:val="left"/>
    </w:pPr>
    <w:rPr>
      <w:rFonts w:eastAsiaTheme="minorEastAsia"/>
      <w:kern w:val="2"/>
      <w:sz w:val="24"/>
      <w:szCs w:val="24"/>
      <w:lang w:val="en-US"/>
      <w14:ligatures w14:val="standardContextual"/>
    </w:rPr>
  </w:style>
  <w:style w:type="paragraph" w:styleId="70">
    <w:name w:val="toc 7"/>
    <w:basedOn w:val="a"/>
    <w:next w:val="a"/>
    <w:autoRedefine/>
    <w:uiPriority w:val="39"/>
    <w:unhideWhenUsed/>
    <w:rsid w:val="00C8606E"/>
    <w:pPr>
      <w:spacing w:before="0" w:after="100" w:line="278" w:lineRule="auto"/>
      <w:ind w:left="1440"/>
      <w:jc w:val="left"/>
    </w:pPr>
    <w:rPr>
      <w:rFonts w:eastAsiaTheme="minorEastAsia"/>
      <w:kern w:val="2"/>
      <w:sz w:val="24"/>
      <w:szCs w:val="24"/>
      <w:lang w:val="en-US"/>
      <w14:ligatures w14:val="standardContextual"/>
    </w:rPr>
  </w:style>
  <w:style w:type="paragraph" w:styleId="80">
    <w:name w:val="toc 8"/>
    <w:basedOn w:val="a"/>
    <w:next w:val="a"/>
    <w:autoRedefine/>
    <w:uiPriority w:val="39"/>
    <w:unhideWhenUsed/>
    <w:rsid w:val="00C8606E"/>
    <w:pPr>
      <w:spacing w:before="0" w:after="100" w:line="278" w:lineRule="auto"/>
      <w:ind w:left="1680"/>
      <w:jc w:val="left"/>
    </w:pPr>
    <w:rPr>
      <w:rFonts w:eastAsiaTheme="minorEastAsia"/>
      <w:kern w:val="2"/>
      <w:sz w:val="24"/>
      <w:szCs w:val="24"/>
      <w:lang w:val="en-US"/>
      <w14:ligatures w14:val="standardContextual"/>
    </w:rPr>
  </w:style>
  <w:style w:type="paragraph" w:styleId="90">
    <w:name w:val="toc 9"/>
    <w:basedOn w:val="a"/>
    <w:next w:val="a"/>
    <w:autoRedefine/>
    <w:uiPriority w:val="39"/>
    <w:unhideWhenUsed/>
    <w:rsid w:val="00C8606E"/>
    <w:pPr>
      <w:spacing w:before="0" w:after="100" w:line="278" w:lineRule="auto"/>
      <w:ind w:left="1920"/>
      <w:jc w:val="left"/>
    </w:pPr>
    <w:rPr>
      <w:rFonts w:eastAsiaTheme="minorEastAsia"/>
      <w:kern w:val="2"/>
      <w:sz w:val="24"/>
      <w:szCs w:val="24"/>
      <w:lang w:val="en-US"/>
      <w14:ligatures w14:val="standardContextual"/>
    </w:rPr>
  </w:style>
  <w:style w:type="table" w:styleId="5-1">
    <w:name w:val="Grid Table 5 Dark Accent 1"/>
    <w:basedOn w:val="a1"/>
    <w:uiPriority w:val="50"/>
    <w:rsid w:val="0070347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4F5"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56082"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56082"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56082"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56082" w:themeFill="accent1"/>
      </w:tcPr>
    </w:tblStylePr>
    <w:tblStylePr w:type="band1Vert">
      <w:tblPr/>
      <w:tcPr>
        <w:shd w:val="clear" w:color="auto" w:fill="83CAEB" w:themeFill="accent1" w:themeFillTint="66"/>
      </w:tcPr>
    </w:tblStylePr>
    <w:tblStylePr w:type="band1Horz">
      <w:tblPr/>
      <w:tcPr>
        <w:shd w:val="clear" w:color="auto" w:fill="83CAEB" w:themeFill="accent1" w:themeFillTint="66"/>
      </w:tcPr>
    </w:tblStylePr>
  </w:style>
  <w:style w:type="table" w:styleId="3-1">
    <w:name w:val="List Table 3 Accent 1"/>
    <w:basedOn w:val="a1"/>
    <w:uiPriority w:val="48"/>
    <w:rsid w:val="009A0175"/>
    <w:pPr>
      <w:spacing w:after="0" w:line="240" w:lineRule="auto"/>
    </w:pPr>
    <w:tblPr>
      <w:tblStyleRowBandSize w:val="1"/>
      <w:tblStyleColBandSize w:val="1"/>
      <w:tblBorders>
        <w:top w:val="single" w:sz="4" w:space="0" w:color="156082" w:themeColor="accent1"/>
        <w:left w:val="single" w:sz="4" w:space="0" w:color="156082" w:themeColor="accent1"/>
        <w:bottom w:val="single" w:sz="4" w:space="0" w:color="156082" w:themeColor="accent1"/>
        <w:right w:val="single" w:sz="4" w:space="0" w:color="156082" w:themeColor="accent1"/>
      </w:tblBorders>
    </w:tblPr>
    <w:tblStylePr w:type="firstRow">
      <w:rPr>
        <w:b/>
        <w:bCs/>
        <w:color w:val="FFFFFF" w:themeColor="background1"/>
      </w:rPr>
      <w:tblPr/>
      <w:tcPr>
        <w:shd w:val="clear" w:color="auto" w:fill="156082" w:themeFill="accent1"/>
      </w:tcPr>
    </w:tblStylePr>
    <w:tblStylePr w:type="lastRow">
      <w:rPr>
        <w:b/>
        <w:bCs/>
      </w:rPr>
      <w:tblPr/>
      <w:tcPr>
        <w:tcBorders>
          <w:top w:val="double" w:sz="4" w:space="0" w:color="15608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56082" w:themeColor="accent1"/>
          <w:right w:val="single" w:sz="4" w:space="0" w:color="156082" w:themeColor="accent1"/>
        </w:tcBorders>
      </w:tcPr>
    </w:tblStylePr>
    <w:tblStylePr w:type="band1Horz">
      <w:tblPr/>
      <w:tcPr>
        <w:tcBorders>
          <w:top w:val="single" w:sz="4" w:space="0" w:color="156082" w:themeColor="accent1"/>
          <w:bottom w:val="single" w:sz="4" w:space="0" w:color="15608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themeColor="accent1"/>
          <w:left w:val="nil"/>
        </w:tcBorders>
      </w:tcPr>
    </w:tblStylePr>
    <w:tblStylePr w:type="swCell">
      <w:tblPr/>
      <w:tcPr>
        <w:tcBorders>
          <w:top w:val="double" w:sz="4" w:space="0" w:color="156082" w:themeColor="accent1"/>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5569969">
      <w:bodyDiv w:val="1"/>
      <w:marLeft w:val="0"/>
      <w:marRight w:val="0"/>
      <w:marTop w:val="0"/>
      <w:marBottom w:val="0"/>
      <w:divBdr>
        <w:top w:val="none" w:sz="0" w:space="0" w:color="auto"/>
        <w:left w:val="none" w:sz="0" w:space="0" w:color="auto"/>
        <w:bottom w:val="none" w:sz="0" w:space="0" w:color="auto"/>
        <w:right w:val="none" w:sz="0" w:space="0" w:color="auto"/>
      </w:divBdr>
    </w:div>
    <w:div w:id="126776817">
      <w:bodyDiv w:val="1"/>
      <w:marLeft w:val="0"/>
      <w:marRight w:val="0"/>
      <w:marTop w:val="0"/>
      <w:marBottom w:val="0"/>
      <w:divBdr>
        <w:top w:val="none" w:sz="0" w:space="0" w:color="auto"/>
        <w:left w:val="none" w:sz="0" w:space="0" w:color="auto"/>
        <w:bottom w:val="none" w:sz="0" w:space="0" w:color="auto"/>
        <w:right w:val="none" w:sz="0" w:space="0" w:color="auto"/>
      </w:divBdr>
      <w:divsChild>
        <w:div w:id="43215212">
          <w:marLeft w:val="0"/>
          <w:marRight w:val="0"/>
          <w:marTop w:val="0"/>
          <w:marBottom w:val="0"/>
          <w:divBdr>
            <w:top w:val="none" w:sz="0" w:space="0" w:color="auto"/>
            <w:left w:val="none" w:sz="0" w:space="0" w:color="auto"/>
            <w:bottom w:val="none" w:sz="0" w:space="0" w:color="auto"/>
            <w:right w:val="none" w:sz="0" w:space="0" w:color="auto"/>
          </w:divBdr>
          <w:divsChild>
            <w:div w:id="593367438">
              <w:marLeft w:val="0"/>
              <w:marRight w:val="0"/>
              <w:marTop w:val="0"/>
              <w:marBottom w:val="0"/>
              <w:divBdr>
                <w:top w:val="none" w:sz="0" w:space="0" w:color="auto"/>
                <w:left w:val="none" w:sz="0" w:space="0" w:color="auto"/>
                <w:bottom w:val="none" w:sz="0" w:space="0" w:color="auto"/>
                <w:right w:val="none" w:sz="0" w:space="0" w:color="auto"/>
              </w:divBdr>
            </w:div>
          </w:divsChild>
        </w:div>
        <w:div w:id="1616407570">
          <w:marLeft w:val="0"/>
          <w:marRight w:val="0"/>
          <w:marTop w:val="0"/>
          <w:marBottom w:val="0"/>
          <w:divBdr>
            <w:top w:val="none" w:sz="0" w:space="0" w:color="auto"/>
            <w:left w:val="none" w:sz="0" w:space="0" w:color="auto"/>
            <w:bottom w:val="none" w:sz="0" w:space="0" w:color="auto"/>
            <w:right w:val="none" w:sz="0" w:space="0" w:color="auto"/>
          </w:divBdr>
          <w:divsChild>
            <w:div w:id="10050152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3764790">
      <w:bodyDiv w:val="1"/>
      <w:marLeft w:val="0"/>
      <w:marRight w:val="0"/>
      <w:marTop w:val="0"/>
      <w:marBottom w:val="0"/>
      <w:divBdr>
        <w:top w:val="none" w:sz="0" w:space="0" w:color="auto"/>
        <w:left w:val="none" w:sz="0" w:space="0" w:color="auto"/>
        <w:bottom w:val="none" w:sz="0" w:space="0" w:color="auto"/>
        <w:right w:val="none" w:sz="0" w:space="0" w:color="auto"/>
      </w:divBdr>
    </w:div>
    <w:div w:id="169222204">
      <w:bodyDiv w:val="1"/>
      <w:marLeft w:val="0"/>
      <w:marRight w:val="0"/>
      <w:marTop w:val="0"/>
      <w:marBottom w:val="0"/>
      <w:divBdr>
        <w:top w:val="none" w:sz="0" w:space="0" w:color="auto"/>
        <w:left w:val="none" w:sz="0" w:space="0" w:color="auto"/>
        <w:bottom w:val="none" w:sz="0" w:space="0" w:color="auto"/>
        <w:right w:val="none" w:sz="0" w:space="0" w:color="auto"/>
      </w:divBdr>
    </w:div>
    <w:div w:id="181214059">
      <w:bodyDiv w:val="1"/>
      <w:marLeft w:val="0"/>
      <w:marRight w:val="0"/>
      <w:marTop w:val="0"/>
      <w:marBottom w:val="0"/>
      <w:divBdr>
        <w:top w:val="none" w:sz="0" w:space="0" w:color="auto"/>
        <w:left w:val="none" w:sz="0" w:space="0" w:color="auto"/>
        <w:bottom w:val="none" w:sz="0" w:space="0" w:color="auto"/>
        <w:right w:val="none" w:sz="0" w:space="0" w:color="auto"/>
      </w:divBdr>
    </w:div>
    <w:div w:id="290743910">
      <w:bodyDiv w:val="1"/>
      <w:marLeft w:val="0"/>
      <w:marRight w:val="0"/>
      <w:marTop w:val="0"/>
      <w:marBottom w:val="0"/>
      <w:divBdr>
        <w:top w:val="none" w:sz="0" w:space="0" w:color="auto"/>
        <w:left w:val="none" w:sz="0" w:space="0" w:color="auto"/>
        <w:bottom w:val="none" w:sz="0" w:space="0" w:color="auto"/>
        <w:right w:val="none" w:sz="0" w:space="0" w:color="auto"/>
      </w:divBdr>
    </w:div>
    <w:div w:id="349189543">
      <w:bodyDiv w:val="1"/>
      <w:marLeft w:val="0"/>
      <w:marRight w:val="0"/>
      <w:marTop w:val="0"/>
      <w:marBottom w:val="0"/>
      <w:divBdr>
        <w:top w:val="none" w:sz="0" w:space="0" w:color="auto"/>
        <w:left w:val="none" w:sz="0" w:space="0" w:color="auto"/>
        <w:bottom w:val="none" w:sz="0" w:space="0" w:color="auto"/>
        <w:right w:val="none" w:sz="0" w:space="0" w:color="auto"/>
      </w:divBdr>
    </w:div>
    <w:div w:id="370765176">
      <w:bodyDiv w:val="1"/>
      <w:marLeft w:val="0"/>
      <w:marRight w:val="0"/>
      <w:marTop w:val="0"/>
      <w:marBottom w:val="0"/>
      <w:divBdr>
        <w:top w:val="none" w:sz="0" w:space="0" w:color="auto"/>
        <w:left w:val="none" w:sz="0" w:space="0" w:color="auto"/>
        <w:bottom w:val="none" w:sz="0" w:space="0" w:color="auto"/>
        <w:right w:val="none" w:sz="0" w:space="0" w:color="auto"/>
      </w:divBdr>
    </w:div>
    <w:div w:id="441412662">
      <w:bodyDiv w:val="1"/>
      <w:marLeft w:val="0"/>
      <w:marRight w:val="0"/>
      <w:marTop w:val="0"/>
      <w:marBottom w:val="0"/>
      <w:divBdr>
        <w:top w:val="none" w:sz="0" w:space="0" w:color="auto"/>
        <w:left w:val="none" w:sz="0" w:space="0" w:color="auto"/>
        <w:bottom w:val="none" w:sz="0" w:space="0" w:color="auto"/>
        <w:right w:val="none" w:sz="0" w:space="0" w:color="auto"/>
      </w:divBdr>
      <w:divsChild>
        <w:div w:id="1604799506">
          <w:marLeft w:val="0"/>
          <w:marRight w:val="0"/>
          <w:marTop w:val="0"/>
          <w:marBottom w:val="0"/>
          <w:divBdr>
            <w:top w:val="none" w:sz="0" w:space="0" w:color="auto"/>
            <w:left w:val="none" w:sz="0" w:space="0" w:color="auto"/>
            <w:bottom w:val="none" w:sz="0" w:space="0" w:color="auto"/>
            <w:right w:val="none" w:sz="0" w:space="0" w:color="auto"/>
          </w:divBdr>
          <w:divsChild>
            <w:div w:id="1858349528">
              <w:marLeft w:val="0"/>
              <w:marRight w:val="0"/>
              <w:marTop w:val="0"/>
              <w:marBottom w:val="0"/>
              <w:divBdr>
                <w:top w:val="none" w:sz="0" w:space="0" w:color="auto"/>
                <w:left w:val="none" w:sz="0" w:space="0" w:color="auto"/>
                <w:bottom w:val="none" w:sz="0" w:space="0" w:color="auto"/>
                <w:right w:val="none" w:sz="0" w:space="0" w:color="auto"/>
              </w:divBdr>
            </w:div>
          </w:divsChild>
        </w:div>
        <w:div w:id="1637107167">
          <w:marLeft w:val="0"/>
          <w:marRight w:val="0"/>
          <w:marTop w:val="0"/>
          <w:marBottom w:val="0"/>
          <w:divBdr>
            <w:top w:val="none" w:sz="0" w:space="0" w:color="auto"/>
            <w:left w:val="none" w:sz="0" w:space="0" w:color="auto"/>
            <w:bottom w:val="none" w:sz="0" w:space="0" w:color="auto"/>
            <w:right w:val="none" w:sz="0" w:space="0" w:color="auto"/>
          </w:divBdr>
          <w:divsChild>
            <w:div w:id="16451610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11784120">
      <w:bodyDiv w:val="1"/>
      <w:marLeft w:val="0"/>
      <w:marRight w:val="0"/>
      <w:marTop w:val="0"/>
      <w:marBottom w:val="0"/>
      <w:divBdr>
        <w:top w:val="none" w:sz="0" w:space="0" w:color="auto"/>
        <w:left w:val="none" w:sz="0" w:space="0" w:color="auto"/>
        <w:bottom w:val="none" w:sz="0" w:space="0" w:color="auto"/>
        <w:right w:val="none" w:sz="0" w:space="0" w:color="auto"/>
      </w:divBdr>
    </w:div>
    <w:div w:id="702093988">
      <w:bodyDiv w:val="1"/>
      <w:marLeft w:val="0"/>
      <w:marRight w:val="0"/>
      <w:marTop w:val="0"/>
      <w:marBottom w:val="0"/>
      <w:divBdr>
        <w:top w:val="none" w:sz="0" w:space="0" w:color="auto"/>
        <w:left w:val="none" w:sz="0" w:space="0" w:color="auto"/>
        <w:bottom w:val="none" w:sz="0" w:space="0" w:color="auto"/>
        <w:right w:val="none" w:sz="0" w:space="0" w:color="auto"/>
      </w:divBdr>
    </w:div>
    <w:div w:id="837814603">
      <w:bodyDiv w:val="1"/>
      <w:marLeft w:val="0"/>
      <w:marRight w:val="0"/>
      <w:marTop w:val="0"/>
      <w:marBottom w:val="0"/>
      <w:divBdr>
        <w:top w:val="none" w:sz="0" w:space="0" w:color="auto"/>
        <w:left w:val="none" w:sz="0" w:space="0" w:color="auto"/>
        <w:bottom w:val="none" w:sz="0" w:space="0" w:color="auto"/>
        <w:right w:val="none" w:sz="0" w:space="0" w:color="auto"/>
      </w:divBdr>
    </w:div>
    <w:div w:id="898172660">
      <w:bodyDiv w:val="1"/>
      <w:marLeft w:val="0"/>
      <w:marRight w:val="0"/>
      <w:marTop w:val="0"/>
      <w:marBottom w:val="0"/>
      <w:divBdr>
        <w:top w:val="none" w:sz="0" w:space="0" w:color="auto"/>
        <w:left w:val="none" w:sz="0" w:space="0" w:color="auto"/>
        <w:bottom w:val="none" w:sz="0" w:space="0" w:color="auto"/>
        <w:right w:val="none" w:sz="0" w:space="0" w:color="auto"/>
      </w:divBdr>
    </w:div>
    <w:div w:id="954412679">
      <w:bodyDiv w:val="1"/>
      <w:marLeft w:val="0"/>
      <w:marRight w:val="0"/>
      <w:marTop w:val="0"/>
      <w:marBottom w:val="0"/>
      <w:divBdr>
        <w:top w:val="none" w:sz="0" w:space="0" w:color="auto"/>
        <w:left w:val="none" w:sz="0" w:space="0" w:color="auto"/>
        <w:bottom w:val="none" w:sz="0" w:space="0" w:color="auto"/>
        <w:right w:val="none" w:sz="0" w:space="0" w:color="auto"/>
      </w:divBdr>
      <w:divsChild>
        <w:div w:id="2106683482">
          <w:marLeft w:val="547"/>
          <w:marRight w:val="0"/>
          <w:marTop w:val="0"/>
          <w:marBottom w:val="0"/>
          <w:divBdr>
            <w:top w:val="none" w:sz="0" w:space="0" w:color="auto"/>
            <w:left w:val="none" w:sz="0" w:space="0" w:color="auto"/>
            <w:bottom w:val="none" w:sz="0" w:space="0" w:color="auto"/>
            <w:right w:val="none" w:sz="0" w:space="0" w:color="auto"/>
          </w:divBdr>
        </w:div>
        <w:div w:id="1711295413">
          <w:marLeft w:val="547"/>
          <w:marRight w:val="0"/>
          <w:marTop w:val="0"/>
          <w:marBottom w:val="0"/>
          <w:divBdr>
            <w:top w:val="none" w:sz="0" w:space="0" w:color="auto"/>
            <w:left w:val="none" w:sz="0" w:space="0" w:color="auto"/>
            <w:bottom w:val="none" w:sz="0" w:space="0" w:color="auto"/>
            <w:right w:val="none" w:sz="0" w:space="0" w:color="auto"/>
          </w:divBdr>
        </w:div>
        <w:div w:id="214121525">
          <w:marLeft w:val="547"/>
          <w:marRight w:val="0"/>
          <w:marTop w:val="0"/>
          <w:marBottom w:val="0"/>
          <w:divBdr>
            <w:top w:val="none" w:sz="0" w:space="0" w:color="auto"/>
            <w:left w:val="none" w:sz="0" w:space="0" w:color="auto"/>
            <w:bottom w:val="none" w:sz="0" w:space="0" w:color="auto"/>
            <w:right w:val="none" w:sz="0" w:space="0" w:color="auto"/>
          </w:divBdr>
        </w:div>
        <w:div w:id="1974434357">
          <w:marLeft w:val="547"/>
          <w:marRight w:val="0"/>
          <w:marTop w:val="0"/>
          <w:marBottom w:val="0"/>
          <w:divBdr>
            <w:top w:val="none" w:sz="0" w:space="0" w:color="auto"/>
            <w:left w:val="none" w:sz="0" w:space="0" w:color="auto"/>
            <w:bottom w:val="none" w:sz="0" w:space="0" w:color="auto"/>
            <w:right w:val="none" w:sz="0" w:space="0" w:color="auto"/>
          </w:divBdr>
        </w:div>
        <w:div w:id="657654355">
          <w:marLeft w:val="547"/>
          <w:marRight w:val="0"/>
          <w:marTop w:val="0"/>
          <w:marBottom w:val="0"/>
          <w:divBdr>
            <w:top w:val="none" w:sz="0" w:space="0" w:color="auto"/>
            <w:left w:val="none" w:sz="0" w:space="0" w:color="auto"/>
            <w:bottom w:val="none" w:sz="0" w:space="0" w:color="auto"/>
            <w:right w:val="none" w:sz="0" w:space="0" w:color="auto"/>
          </w:divBdr>
        </w:div>
        <w:div w:id="269822261">
          <w:marLeft w:val="547"/>
          <w:marRight w:val="0"/>
          <w:marTop w:val="0"/>
          <w:marBottom w:val="0"/>
          <w:divBdr>
            <w:top w:val="none" w:sz="0" w:space="0" w:color="auto"/>
            <w:left w:val="none" w:sz="0" w:space="0" w:color="auto"/>
            <w:bottom w:val="none" w:sz="0" w:space="0" w:color="auto"/>
            <w:right w:val="none" w:sz="0" w:space="0" w:color="auto"/>
          </w:divBdr>
        </w:div>
        <w:div w:id="650794834">
          <w:marLeft w:val="547"/>
          <w:marRight w:val="0"/>
          <w:marTop w:val="0"/>
          <w:marBottom w:val="0"/>
          <w:divBdr>
            <w:top w:val="none" w:sz="0" w:space="0" w:color="auto"/>
            <w:left w:val="none" w:sz="0" w:space="0" w:color="auto"/>
            <w:bottom w:val="none" w:sz="0" w:space="0" w:color="auto"/>
            <w:right w:val="none" w:sz="0" w:space="0" w:color="auto"/>
          </w:divBdr>
        </w:div>
        <w:div w:id="1766144816">
          <w:marLeft w:val="547"/>
          <w:marRight w:val="0"/>
          <w:marTop w:val="0"/>
          <w:marBottom w:val="0"/>
          <w:divBdr>
            <w:top w:val="none" w:sz="0" w:space="0" w:color="auto"/>
            <w:left w:val="none" w:sz="0" w:space="0" w:color="auto"/>
            <w:bottom w:val="none" w:sz="0" w:space="0" w:color="auto"/>
            <w:right w:val="none" w:sz="0" w:space="0" w:color="auto"/>
          </w:divBdr>
        </w:div>
        <w:div w:id="114300147">
          <w:marLeft w:val="547"/>
          <w:marRight w:val="0"/>
          <w:marTop w:val="0"/>
          <w:marBottom w:val="0"/>
          <w:divBdr>
            <w:top w:val="none" w:sz="0" w:space="0" w:color="auto"/>
            <w:left w:val="none" w:sz="0" w:space="0" w:color="auto"/>
            <w:bottom w:val="none" w:sz="0" w:space="0" w:color="auto"/>
            <w:right w:val="none" w:sz="0" w:space="0" w:color="auto"/>
          </w:divBdr>
        </w:div>
        <w:div w:id="234246692">
          <w:marLeft w:val="547"/>
          <w:marRight w:val="0"/>
          <w:marTop w:val="0"/>
          <w:marBottom w:val="0"/>
          <w:divBdr>
            <w:top w:val="none" w:sz="0" w:space="0" w:color="auto"/>
            <w:left w:val="none" w:sz="0" w:space="0" w:color="auto"/>
            <w:bottom w:val="none" w:sz="0" w:space="0" w:color="auto"/>
            <w:right w:val="none" w:sz="0" w:space="0" w:color="auto"/>
          </w:divBdr>
        </w:div>
        <w:div w:id="923143500">
          <w:marLeft w:val="547"/>
          <w:marRight w:val="0"/>
          <w:marTop w:val="0"/>
          <w:marBottom w:val="0"/>
          <w:divBdr>
            <w:top w:val="none" w:sz="0" w:space="0" w:color="auto"/>
            <w:left w:val="none" w:sz="0" w:space="0" w:color="auto"/>
            <w:bottom w:val="none" w:sz="0" w:space="0" w:color="auto"/>
            <w:right w:val="none" w:sz="0" w:space="0" w:color="auto"/>
          </w:divBdr>
        </w:div>
      </w:divsChild>
    </w:div>
    <w:div w:id="1038890120">
      <w:bodyDiv w:val="1"/>
      <w:marLeft w:val="0"/>
      <w:marRight w:val="0"/>
      <w:marTop w:val="0"/>
      <w:marBottom w:val="0"/>
      <w:divBdr>
        <w:top w:val="none" w:sz="0" w:space="0" w:color="auto"/>
        <w:left w:val="none" w:sz="0" w:space="0" w:color="auto"/>
        <w:bottom w:val="none" w:sz="0" w:space="0" w:color="auto"/>
        <w:right w:val="none" w:sz="0" w:space="0" w:color="auto"/>
      </w:divBdr>
    </w:div>
    <w:div w:id="1152520786">
      <w:bodyDiv w:val="1"/>
      <w:marLeft w:val="0"/>
      <w:marRight w:val="0"/>
      <w:marTop w:val="0"/>
      <w:marBottom w:val="0"/>
      <w:divBdr>
        <w:top w:val="none" w:sz="0" w:space="0" w:color="auto"/>
        <w:left w:val="none" w:sz="0" w:space="0" w:color="auto"/>
        <w:bottom w:val="none" w:sz="0" w:space="0" w:color="auto"/>
        <w:right w:val="none" w:sz="0" w:space="0" w:color="auto"/>
      </w:divBdr>
    </w:div>
    <w:div w:id="1212425539">
      <w:bodyDiv w:val="1"/>
      <w:marLeft w:val="0"/>
      <w:marRight w:val="0"/>
      <w:marTop w:val="0"/>
      <w:marBottom w:val="0"/>
      <w:divBdr>
        <w:top w:val="none" w:sz="0" w:space="0" w:color="auto"/>
        <w:left w:val="none" w:sz="0" w:space="0" w:color="auto"/>
        <w:bottom w:val="none" w:sz="0" w:space="0" w:color="auto"/>
        <w:right w:val="none" w:sz="0" w:space="0" w:color="auto"/>
      </w:divBdr>
    </w:div>
    <w:div w:id="1250239837">
      <w:bodyDiv w:val="1"/>
      <w:marLeft w:val="0"/>
      <w:marRight w:val="0"/>
      <w:marTop w:val="0"/>
      <w:marBottom w:val="0"/>
      <w:divBdr>
        <w:top w:val="none" w:sz="0" w:space="0" w:color="auto"/>
        <w:left w:val="none" w:sz="0" w:space="0" w:color="auto"/>
        <w:bottom w:val="none" w:sz="0" w:space="0" w:color="auto"/>
        <w:right w:val="none" w:sz="0" w:space="0" w:color="auto"/>
      </w:divBdr>
      <w:divsChild>
        <w:div w:id="1652829093">
          <w:marLeft w:val="0"/>
          <w:marRight w:val="0"/>
          <w:marTop w:val="0"/>
          <w:marBottom w:val="0"/>
          <w:divBdr>
            <w:top w:val="none" w:sz="0" w:space="0" w:color="auto"/>
            <w:left w:val="none" w:sz="0" w:space="0" w:color="auto"/>
            <w:bottom w:val="none" w:sz="0" w:space="0" w:color="auto"/>
            <w:right w:val="none" w:sz="0" w:space="0" w:color="auto"/>
          </w:divBdr>
        </w:div>
        <w:div w:id="1989553302">
          <w:marLeft w:val="0"/>
          <w:marRight w:val="0"/>
          <w:marTop w:val="0"/>
          <w:marBottom w:val="0"/>
          <w:divBdr>
            <w:top w:val="none" w:sz="0" w:space="0" w:color="auto"/>
            <w:left w:val="none" w:sz="0" w:space="0" w:color="auto"/>
            <w:bottom w:val="none" w:sz="0" w:space="0" w:color="auto"/>
            <w:right w:val="none" w:sz="0" w:space="0" w:color="auto"/>
          </w:divBdr>
        </w:div>
        <w:div w:id="2110663786">
          <w:marLeft w:val="0"/>
          <w:marRight w:val="0"/>
          <w:marTop w:val="0"/>
          <w:marBottom w:val="0"/>
          <w:divBdr>
            <w:top w:val="none" w:sz="0" w:space="0" w:color="auto"/>
            <w:left w:val="none" w:sz="0" w:space="0" w:color="auto"/>
            <w:bottom w:val="none" w:sz="0" w:space="0" w:color="auto"/>
            <w:right w:val="none" w:sz="0" w:space="0" w:color="auto"/>
          </w:divBdr>
        </w:div>
        <w:div w:id="1884364342">
          <w:marLeft w:val="0"/>
          <w:marRight w:val="0"/>
          <w:marTop w:val="0"/>
          <w:marBottom w:val="0"/>
          <w:divBdr>
            <w:top w:val="none" w:sz="0" w:space="0" w:color="auto"/>
            <w:left w:val="none" w:sz="0" w:space="0" w:color="auto"/>
            <w:bottom w:val="none" w:sz="0" w:space="0" w:color="auto"/>
            <w:right w:val="none" w:sz="0" w:space="0" w:color="auto"/>
          </w:divBdr>
        </w:div>
        <w:div w:id="201599294">
          <w:marLeft w:val="0"/>
          <w:marRight w:val="0"/>
          <w:marTop w:val="0"/>
          <w:marBottom w:val="0"/>
          <w:divBdr>
            <w:top w:val="none" w:sz="0" w:space="0" w:color="auto"/>
            <w:left w:val="none" w:sz="0" w:space="0" w:color="auto"/>
            <w:bottom w:val="none" w:sz="0" w:space="0" w:color="auto"/>
            <w:right w:val="none" w:sz="0" w:space="0" w:color="auto"/>
          </w:divBdr>
        </w:div>
      </w:divsChild>
    </w:div>
    <w:div w:id="1270694782">
      <w:bodyDiv w:val="1"/>
      <w:marLeft w:val="0"/>
      <w:marRight w:val="0"/>
      <w:marTop w:val="0"/>
      <w:marBottom w:val="0"/>
      <w:divBdr>
        <w:top w:val="none" w:sz="0" w:space="0" w:color="auto"/>
        <w:left w:val="none" w:sz="0" w:space="0" w:color="auto"/>
        <w:bottom w:val="none" w:sz="0" w:space="0" w:color="auto"/>
        <w:right w:val="none" w:sz="0" w:space="0" w:color="auto"/>
      </w:divBdr>
    </w:div>
    <w:div w:id="1305164753">
      <w:bodyDiv w:val="1"/>
      <w:marLeft w:val="0"/>
      <w:marRight w:val="0"/>
      <w:marTop w:val="0"/>
      <w:marBottom w:val="0"/>
      <w:divBdr>
        <w:top w:val="none" w:sz="0" w:space="0" w:color="auto"/>
        <w:left w:val="none" w:sz="0" w:space="0" w:color="auto"/>
        <w:bottom w:val="none" w:sz="0" w:space="0" w:color="auto"/>
        <w:right w:val="none" w:sz="0" w:space="0" w:color="auto"/>
      </w:divBdr>
    </w:div>
    <w:div w:id="1335759872">
      <w:bodyDiv w:val="1"/>
      <w:marLeft w:val="0"/>
      <w:marRight w:val="0"/>
      <w:marTop w:val="0"/>
      <w:marBottom w:val="0"/>
      <w:divBdr>
        <w:top w:val="none" w:sz="0" w:space="0" w:color="auto"/>
        <w:left w:val="none" w:sz="0" w:space="0" w:color="auto"/>
        <w:bottom w:val="none" w:sz="0" w:space="0" w:color="auto"/>
        <w:right w:val="none" w:sz="0" w:space="0" w:color="auto"/>
      </w:divBdr>
      <w:divsChild>
        <w:div w:id="27413919">
          <w:marLeft w:val="0"/>
          <w:marRight w:val="0"/>
          <w:marTop w:val="0"/>
          <w:marBottom w:val="0"/>
          <w:divBdr>
            <w:top w:val="none" w:sz="0" w:space="0" w:color="auto"/>
            <w:left w:val="none" w:sz="0" w:space="0" w:color="auto"/>
            <w:bottom w:val="none" w:sz="0" w:space="0" w:color="auto"/>
            <w:right w:val="none" w:sz="0" w:space="0" w:color="auto"/>
          </w:divBdr>
          <w:divsChild>
            <w:div w:id="242103176">
              <w:marLeft w:val="0"/>
              <w:marRight w:val="0"/>
              <w:marTop w:val="0"/>
              <w:marBottom w:val="0"/>
              <w:divBdr>
                <w:top w:val="none" w:sz="0" w:space="0" w:color="auto"/>
                <w:left w:val="none" w:sz="0" w:space="0" w:color="auto"/>
                <w:bottom w:val="none" w:sz="0" w:space="0" w:color="auto"/>
                <w:right w:val="none" w:sz="0" w:space="0" w:color="auto"/>
              </w:divBdr>
            </w:div>
          </w:divsChild>
        </w:div>
        <w:div w:id="1183283734">
          <w:marLeft w:val="0"/>
          <w:marRight w:val="0"/>
          <w:marTop w:val="0"/>
          <w:marBottom w:val="0"/>
          <w:divBdr>
            <w:top w:val="none" w:sz="0" w:space="0" w:color="auto"/>
            <w:left w:val="none" w:sz="0" w:space="0" w:color="auto"/>
            <w:bottom w:val="none" w:sz="0" w:space="0" w:color="auto"/>
            <w:right w:val="none" w:sz="0" w:space="0" w:color="auto"/>
          </w:divBdr>
          <w:divsChild>
            <w:div w:id="2057270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51420434">
      <w:bodyDiv w:val="1"/>
      <w:marLeft w:val="0"/>
      <w:marRight w:val="0"/>
      <w:marTop w:val="0"/>
      <w:marBottom w:val="0"/>
      <w:divBdr>
        <w:top w:val="none" w:sz="0" w:space="0" w:color="auto"/>
        <w:left w:val="none" w:sz="0" w:space="0" w:color="auto"/>
        <w:bottom w:val="none" w:sz="0" w:space="0" w:color="auto"/>
        <w:right w:val="none" w:sz="0" w:space="0" w:color="auto"/>
      </w:divBdr>
    </w:div>
    <w:div w:id="1453590494">
      <w:bodyDiv w:val="1"/>
      <w:marLeft w:val="0"/>
      <w:marRight w:val="0"/>
      <w:marTop w:val="0"/>
      <w:marBottom w:val="0"/>
      <w:divBdr>
        <w:top w:val="none" w:sz="0" w:space="0" w:color="auto"/>
        <w:left w:val="none" w:sz="0" w:space="0" w:color="auto"/>
        <w:bottom w:val="none" w:sz="0" w:space="0" w:color="auto"/>
        <w:right w:val="none" w:sz="0" w:space="0" w:color="auto"/>
      </w:divBdr>
    </w:div>
    <w:div w:id="1521090811">
      <w:bodyDiv w:val="1"/>
      <w:marLeft w:val="0"/>
      <w:marRight w:val="0"/>
      <w:marTop w:val="0"/>
      <w:marBottom w:val="0"/>
      <w:divBdr>
        <w:top w:val="none" w:sz="0" w:space="0" w:color="auto"/>
        <w:left w:val="none" w:sz="0" w:space="0" w:color="auto"/>
        <w:bottom w:val="none" w:sz="0" w:space="0" w:color="auto"/>
        <w:right w:val="none" w:sz="0" w:space="0" w:color="auto"/>
      </w:divBdr>
      <w:divsChild>
        <w:div w:id="2002734679">
          <w:marLeft w:val="446"/>
          <w:marRight w:val="0"/>
          <w:marTop w:val="0"/>
          <w:marBottom w:val="0"/>
          <w:divBdr>
            <w:top w:val="none" w:sz="0" w:space="0" w:color="auto"/>
            <w:left w:val="none" w:sz="0" w:space="0" w:color="auto"/>
            <w:bottom w:val="none" w:sz="0" w:space="0" w:color="auto"/>
            <w:right w:val="none" w:sz="0" w:space="0" w:color="auto"/>
          </w:divBdr>
        </w:div>
        <w:div w:id="935820283">
          <w:marLeft w:val="446"/>
          <w:marRight w:val="0"/>
          <w:marTop w:val="0"/>
          <w:marBottom w:val="0"/>
          <w:divBdr>
            <w:top w:val="none" w:sz="0" w:space="0" w:color="auto"/>
            <w:left w:val="none" w:sz="0" w:space="0" w:color="auto"/>
            <w:bottom w:val="none" w:sz="0" w:space="0" w:color="auto"/>
            <w:right w:val="none" w:sz="0" w:space="0" w:color="auto"/>
          </w:divBdr>
        </w:div>
        <w:div w:id="1228691716">
          <w:marLeft w:val="446"/>
          <w:marRight w:val="0"/>
          <w:marTop w:val="0"/>
          <w:marBottom w:val="0"/>
          <w:divBdr>
            <w:top w:val="none" w:sz="0" w:space="0" w:color="auto"/>
            <w:left w:val="none" w:sz="0" w:space="0" w:color="auto"/>
            <w:bottom w:val="none" w:sz="0" w:space="0" w:color="auto"/>
            <w:right w:val="none" w:sz="0" w:space="0" w:color="auto"/>
          </w:divBdr>
        </w:div>
        <w:div w:id="2111075237">
          <w:marLeft w:val="446"/>
          <w:marRight w:val="0"/>
          <w:marTop w:val="0"/>
          <w:marBottom w:val="0"/>
          <w:divBdr>
            <w:top w:val="none" w:sz="0" w:space="0" w:color="auto"/>
            <w:left w:val="none" w:sz="0" w:space="0" w:color="auto"/>
            <w:bottom w:val="none" w:sz="0" w:space="0" w:color="auto"/>
            <w:right w:val="none" w:sz="0" w:space="0" w:color="auto"/>
          </w:divBdr>
        </w:div>
        <w:div w:id="1757481439">
          <w:marLeft w:val="446"/>
          <w:marRight w:val="0"/>
          <w:marTop w:val="0"/>
          <w:marBottom w:val="0"/>
          <w:divBdr>
            <w:top w:val="none" w:sz="0" w:space="0" w:color="auto"/>
            <w:left w:val="none" w:sz="0" w:space="0" w:color="auto"/>
            <w:bottom w:val="none" w:sz="0" w:space="0" w:color="auto"/>
            <w:right w:val="none" w:sz="0" w:space="0" w:color="auto"/>
          </w:divBdr>
        </w:div>
        <w:div w:id="1173494362">
          <w:marLeft w:val="446"/>
          <w:marRight w:val="0"/>
          <w:marTop w:val="0"/>
          <w:marBottom w:val="0"/>
          <w:divBdr>
            <w:top w:val="none" w:sz="0" w:space="0" w:color="auto"/>
            <w:left w:val="none" w:sz="0" w:space="0" w:color="auto"/>
            <w:bottom w:val="none" w:sz="0" w:space="0" w:color="auto"/>
            <w:right w:val="none" w:sz="0" w:space="0" w:color="auto"/>
          </w:divBdr>
        </w:div>
        <w:div w:id="337276168">
          <w:marLeft w:val="446"/>
          <w:marRight w:val="0"/>
          <w:marTop w:val="0"/>
          <w:marBottom w:val="0"/>
          <w:divBdr>
            <w:top w:val="none" w:sz="0" w:space="0" w:color="auto"/>
            <w:left w:val="none" w:sz="0" w:space="0" w:color="auto"/>
            <w:bottom w:val="none" w:sz="0" w:space="0" w:color="auto"/>
            <w:right w:val="none" w:sz="0" w:space="0" w:color="auto"/>
          </w:divBdr>
        </w:div>
        <w:div w:id="1934434572">
          <w:marLeft w:val="446"/>
          <w:marRight w:val="0"/>
          <w:marTop w:val="0"/>
          <w:marBottom w:val="0"/>
          <w:divBdr>
            <w:top w:val="none" w:sz="0" w:space="0" w:color="auto"/>
            <w:left w:val="none" w:sz="0" w:space="0" w:color="auto"/>
            <w:bottom w:val="none" w:sz="0" w:space="0" w:color="auto"/>
            <w:right w:val="none" w:sz="0" w:space="0" w:color="auto"/>
          </w:divBdr>
        </w:div>
      </w:divsChild>
    </w:div>
    <w:div w:id="1572347005">
      <w:bodyDiv w:val="1"/>
      <w:marLeft w:val="0"/>
      <w:marRight w:val="0"/>
      <w:marTop w:val="0"/>
      <w:marBottom w:val="0"/>
      <w:divBdr>
        <w:top w:val="none" w:sz="0" w:space="0" w:color="auto"/>
        <w:left w:val="none" w:sz="0" w:space="0" w:color="auto"/>
        <w:bottom w:val="none" w:sz="0" w:space="0" w:color="auto"/>
        <w:right w:val="none" w:sz="0" w:space="0" w:color="auto"/>
      </w:divBdr>
    </w:div>
    <w:div w:id="1635939629">
      <w:bodyDiv w:val="1"/>
      <w:marLeft w:val="0"/>
      <w:marRight w:val="0"/>
      <w:marTop w:val="0"/>
      <w:marBottom w:val="0"/>
      <w:divBdr>
        <w:top w:val="none" w:sz="0" w:space="0" w:color="auto"/>
        <w:left w:val="none" w:sz="0" w:space="0" w:color="auto"/>
        <w:bottom w:val="none" w:sz="0" w:space="0" w:color="auto"/>
        <w:right w:val="none" w:sz="0" w:space="0" w:color="auto"/>
      </w:divBdr>
    </w:div>
    <w:div w:id="1658417906">
      <w:bodyDiv w:val="1"/>
      <w:marLeft w:val="0"/>
      <w:marRight w:val="0"/>
      <w:marTop w:val="0"/>
      <w:marBottom w:val="0"/>
      <w:divBdr>
        <w:top w:val="none" w:sz="0" w:space="0" w:color="auto"/>
        <w:left w:val="none" w:sz="0" w:space="0" w:color="auto"/>
        <w:bottom w:val="none" w:sz="0" w:space="0" w:color="auto"/>
        <w:right w:val="none" w:sz="0" w:space="0" w:color="auto"/>
      </w:divBdr>
    </w:div>
    <w:div w:id="1661882691">
      <w:bodyDiv w:val="1"/>
      <w:marLeft w:val="0"/>
      <w:marRight w:val="0"/>
      <w:marTop w:val="0"/>
      <w:marBottom w:val="0"/>
      <w:divBdr>
        <w:top w:val="none" w:sz="0" w:space="0" w:color="auto"/>
        <w:left w:val="none" w:sz="0" w:space="0" w:color="auto"/>
        <w:bottom w:val="none" w:sz="0" w:space="0" w:color="auto"/>
        <w:right w:val="none" w:sz="0" w:space="0" w:color="auto"/>
      </w:divBdr>
    </w:div>
    <w:div w:id="1874031383">
      <w:bodyDiv w:val="1"/>
      <w:marLeft w:val="0"/>
      <w:marRight w:val="0"/>
      <w:marTop w:val="0"/>
      <w:marBottom w:val="0"/>
      <w:divBdr>
        <w:top w:val="none" w:sz="0" w:space="0" w:color="auto"/>
        <w:left w:val="none" w:sz="0" w:space="0" w:color="auto"/>
        <w:bottom w:val="none" w:sz="0" w:space="0" w:color="auto"/>
        <w:right w:val="none" w:sz="0" w:space="0" w:color="auto"/>
      </w:divBdr>
    </w:div>
    <w:div w:id="1887596993">
      <w:bodyDiv w:val="1"/>
      <w:marLeft w:val="0"/>
      <w:marRight w:val="0"/>
      <w:marTop w:val="0"/>
      <w:marBottom w:val="0"/>
      <w:divBdr>
        <w:top w:val="none" w:sz="0" w:space="0" w:color="auto"/>
        <w:left w:val="none" w:sz="0" w:space="0" w:color="auto"/>
        <w:bottom w:val="none" w:sz="0" w:space="0" w:color="auto"/>
        <w:right w:val="none" w:sz="0" w:space="0" w:color="auto"/>
      </w:divBdr>
    </w:div>
    <w:div w:id="20168078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4.png"/><Relationship Id="rId21" Type="http://schemas.openxmlformats.org/officeDocument/2006/relationships/image" Target="media/image10.png"/><Relationship Id="rId42" Type="http://schemas.openxmlformats.org/officeDocument/2006/relationships/image" Target="media/image29.png"/><Relationship Id="rId47" Type="http://schemas.openxmlformats.org/officeDocument/2006/relationships/chart" Target="charts/chart6.xml"/><Relationship Id="rId63" Type="http://schemas.openxmlformats.org/officeDocument/2006/relationships/chart" Target="charts/chart19.xml"/><Relationship Id="rId68" Type="http://schemas.openxmlformats.org/officeDocument/2006/relationships/chart" Target="charts/chart24.xml"/><Relationship Id="rId7" Type="http://schemas.openxmlformats.org/officeDocument/2006/relationships/endnotes" Target="endnotes.xml"/><Relationship Id="rId71" Type="http://schemas.openxmlformats.org/officeDocument/2006/relationships/fontTable" Target="fontTable.xml"/><Relationship Id="rId2" Type="http://schemas.openxmlformats.org/officeDocument/2006/relationships/numbering" Target="numbering.xml"/><Relationship Id="rId16" Type="http://schemas.openxmlformats.org/officeDocument/2006/relationships/image" Target="media/image5.png"/><Relationship Id="rId29" Type="http://schemas.openxmlformats.org/officeDocument/2006/relationships/image" Target="media/image17.png"/><Relationship Id="rId11" Type="http://schemas.openxmlformats.org/officeDocument/2006/relationships/footer" Target="footer2.xml"/><Relationship Id="rId24" Type="http://schemas.openxmlformats.org/officeDocument/2006/relationships/image" Target="media/image12.png"/><Relationship Id="rId32" Type="http://schemas.openxmlformats.org/officeDocument/2006/relationships/image" Target="media/image19.png"/><Relationship Id="rId37" Type="http://schemas.openxmlformats.org/officeDocument/2006/relationships/image" Target="media/image24.png"/><Relationship Id="rId40" Type="http://schemas.openxmlformats.org/officeDocument/2006/relationships/image" Target="media/image27.png"/><Relationship Id="rId45" Type="http://schemas.openxmlformats.org/officeDocument/2006/relationships/chart" Target="charts/chart4.xml"/><Relationship Id="rId53" Type="http://schemas.openxmlformats.org/officeDocument/2006/relationships/chart" Target="charts/chart12.xml"/><Relationship Id="rId58" Type="http://schemas.openxmlformats.org/officeDocument/2006/relationships/chart" Target="charts/chart17.xml"/><Relationship Id="rId66" Type="http://schemas.openxmlformats.org/officeDocument/2006/relationships/chart" Target="charts/chart22.xml"/><Relationship Id="rId5" Type="http://schemas.openxmlformats.org/officeDocument/2006/relationships/webSettings" Target="webSettings.xml"/><Relationship Id="rId61" Type="http://schemas.openxmlformats.org/officeDocument/2006/relationships/image" Target="media/image31.png"/><Relationship Id="rId19" Type="http://schemas.openxmlformats.org/officeDocument/2006/relationships/image" Target="media/image8.png"/><Relationship Id="rId14" Type="http://schemas.openxmlformats.org/officeDocument/2006/relationships/image" Target="media/image4.png"/><Relationship Id="rId22" Type="http://schemas.openxmlformats.org/officeDocument/2006/relationships/chart" Target="charts/chart1.xml"/><Relationship Id="rId27" Type="http://schemas.openxmlformats.org/officeDocument/2006/relationships/image" Target="media/image15.png"/><Relationship Id="rId30" Type="http://schemas.openxmlformats.org/officeDocument/2006/relationships/hyperlink" Target="https://www.powergame.gr/akinita/868778/ano-ton-35-eton-ta-misa-akinita-stin-ellada/" TargetMode="External"/><Relationship Id="rId35" Type="http://schemas.openxmlformats.org/officeDocument/2006/relationships/image" Target="media/image22.png"/><Relationship Id="rId43" Type="http://schemas.openxmlformats.org/officeDocument/2006/relationships/chart" Target="charts/chart2.xml"/><Relationship Id="rId48" Type="http://schemas.openxmlformats.org/officeDocument/2006/relationships/chart" Target="charts/chart7.xml"/><Relationship Id="rId56" Type="http://schemas.openxmlformats.org/officeDocument/2006/relationships/chart" Target="charts/chart15.xml"/><Relationship Id="rId64" Type="http://schemas.openxmlformats.org/officeDocument/2006/relationships/chart" Target="charts/chart20.xml"/><Relationship Id="rId69" Type="http://schemas.openxmlformats.org/officeDocument/2006/relationships/chart" Target="charts/chart25.xml"/><Relationship Id="rId8" Type="http://schemas.openxmlformats.org/officeDocument/2006/relationships/header" Target="header1.xml"/><Relationship Id="rId51" Type="http://schemas.openxmlformats.org/officeDocument/2006/relationships/chart" Target="charts/chart10.xml"/><Relationship Id="rId72" Type="http://schemas.openxmlformats.org/officeDocument/2006/relationships/theme" Target="theme/theme1.xml"/><Relationship Id="rId3" Type="http://schemas.openxmlformats.org/officeDocument/2006/relationships/styles" Target="styles.xml"/><Relationship Id="rId12" Type="http://schemas.openxmlformats.org/officeDocument/2006/relationships/image" Target="media/image2.png"/><Relationship Id="rId17" Type="http://schemas.openxmlformats.org/officeDocument/2006/relationships/image" Target="media/image6.png"/><Relationship Id="rId25" Type="http://schemas.openxmlformats.org/officeDocument/2006/relationships/image" Target="media/image13.png"/><Relationship Id="rId33" Type="http://schemas.openxmlformats.org/officeDocument/2006/relationships/image" Target="media/image20.png"/><Relationship Id="rId38" Type="http://schemas.openxmlformats.org/officeDocument/2006/relationships/image" Target="media/image25.png"/><Relationship Id="rId46" Type="http://schemas.openxmlformats.org/officeDocument/2006/relationships/chart" Target="charts/chart5.xml"/><Relationship Id="rId59" Type="http://schemas.openxmlformats.org/officeDocument/2006/relationships/chart" Target="charts/chart18.xml"/><Relationship Id="rId67" Type="http://schemas.openxmlformats.org/officeDocument/2006/relationships/chart" Target="charts/chart23.xml"/><Relationship Id="rId20" Type="http://schemas.openxmlformats.org/officeDocument/2006/relationships/image" Target="media/image9.png"/><Relationship Id="rId41" Type="http://schemas.openxmlformats.org/officeDocument/2006/relationships/image" Target="media/image28.svg"/><Relationship Id="rId54" Type="http://schemas.openxmlformats.org/officeDocument/2006/relationships/chart" Target="charts/chart13.xml"/><Relationship Id="rId62" Type="http://schemas.openxmlformats.org/officeDocument/2006/relationships/image" Target="media/image32.png"/><Relationship Id="rId70" Type="http://schemas.openxmlformats.org/officeDocument/2006/relationships/chart" Target="charts/chart26.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hyperlink" Target="https://www.powergame.gr/category/akinita/" TargetMode="External"/><Relationship Id="rId23" Type="http://schemas.openxmlformats.org/officeDocument/2006/relationships/image" Target="media/image11.png"/><Relationship Id="rId28" Type="http://schemas.openxmlformats.org/officeDocument/2006/relationships/image" Target="media/image16.png"/><Relationship Id="rId36" Type="http://schemas.openxmlformats.org/officeDocument/2006/relationships/image" Target="media/image23.png"/><Relationship Id="rId49" Type="http://schemas.openxmlformats.org/officeDocument/2006/relationships/chart" Target="charts/chart8.xml"/><Relationship Id="rId57" Type="http://schemas.openxmlformats.org/officeDocument/2006/relationships/chart" Target="charts/chart16.xml"/><Relationship Id="rId10" Type="http://schemas.openxmlformats.org/officeDocument/2006/relationships/header" Target="header2.xml"/><Relationship Id="rId31" Type="http://schemas.openxmlformats.org/officeDocument/2006/relationships/image" Target="media/image18.png"/><Relationship Id="rId44" Type="http://schemas.openxmlformats.org/officeDocument/2006/relationships/chart" Target="charts/chart3.xml"/><Relationship Id="rId52" Type="http://schemas.openxmlformats.org/officeDocument/2006/relationships/chart" Target="charts/chart11.xml"/><Relationship Id="rId60" Type="http://schemas.openxmlformats.org/officeDocument/2006/relationships/image" Target="media/image30.png"/><Relationship Id="rId65" Type="http://schemas.openxmlformats.org/officeDocument/2006/relationships/chart" Target="charts/chart21.xml"/><Relationship Id="rId4" Type="http://schemas.openxmlformats.org/officeDocument/2006/relationships/settings" Target="settings.xml"/><Relationship Id="rId9" Type="http://schemas.openxmlformats.org/officeDocument/2006/relationships/footer" Target="footer1.xml"/><Relationship Id="rId13" Type="http://schemas.openxmlformats.org/officeDocument/2006/relationships/image" Target="media/image3.png"/><Relationship Id="rId18" Type="http://schemas.openxmlformats.org/officeDocument/2006/relationships/image" Target="media/image7.png"/><Relationship Id="rId39" Type="http://schemas.openxmlformats.org/officeDocument/2006/relationships/image" Target="media/image26.png"/><Relationship Id="rId34" Type="http://schemas.openxmlformats.org/officeDocument/2006/relationships/image" Target="media/image21.png"/><Relationship Id="rId50" Type="http://schemas.openxmlformats.org/officeDocument/2006/relationships/chart" Target="charts/chart9.xml"/><Relationship Id="rId55" Type="http://schemas.openxmlformats.org/officeDocument/2006/relationships/chart" Target="charts/chart14.xml"/></Relationships>
</file>

<file path=word/_rels/footnotes.xml.rels><?xml version="1.0" encoding="UTF-8" standalone="yes"?>
<Relationships xmlns="http://schemas.openxmlformats.org/package/2006/relationships"><Relationship Id="rId8" Type="http://schemas.openxmlformats.org/officeDocument/2006/relationships/hyperlink" Target="https://bpes.ypeka.gr/wp-content/uploads/2024_07_31_E%CE%A4%CE%97%CE%A3%CE%99%CE%91_%CE%95%CE%9A%CE%98%CE%95%CE%A3%CE%97_%CE%A3%CE%A4%CE%91%CE%A4%CE%99%CE%A3%CE%A4%CE%99%CE%9A%CE%A9%CE%9D_%CE%91%CE%A0%CE%9F%CE%A4%CE%95%CE%9B%CE%95%CE%A3%CE%9C%CE%91%CE%A4%CE%A9%CE%9D.pdf" TargetMode="External"/><Relationship Id="rId13" Type="http://schemas.openxmlformats.org/officeDocument/2006/relationships/hyperlink" Target="https://simulationresearch.lbl.gov/modelica/" TargetMode="External"/><Relationship Id="rId18" Type="http://schemas.openxmlformats.org/officeDocument/2006/relationships/hyperlink" Target="https://www.iso.org/standard/39155.html" TargetMode="External"/><Relationship Id="rId3" Type="http://schemas.openxmlformats.org/officeDocument/2006/relationships/hyperlink" Target="https://ypen.gov.gr/wp-content/uploads/2025/04/%CE%91%CE%BD%CE%B1%CE%B8%CE%B5%CF%89%CF%81%CE%B7%CE%BC%CE%AD%CE%BD%CE%BF-%CE%95%CE%A3%CE%95%CE%9A-2024-%CE%A6%CE%95%CE%9A-6983.pdf" TargetMode="External"/><Relationship Id="rId21" Type="http://schemas.openxmlformats.org/officeDocument/2006/relationships/hyperlink" Target="https://www.statistics.gr/2021-census-pop-hous" TargetMode="External"/><Relationship Id="rId7" Type="http://schemas.openxmlformats.org/officeDocument/2006/relationships/hyperlink" Target="https://poulantzas.gr/wp-content/uploads/2022/06/%CE%99%CE%BD%CF%83%CF%84%CE%B9%CF%84%CE%BF%CF%8D%CF%84%CE%BF-%CE%9D%CE%AF%CE%BA%CE%BF%CF%82-%CE%A0%CE%BF%CF%85%CE%BB%CE%B1%CE%BD%CF%84%CE%B6%CE%AC%CF%82_%CE%95%CE%BD%CE%B5%CF%81%CE%B3%CE%B5%CE%B9%CE%B1%CE%BA%CE%AE-%CF%86%CF%84%CF%8E%CF%87%CE%B5%CE%B9%CE%B1_-%CE%A0%CE%B1%CE%BD%CE%B5%CE%BB%CE%BB%CE%B1%CE%B4%CE%B9%CE%BA%CE%AE-%CE%AD%CF%81%CE%B5%CF%85%CE%BD%CE%B1-1.pdf" TargetMode="External"/><Relationship Id="rId12" Type="http://schemas.openxmlformats.org/officeDocument/2006/relationships/hyperlink" Target="https://doi.org/10.1016/j.enconman.2024.119235" TargetMode="External"/><Relationship Id="rId17" Type="http://schemas.openxmlformats.org/officeDocument/2006/relationships/hyperlink" Target="https://webtool.building-typology.eu/" TargetMode="External"/><Relationship Id="rId2" Type="http://schemas.openxmlformats.org/officeDocument/2006/relationships/hyperlink" Target="https://ypen.gov.gr/wp-content/uploads/2020/12/%CE%94%CE%95%CE%A0%CE%95%CE%91%CE%93%CE%BF%CE%B9%CE%BA.175603_04.06.2018-%CE%A6%CE%95%CE%9A-%CE%92-2258.pdf" TargetMode="External"/><Relationship Id="rId16" Type="http://schemas.openxmlformats.org/officeDocument/2006/relationships/hyperlink" Target="https://e3p.jrc.ec.europa.eu/articles/typical-meteorological-year-tmy" TargetMode="External"/><Relationship Id="rId20" Type="http://schemas.openxmlformats.org/officeDocument/2006/relationships/hyperlink" Target="https://eshop.elot.gr/product/82337" TargetMode="External"/><Relationship Id="rId1" Type="http://schemas.openxmlformats.org/officeDocument/2006/relationships/hyperlink" Target="https://ypen.gov.gr/wp-content/uploads/2021/03/%CE%A5%CE%91-20334_148_01.03.2021_%CE%A6%CE%95%CE%9A_974-B-12.03.2021_%CE%9C%CE%91%CE%9A%CE%A1%CE%9F%CE%A0%CE%A1%CE%9F%CE%98%CE%95%CE%A3%CE%9C%CE%97-%CE%A3%CE%A4%CE%A1%CE%91%CE%A4%CE%97%CE%93%CE%99%CE%9A%CE%97-%CE%91%CE%9D%CE%91%CE%9A%CE%91%CE%99%CE%9D%CE%99%CE%A3%CE%97%CE%A3-%CE%9A%CE%A4%CE%99%CE%A1%CE%99%CE%A9%CE%9D-%CE%95%CE%A9%CE%A3-%CE%A4%CE%9F-2050.pdf" TargetMode="External"/><Relationship Id="rId6" Type="http://schemas.openxmlformats.org/officeDocument/2006/relationships/hyperlink" Target="https://news.b2green.gr/58525/%cf%83%cf%84%ce%bf%ce%bd-%cf%80%ce%ac%ce%b3%ce%bf-%ce%bf%ce%b9-%ce%b1%ce%bd%ce%b1%ce%ba%ce%b1%ce%b9%ce%bd%ce%af%cf%83%ce%b5%ce%b9%cf%82-%ce%ba%ce%b1%cf%84%ce%bf%ce%b9%ce%ba%ce%b9" TargetMode="External"/><Relationship Id="rId11" Type="http://schemas.openxmlformats.org/officeDocument/2006/relationships/hyperlink" Target="https://doi.org/10.1016/j.enconman.2019.112339" TargetMode="External"/><Relationship Id="rId24" Type="http://schemas.openxmlformats.org/officeDocument/2006/relationships/hyperlink" Target="https://www.statistics.gr/census-buildings-2011" TargetMode="External"/><Relationship Id="rId5" Type="http://schemas.openxmlformats.org/officeDocument/2006/relationships/hyperlink" Target="https://bpes.ypeka.gr/wp-content/uploads/2024_07_31_E%CE%A4%CE%97%CE%A3%CE%99%CE%91_%CE%95%CE%9A%CE%98%CE%95%CE%A3%CE%97_%CE%A3%CE%A4%CE%91%CE%A4%CE%99%CE%A3%CE%A4%CE%99%CE%9A%CE%A9%CE%9D_%CE%91%CE%A0%CE%9F%CE%A4%CE%95%CE%9B%CE%95%CE%A3%CE%9C%CE%91%CE%A4%CE%A9%CE%9D.pdf" TargetMode="External"/><Relationship Id="rId15" Type="http://schemas.openxmlformats.org/officeDocument/2006/relationships/hyperlink" Target="https://climate.onebuilding.org/WMO_Region_6_Europe/GRC_Greece/index.html" TargetMode="External"/><Relationship Id="rId23" Type="http://schemas.openxmlformats.org/officeDocument/2006/relationships/hyperlink" Target="https://ypen.gov.gr/wp-content/uploads/2024" TargetMode="External"/><Relationship Id="rId10" Type="http://schemas.openxmlformats.org/officeDocument/2006/relationships/hyperlink" Target="https://www.fortunegreece.com/article/iove-iperdiplasiastike-i-kataskevastiki-drastiriotita-poies-prokliseis-apeiloun-tin-anaptixi/" TargetMode="External"/><Relationship Id="rId19" Type="http://schemas.openxmlformats.org/officeDocument/2006/relationships/hyperlink" Target="https://www.ashrae.org/technical-resources/bookstore/standard-55-thermal-environmental-conditions-for-human-occupancy" TargetMode="External"/><Relationship Id="rId4" Type="http://schemas.openxmlformats.org/officeDocument/2006/relationships/hyperlink" Target="https://doi.org/10.3390/atmos15030286" TargetMode="External"/><Relationship Id="rId9" Type="http://schemas.openxmlformats.org/officeDocument/2006/relationships/hyperlink" Target="https://bpes.ypeka.gr/wp-content/uploads/2024_07_31_E%CE%A4%CE%97%CE%A3%CE%99%CE%91_%CE%95%CE%9A%CE%98%CE%95%CE%A3%CE%97_%CE%A3%CE%A4%CE%91%CE%A4%CE%99%CE%A3%CE%A4%CE%99%CE%9A%CE%A9%CE%9D_%CE%91%CE%A0%CE%9F%CE%A4%CE%95%CE%9B%CE%95%CE%A3%CE%9C%CE%91%CE%A4%CE%A9%CE%9D.pdf" TargetMode="External"/><Relationship Id="rId14" Type="http://schemas.openxmlformats.org/officeDocument/2006/relationships/hyperlink" Target="https://doi.org/10.1016/j.enconman.2024.119235" TargetMode="External"/><Relationship Id="rId22" Type="http://schemas.openxmlformats.org/officeDocument/2006/relationships/hyperlink" Target="https://ypen.gov.gr/wp-content/uploads/2020/11/KENAK_FEK_B2367_2017.pdf"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D:\&#924;Work\&#920;&#940;&#957;&#959;&#962;%20&#918;\&#917;&#931;&#917;&#922;\Final%20Data%20for%20&#917;&#931;&#917;&#922;\Update%2004%2010%2024\&#932;&#949;&#955;&#953;&#954;&#940;%20&#916;&#953;&#945;&#947;&#961;&#940;&#956;&#956;&#945;&#964;&#945;%20&#917;&#931;&#917;&#922;%2008%2010%2024.xlsx" TargetMode="Externa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embeddings/oleObject4.bin"/><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embeddings/oleObject5.bin"/><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embeddings/oleObject6.bin"/><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embeddings/oleObject7.bin"/><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embeddings/oleObject8.bin"/><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embeddings/oleObject9.bin"/><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embeddings/oleObject10.bin"/><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embeddings/oleObject11.bin"/><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embeddings/oleObject12.bin"/><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package" Target="../embeddings/Microsoft_Excel_Worksheet3.xlsx"/></Relationships>
</file>

<file path=word/charts/_rels/chart18.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9.xml"/><Relationship Id="rId1" Type="http://schemas.microsoft.com/office/2011/relationships/chartStyle" Target="style19.xml"/><Relationship Id="rId4" Type="http://schemas.openxmlformats.org/officeDocument/2006/relationships/oleObject" Target="../embeddings/oleObject13.bin"/></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oleObject" Target="../embeddings/oleObject14.bin"/></Relationships>
</file>

<file path=word/charts/_rels/chart21.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21.xml"/><Relationship Id="rId1" Type="http://schemas.microsoft.com/office/2011/relationships/chartStyle" Target="style21.xml"/><Relationship Id="rId4" Type="http://schemas.openxmlformats.org/officeDocument/2006/relationships/oleObject" Target="../embeddings/oleObject15.bin"/></Relationships>
</file>

<file path=word/charts/_rels/chart22.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22.xml"/><Relationship Id="rId1" Type="http://schemas.microsoft.com/office/2011/relationships/chartStyle" Target="style22.xml"/><Relationship Id="rId4" Type="http://schemas.openxmlformats.org/officeDocument/2006/relationships/oleObject" Target="../embeddings/oleObject16.bin"/></Relationships>
</file>

<file path=word/charts/_rels/chart23.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23.xml"/><Relationship Id="rId1" Type="http://schemas.microsoft.com/office/2011/relationships/chartStyle" Target="style23.xml"/><Relationship Id="rId4" Type="http://schemas.openxmlformats.org/officeDocument/2006/relationships/oleObject" Target="../embeddings/oleObject17.bin"/></Relationships>
</file>

<file path=word/charts/_rels/chart24.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24.xml"/><Relationship Id="rId1" Type="http://schemas.microsoft.com/office/2011/relationships/chartStyle" Target="style24.xml"/><Relationship Id="rId4" Type="http://schemas.openxmlformats.org/officeDocument/2006/relationships/oleObject" Target="../embeddings/oleObject18.bin"/></Relationships>
</file>

<file path=word/charts/_rels/chart25.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25.xml"/><Relationship Id="rId1" Type="http://schemas.microsoft.com/office/2011/relationships/chartStyle" Target="style25.xml"/><Relationship Id="rId4" Type="http://schemas.openxmlformats.org/officeDocument/2006/relationships/oleObject" Target="../embeddings/oleObject19.bin"/></Relationships>
</file>

<file path=word/charts/_rels/chart26.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26.xml"/><Relationship Id="rId1" Type="http://schemas.microsoft.com/office/2011/relationships/chartStyle" Target="style26.xml"/><Relationship Id="rId4" Type="http://schemas.openxmlformats.org/officeDocument/2006/relationships/oleObject" Target="../embeddings/oleObject20.bin"/></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283024528792495"/>
          <c:y val="0.11041153725709335"/>
          <c:w val="0.87647166458130077"/>
          <c:h val="0.76434211044458733"/>
        </c:manualLayout>
      </c:layout>
      <c:barChart>
        <c:barDir val="col"/>
        <c:grouping val="stacked"/>
        <c:varyColors val="0"/>
        <c:ser>
          <c:idx val="3"/>
          <c:order val="0"/>
          <c:tx>
            <c:strRef>
              <c:f>'ΤΟΜΕΙΣ ΚΑΤΑΝΑΛΩΣΗΣ'!$S$11</c:f>
              <c:strCache>
                <c:ptCount val="1"/>
                <c:pt idx="0">
                  <c:v>Βιομηχανικός</c:v>
                </c:pt>
              </c:strCache>
            </c:strRef>
          </c:tx>
          <c:spPr>
            <a:solidFill>
              <a:schemeClr val="accent1">
                <a:lumMod val="75000"/>
              </a:schemeClr>
            </a:solidFill>
            <a:ln>
              <a:noFill/>
            </a:ln>
            <a:effectLst/>
          </c:spPr>
          <c:invertIfNegative val="0"/>
          <c:cat>
            <c:numRef>
              <c:f>'ΤΟΜΕΙΣ ΚΑΤΑΝΑΛΩΣΗΣ'!$T$10:$Z$10</c:f>
              <c:numCache>
                <c:formatCode>0</c:formatCode>
                <c:ptCount val="7"/>
                <c:pt idx="0">
                  <c:v>2022</c:v>
                </c:pt>
                <c:pt idx="1">
                  <c:v>2025</c:v>
                </c:pt>
                <c:pt idx="2">
                  <c:v>2030</c:v>
                </c:pt>
                <c:pt idx="3">
                  <c:v>2035</c:v>
                </c:pt>
                <c:pt idx="4">
                  <c:v>2040</c:v>
                </c:pt>
                <c:pt idx="5">
                  <c:v>2045</c:v>
                </c:pt>
                <c:pt idx="6">
                  <c:v>2050</c:v>
                </c:pt>
              </c:numCache>
            </c:numRef>
          </c:cat>
          <c:val>
            <c:numRef>
              <c:f>'ΤΟΜΕΙΣ ΚΑΤΑΝΑΛΩΣΗΣ'!$T$11:$Z$11</c:f>
              <c:numCache>
                <c:formatCode>0.0</c:formatCode>
                <c:ptCount val="7"/>
                <c:pt idx="0">
                  <c:v>2565.5289767841782</c:v>
                </c:pt>
                <c:pt idx="1">
                  <c:v>2491.9986122977325</c:v>
                </c:pt>
                <c:pt idx="2">
                  <c:v>2196.8616502954628</c:v>
                </c:pt>
                <c:pt idx="3">
                  <c:v>2065.8521563959398</c:v>
                </c:pt>
                <c:pt idx="4">
                  <c:v>2014.6624517976379</c:v>
                </c:pt>
                <c:pt idx="5">
                  <c:v>1930.6005749840767</c:v>
                </c:pt>
                <c:pt idx="6">
                  <c:v>1903.8394927049223</c:v>
                </c:pt>
              </c:numCache>
            </c:numRef>
          </c:val>
          <c:extLst>
            <c:ext xmlns:c16="http://schemas.microsoft.com/office/drawing/2014/chart" uri="{C3380CC4-5D6E-409C-BE32-E72D297353CC}">
              <c16:uniqueId val="{00000000-7A9F-43B8-9D6C-DE3D7244D86E}"/>
            </c:ext>
          </c:extLst>
        </c:ser>
        <c:ser>
          <c:idx val="0"/>
          <c:order val="1"/>
          <c:tx>
            <c:strRef>
              <c:f>'ΤΟΜΕΙΣ ΚΑΤΑΝΑΛΩΣΗΣ'!$S$12</c:f>
              <c:strCache>
                <c:ptCount val="1"/>
                <c:pt idx="0">
                  <c:v>Οικιακός</c:v>
                </c:pt>
              </c:strCache>
            </c:strRef>
          </c:tx>
          <c:spPr>
            <a:solidFill>
              <a:schemeClr val="accent2">
                <a:lumMod val="75000"/>
              </a:schemeClr>
            </a:solidFill>
            <a:ln>
              <a:noFill/>
            </a:ln>
            <a:effectLst/>
          </c:spPr>
          <c:invertIfNegative val="0"/>
          <c:cat>
            <c:numRef>
              <c:f>'ΤΟΜΕΙΣ ΚΑΤΑΝΑΛΩΣΗΣ'!$T$10:$Z$10</c:f>
              <c:numCache>
                <c:formatCode>0</c:formatCode>
                <c:ptCount val="7"/>
                <c:pt idx="0">
                  <c:v>2022</c:v>
                </c:pt>
                <c:pt idx="1">
                  <c:v>2025</c:v>
                </c:pt>
                <c:pt idx="2">
                  <c:v>2030</c:v>
                </c:pt>
                <c:pt idx="3">
                  <c:v>2035</c:v>
                </c:pt>
                <c:pt idx="4">
                  <c:v>2040</c:v>
                </c:pt>
                <c:pt idx="5">
                  <c:v>2045</c:v>
                </c:pt>
                <c:pt idx="6">
                  <c:v>2050</c:v>
                </c:pt>
              </c:numCache>
            </c:numRef>
          </c:cat>
          <c:val>
            <c:numRef>
              <c:f>'ΤΟΜΕΙΣ ΚΑΤΑΝΑΛΩΣΗΣ'!$T$12:$Z$12</c:f>
              <c:numCache>
                <c:formatCode>0.0</c:formatCode>
                <c:ptCount val="7"/>
                <c:pt idx="0">
                  <c:v>4277.8044711951852</c:v>
                </c:pt>
                <c:pt idx="1">
                  <c:v>4369.0881636533641</c:v>
                </c:pt>
                <c:pt idx="2">
                  <c:v>4178.378255427393</c:v>
                </c:pt>
                <c:pt idx="3">
                  <c:v>4034.6681090085285</c:v>
                </c:pt>
                <c:pt idx="4">
                  <c:v>4009.4715595537186</c:v>
                </c:pt>
                <c:pt idx="5">
                  <c:v>3879.1783494203228</c:v>
                </c:pt>
                <c:pt idx="6">
                  <c:v>3784.0334170787005</c:v>
                </c:pt>
              </c:numCache>
            </c:numRef>
          </c:val>
          <c:extLst>
            <c:ext xmlns:c16="http://schemas.microsoft.com/office/drawing/2014/chart" uri="{C3380CC4-5D6E-409C-BE32-E72D297353CC}">
              <c16:uniqueId val="{00000001-7A9F-43B8-9D6C-DE3D7244D86E}"/>
            </c:ext>
          </c:extLst>
        </c:ser>
        <c:ser>
          <c:idx val="1"/>
          <c:order val="2"/>
          <c:tx>
            <c:strRef>
              <c:f>'ΤΟΜΕΙΣ ΚΑΤΑΝΑΛΩΣΗΣ'!$S$13</c:f>
              <c:strCache>
                <c:ptCount val="1"/>
                <c:pt idx="0">
                  <c:v>Τριτογενής</c:v>
                </c:pt>
              </c:strCache>
            </c:strRef>
          </c:tx>
          <c:spPr>
            <a:solidFill>
              <a:schemeClr val="accent3">
                <a:lumMod val="75000"/>
              </a:schemeClr>
            </a:solidFill>
            <a:ln>
              <a:noFill/>
            </a:ln>
            <a:effectLst/>
          </c:spPr>
          <c:invertIfNegative val="0"/>
          <c:cat>
            <c:numRef>
              <c:f>'ΤΟΜΕΙΣ ΚΑΤΑΝΑΛΩΣΗΣ'!$T$10:$Z$10</c:f>
              <c:numCache>
                <c:formatCode>0</c:formatCode>
                <c:ptCount val="7"/>
                <c:pt idx="0">
                  <c:v>2022</c:v>
                </c:pt>
                <c:pt idx="1">
                  <c:v>2025</c:v>
                </c:pt>
                <c:pt idx="2">
                  <c:v>2030</c:v>
                </c:pt>
                <c:pt idx="3">
                  <c:v>2035</c:v>
                </c:pt>
                <c:pt idx="4">
                  <c:v>2040</c:v>
                </c:pt>
                <c:pt idx="5">
                  <c:v>2045</c:v>
                </c:pt>
                <c:pt idx="6">
                  <c:v>2050</c:v>
                </c:pt>
              </c:numCache>
            </c:numRef>
          </c:cat>
          <c:val>
            <c:numRef>
              <c:f>'ΤΟΜΕΙΣ ΚΑΤΑΝΑΛΩΣΗΣ'!$T$13:$Z$13</c:f>
              <c:numCache>
                <c:formatCode>0.0</c:formatCode>
                <c:ptCount val="7"/>
                <c:pt idx="0">
                  <c:v>2077.8365434221841</c:v>
                </c:pt>
                <c:pt idx="1">
                  <c:v>2241.8758659915225</c:v>
                </c:pt>
                <c:pt idx="2">
                  <c:v>2331.3749950111069</c:v>
                </c:pt>
                <c:pt idx="3">
                  <c:v>2436.4106805578253</c:v>
                </c:pt>
                <c:pt idx="4">
                  <c:v>2512.4468029813238</c:v>
                </c:pt>
                <c:pt idx="5">
                  <c:v>2606.6934903427446</c:v>
                </c:pt>
                <c:pt idx="6">
                  <c:v>2700.0420151747408</c:v>
                </c:pt>
              </c:numCache>
            </c:numRef>
          </c:val>
          <c:extLst>
            <c:ext xmlns:c16="http://schemas.microsoft.com/office/drawing/2014/chart" uri="{C3380CC4-5D6E-409C-BE32-E72D297353CC}">
              <c16:uniqueId val="{00000002-7A9F-43B8-9D6C-DE3D7244D86E}"/>
            </c:ext>
          </c:extLst>
        </c:ser>
        <c:ser>
          <c:idx val="4"/>
          <c:order val="3"/>
          <c:tx>
            <c:strRef>
              <c:f>'ΤΟΜΕΙΣ ΚΑΤΑΝΑΛΩΣΗΣ'!$S$14</c:f>
              <c:strCache>
                <c:ptCount val="1"/>
                <c:pt idx="0">
                  <c:v>Μεταφορές</c:v>
                </c:pt>
              </c:strCache>
            </c:strRef>
          </c:tx>
          <c:spPr>
            <a:solidFill>
              <a:schemeClr val="accent5"/>
            </a:solidFill>
            <a:ln>
              <a:noFill/>
            </a:ln>
            <a:effectLst/>
          </c:spPr>
          <c:invertIfNegative val="0"/>
          <c:cat>
            <c:numRef>
              <c:f>'ΤΟΜΕΙΣ ΚΑΤΑΝΑΛΩΣΗΣ'!$T$10:$Z$10</c:f>
              <c:numCache>
                <c:formatCode>0</c:formatCode>
                <c:ptCount val="7"/>
                <c:pt idx="0">
                  <c:v>2022</c:v>
                </c:pt>
                <c:pt idx="1">
                  <c:v>2025</c:v>
                </c:pt>
                <c:pt idx="2">
                  <c:v>2030</c:v>
                </c:pt>
                <c:pt idx="3">
                  <c:v>2035</c:v>
                </c:pt>
                <c:pt idx="4">
                  <c:v>2040</c:v>
                </c:pt>
                <c:pt idx="5">
                  <c:v>2045</c:v>
                </c:pt>
                <c:pt idx="6">
                  <c:v>2050</c:v>
                </c:pt>
              </c:numCache>
            </c:numRef>
          </c:cat>
          <c:val>
            <c:numRef>
              <c:f>'ΤΟΜΕΙΣ ΚΑΤΑΝΑΛΩΣΗΣ'!$T$14:$Z$14</c:f>
              <c:numCache>
                <c:formatCode>0.0</c:formatCode>
                <c:ptCount val="7"/>
                <c:pt idx="0">
                  <c:v>6917.9768860300946</c:v>
                </c:pt>
                <c:pt idx="1">
                  <c:v>7341.3614009524954</c:v>
                </c:pt>
                <c:pt idx="2">
                  <c:v>6882.3342062704487</c:v>
                </c:pt>
                <c:pt idx="3">
                  <c:v>6122.298956247565</c:v>
                </c:pt>
                <c:pt idx="4">
                  <c:v>5395.2444183164007</c:v>
                </c:pt>
                <c:pt idx="5">
                  <c:v>4825.6498464617152</c:v>
                </c:pt>
                <c:pt idx="6">
                  <c:v>4594.4910519012856</c:v>
                </c:pt>
              </c:numCache>
            </c:numRef>
          </c:val>
          <c:extLst>
            <c:ext xmlns:c16="http://schemas.microsoft.com/office/drawing/2014/chart" uri="{C3380CC4-5D6E-409C-BE32-E72D297353CC}">
              <c16:uniqueId val="{00000003-7A9F-43B8-9D6C-DE3D7244D86E}"/>
            </c:ext>
          </c:extLst>
        </c:ser>
        <c:ser>
          <c:idx val="2"/>
          <c:order val="4"/>
          <c:tx>
            <c:strRef>
              <c:f>'ΤΟΜΕΙΣ ΚΑΤΑΝΑΛΩΣΗΣ'!$S$15</c:f>
              <c:strCache>
                <c:ptCount val="1"/>
                <c:pt idx="0">
                  <c:v>Αγροτικός</c:v>
                </c:pt>
              </c:strCache>
            </c:strRef>
          </c:tx>
          <c:spPr>
            <a:solidFill>
              <a:schemeClr val="accent6"/>
            </a:solidFill>
            <a:ln>
              <a:noFill/>
            </a:ln>
            <a:effectLst/>
          </c:spPr>
          <c:invertIfNegative val="0"/>
          <c:cat>
            <c:numRef>
              <c:f>'ΤΟΜΕΙΣ ΚΑΤΑΝΑΛΩΣΗΣ'!$T$10:$Z$10</c:f>
              <c:numCache>
                <c:formatCode>0</c:formatCode>
                <c:ptCount val="7"/>
                <c:pt idx="0">
                  <c:v>2022</c:v>
                </c:pt>
                <c:pt idx="1">
                  <c:v>2025</c:v>
                </c:pt>
                <c:pt idx="2">
                  <c:v>2030</c:v>
                </c:pt>
                <c:pt idx="3">
                  <c:v>2035</c:v>
                </c:pt>
                <c:pt idx="4">
                  <c:v>2040</c:v>
                </c:pt>
                <c:pt idx="5">
                  <c:v>2045</c:v>
                </c:pt>
                <c:pt idx="6">
                  <c:v>2050</c:v>
                </c:pt>
              </c:numCache>
            </c:numRef>
          </c:cat>
          <c:val>
            <c:numRef>
              <c:f>'ΤΟΜΕΙΣ ΚΑΤΑΝΑΛΩΣΗΣ'!$T$15:$Z$15</c:f>
              <c:numCache>
                <c:formatCode>0.0</c:formatCode>
                <c:ptCount val="7"/>
                <c:pt idx="0">
                  <c:v>270.84161650902837</c:v>
                </c:pt>
                <c:pt idx="1">
                  <c:v>344.02884766611737</c:v>
                </c:pt>
                <c:pt idx="2">
                  <c:v>350.09099756788015</c:v>
                </c:pt>
                <c:pt idx="3">
                  <c:v>344.54243464827567</c:v>
                </c:pt>
                <c:pt idx="4">
                  <c:v>340.48594987465378</c:v>
                </c:pt>
                <c:pt idx="5">
                  <c:v>345.26410273934761</c:v>
                </c:pt>
                <c:pt idx="6">
                  <c:v>342.09658773664864</c:v>
                </c:pt>
              </c:numCache>
            </c:numRef>
          </c:val>
          <c:extLst>
            <c:ext xmlns:c16="http://schemas.microsoft.com/office/drawing/2014/chart" uri="{C3380CC4-5D6E-409C-BE32-E72D297353CC}">
              <c16:uniqueId val="{00000004-7A9F-43B8-9D6C-DE3D7244D86E}"/>
            </c:ext>
          </c:extLst>
        </c:ser>
        <c:dLbls>
          <c:showLegendKey val="0"/>
          <c:showVal val="0"/>
          <c:showCatName val="0"/>
          <c:showSerName val="0"/>
          <c:showPercent val="0"/>
          <c:showBubbleSize val="0"/>
        </c:dLbls>
        <c:gapWidth val="150"/>
        <c:overlap val="100"/>
        <c:axId val="1667056344"/>
        <c:axId val="1667052744"/>
      </c:barChart>
      <c:catAx>
        <c:axId val="1667056344"/>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1667052744"/>
        <c:crosses val="autoZero"/>
        <c:auto val="1"/>
        <c:lblAlgn val="ctr"/>
        <c:lblOffset val="100"/>
        <c:noMultiLvlLbl val="0"/>
      </c:catAx>
      <c:valAx>
        <c:axId val="16670527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a:t>ktoe</a:t>
                </a:r>
                <a:endParaRPr lang="el-G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l-GR"/>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1667056344"/>
        <c:crosses val="autoZero"/>
        <c:crossBetween val="between"/>
      </c:valAx>
      <c:spPr>
        <a:noFill/>
        <a:ln>
          <a:noFill/>
        </a:ln>
        <a:effectLst/>
      </c:spPr>
    </c:plotArea>
    <c:legend>
      <c:legendPos val="b"/>
      <c:layout>
        <c:manualLayout>
          <c:xMode val="edge"/>
          <c:yMode val="edge"/>
          <c:x val="0.21848767633935681"/>
          <c:y val="0.91419622693073344"/>
          <c:w val="0.57055107738967004"/>
          <c:h val="7.0946037640844312E-2"/>
        </c:manualLayout>
      </c:layout>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b="1"/>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Τελική κατατανάλωση ενέργειας ανά καύσιμο </a:t>
            </a:r>
            <a:r>
              <a:rPr lang="el-GR" b="0"/>
              <a:t>(</a:t>
            </a:r>
            <a:r>
              <a:rPr lang="en-US" b="1"/>
              <a:t>ktoe</a:t>
            </a:r>
            <a:r>
              <a:rPr lang="en-US" b="0"/>
              <a:t>)</a:t>
            </a:r>
            <a:endParaRPr lang="el-GR" b="0"/>
          </a:p>
        </c:rich>
      </c:tx>
      <c:layout>
        <c:manualLayout>
          <c:xMode val="edge"/>
          <c:yMode val="edge"/>
          <c:x val="0.25771303624257258"/>
          <c:y val="2.0786419539234366E-2"/>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7.7390678150790718E-2"/>
          <c:y val="0.10225090735994741"/>
          <c:w val="0.89613519429204924"/>
          <c:h val="0.62487987113511034"/>
        </c:manualLayout>
      </c:layout>
      <c:barChart>
        <c:barDir val="col"/>
        <c:grouping val="stacked"/>
        <c:varyColors val="0"/>
        <c:ser>
          <c:idx val="0"/>
          <c:order val="0"/>
          <c:tx>
            <c:strRef>
              <c:f>Φύλλο1!$F$6</c:f>
              <c:strCache>
                <c:ptCount val="1"/>
                <c:pt idx="0">
                  <c:v>Πετρελαϊκά</c:v>
                </c:pt>
              </c:strCache>
            </c:strRef>
          </c:tx>
          <c:spPr>
            <a:solidFill>
              <a:schemeClr val="accent1"/>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Φύλλο1!$G$6:$M$6</c:f>
              <c:numCache>
                <c:formatCode>General</c:formatCode>
                <c:ptCount val="7"/>
                <c:pt idx="0">
                  <c:v>1285</c:v>
                </c:pt>
                <c:pt idx="1">
                  <c:v>822</c:v>
                </c:pt>
                <c:pt idx="2">
                  <c:v>289</c:v>
                </c:pt>
                <c:pt idx="3">
                  <c:v>203</c:v>
                </c:pt>
                <c:pt idx="4">
                  <c:v>67</c:v>
                </c:pt>
                <c:pt idx="5">
                  <c:v>0</c:v>
                </c:pt>
                <c:pt idx="6">
                  <c:v>0</c:v>
                </c:pt>
              </c:numCache>
            </c:numRef>
          </c:val>
          <c:extLst>
            <c:ext xmlns:c16="http://schemas.microsoft.com/office/drawing/2014/chart" uri="{C3380CC4-5D6E-409C-BE32-E72D297353CC}">
              <c16:uniqueId val="{00000000-02AF-496A-A7DF-38709633F02C}"/>
            </c:ext>
          </c:extLst>
        </c:ser>
        <c:ser>
          <c:idx val="1"/>
          <c:order val="1"/>
          <c:tx>
            <c:strRef>
              <c:f>Φύλλο1!$F$7</c:f>
              <c:strCache>
                <c:ptCount val="1"/>
                <c:pt idx="0">
                  <c:v>Φ. Αέριο</c:v>
                </c:pt>
              </c:strCache>
            </c:strRef>
          </c:tx>
          <c:spPr>
            <a:solidFill>
              <a:schemeClr val="accent2"/>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Φύλλο1!$G$7:$M$7</c:f>
              <c:numCache>
                <c:formatCode>General</c:formatCode>
                <c:ptCount val="7"/>
                <c:pt idx="0">
                  <c:v>466</c:v>
                </c:pt>
                <c:pt idx="1">
                  <c:v>545</c:v>
                </c:pt>
                <c:pt idx="2">
                  <c:v>498</c:v>
                </c:pt>
                <c:pt idx="3">
                  <c:v>294</c:v>
                </c:pt>
                <c:pt idx="4">
                  <c:v>135</c:v>
                </c:pt>
                <c:pt idx="5">
                  <c:v>86</c:v>
                </c:pt>
                <c:pt idx="6">
                  <c:v>70</c:v>
                </c:pt>
              </c:numCache>
            </c:numRef>
          </c:val>
          <c:extLst>
            <c:ext xmlns:c16="http://schemas.microsoft.com/office/drawing/2014/chart" uri="{C3380CC4-5D6E-409C-BE32-E72D297353CC}">
              <c16:uniqueId val="{00000001-02AF-496A-A7DF-38709633F02C}"/>
            </c:ext>
          </c:extLst>
        </c:ser>
        <c:ser>
          <c:idx val="2"/>
          <c:order val="2"/>
          <c:tx>
            <c:strRef>
              <c:f>Φύλλο1!$F$8</c:f>
              <c:strCache>
                <c:ptCount val="1"/>
                <c:pt idx="0">
                  <c:v>Βιοενέργεια</c:v>
                </c:pt>
              </c:strCache>
            </c:strRef>
          </c:tx>
          <c:spPr>
            <a:solidFill>
              <a:schemeClr val="accent3"/>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Φύλλο1!$G$8:$M$8</c:f>
              <c:numCache>
                <c:formatCode>General</c:formatCode>
                <c:ptCount val="7"/>
                <c:pt idx="0">
                  <c:v>672</c:v>
                </c:pt>
                <c:pt idx="1">
                  <c:v>848</c:v>
                </c:pt>
                <c:pt idx="2">
                  <c:v>841</c:v>
                </c:pt>
                <c:pt idx="3">
                  <c:v>826</c:v>
                </c:pt>
                <c:pt idx="4">
                  <c:v>981</c:v>
                </c:pt>
                <c:pt idx="5">
                  <c:v>1001</c:v>
                </c:pt>
                <c:pt idx="6">
                  <c:v>986</c:v>
                </c:pt>
              </c:numCache>
            </c:numRef>
          </c:val>
          <c:extLst>
            <c:ext xmlns:c16="http://schemas.microsoft.com/office/drawing/2014/chart" uri="{C3380CC4-5D6E-409C-BE32-E72D297353CC}">
              <c16:uniqueId val="{00000002-02AF-496A-A7DF-38709633F02C}"/>
            </c:ext>
          </c:extLst>
        </c:ser>
        <c:ser>
          <c:idx val="3"/>
          <c:order val="3"/>
          <c:tx>
            <c:strRef>
              <c:f>Φύλλο1!$F$9</c:f>
              <c:strCache>
                <c:ptCount val="1"/>
                <c:pt idx="0">
                  <c:v>Βιοντήζελ </c:v>
                </c:pt>
              </c:strCache>
            </c:strRef>
          </c:tx>
          <c:spPr>
            <a:solidFill>
              <a:schemeClr val="accent4"/>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Φύλλο1!$G$9:$M$9</c:f>
              <c:numCache>
                <c:formatCode>General</c:formatCode>
                <c:ptCount val="7"/>
                <c:pt idx="0">
                  <c:v>0</c:v>
                </c:pt>
                <c:pt idx="1">
                  <c:v>0</c:v>
                </c:pt>
                <c:pt idx="2">
                  <c:v>114</c:v>
                </c:pt>
                <c:pt idx="3">
                  <c:v>86</c:v>
                </c:pt>
                <c:pt idx="4">
                  <c:v>29</c:v>
                </c:pt>
                <c:pt idx="5">
                  <c:v>0</c:v>
                </c:pt>
                <c:pt idx="6">
                  <c:v>0</c:v>
                </c:pt>
              </c:numCache>
            </c:numRef>
          </c:val>
          <c:extLst>
            <c:ext xmlns:c16="http://schemas.microsoft.com/office/drawing/2014/chart" uri="{C3380CC4-5D6E-409C-BE32-E72D297353CC}">
              <c16:uniqueId val="{00000003-02AF-496A-A7DF-38709633F02C}"/>
            </c:ext>
          </c:extLst>
        </c:ser>
        <c:ser>
          <c:idx val="4"/>
          <c:order val="4"/>
          <c:tx>
            <c:strRef>
              <c:f>Φύλλο1!$F$10</c:f>
              <c:strCache>
                <c:ptCount val="1"/>
                <c:pt idx="0">
                  <c:v>Βιομεθάνιο</c:v>
                </c:pt>
              </c:strCache>
            </c:strRef>
          </c:tx>
          <c:spPr>
            <a:solidFill>
              <a:schemeClr val="accent5"/>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Φύλλο1!$G$10:$M$10</c:f>
              <c:numCache>
                <c:formatCode>General</c:formatCode>
                <c:ptCount val="7"/>
                <c:pt idx="0">
                  <c:v>0</c:v>
                </c:pt>
                <c:pt idx="1">
                  <c:v>0</c:v>
                </c:pt>
                <c:pt idx="2">
                  <c:v>84</c:v>
                </c:pt>
                <c:pt idx="3">
                  <c:v>179</c:v>
                </c:pt>
                <c:pt idx="4">
                  <c:v>182</c:v>
                </c:pt>
                <c:pt idx="5">
                  <c:v>158</c:v>
                </c:pt>
                <c:pt idx="6">
                  <c:v>163</c:v>
                </c:pt>
              </c:numCache>
            </c:numRef>
          </c:val>
          <c:extLst>
            <c:ext xmlns:c16="http://schemas.microsoft.com/office/drawing/2014/chart" uri="{C3380CC4-5D6E-409C-BE32-E72D297353CC}">
              <c16:uniqueId val="{00000004-02AF-496A-A7DF-38709633F02C}"/>
            </c:ext>
          </c:extLst>
        </c:ser>
        <c:ser>
          <c:idx val="5"/>
          <c:order val="5"/>
          <c:tx>
            <c:strRef>
              <c:f>Φύλλο1!$F$11</c:f>
              <c:strCache>
                <c:ptCount val="1"/>
                <c:pt idx="0">
                  <c:v>Θερμότητα περιβάλλοντος</c:v>
                </c:pt>
              </c:strCache>
            </c:strRef>
          </c:tx>
          <c:spPr>
            <a:solidFill>
              <a:schemeClr val="accent6"/>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Φύλλο1!$G$11:$M$11</c:f>
              <c:numCache>
                <c:formatCode>General</c:formatCode>
                <c:ptCount val="7"/>
                <c:pt idx="0">
                  <c:v>96</c:v>
                </c:pt>
                <c:pt idx="1">
                  <c:v>220</c:v>
                </c:pt>
                <c:pt idx="2">
                  <c:v>347</c:v>
                </c:pt>
                <c:pt idx="3">
                  <c:v>407</c:v>
                </c:pt>
                <c:pt idx="4">
                  <c:v>485</c:v>
                </c:pt>
                <c:pt idx="5">
                  <c:v>448</c:v>
                </c:pt>
                <c:pt idx="6">
                  <c:v>382</c:v>
                </c:pt>
              </c:numCache>
            </c:numRef>
          </c:val>
          <c:extLst>
            <c:ext xmlns:c16="http://schemas.microsoft.com/office/drawing/2014/chart" uri="{C3380CC4-5D6E-409C-BE32-E72D297353CC}">
              <c16:uniqueId val="{00000005-02AF-496A-A7DF-38709633F02C}"/>
            </c:ext>
          </c:extLst>
        </c:ser>
        <c:ser>
          <c:idx val="6"/>
          <c:order val="6"/>
          <c:tx>
            <c:strRef>
              <c:f>Φύλλο1!$F$12</c:f>
              <c:strCache>
                <c:ptCount val="1"/>
                <c:pt idx="0">
                  <c:v>Τηλεθέρμανση</c:v>
                </c:pt>
              </c:strCache>
            </c:strRef>
          </c:tx>
          <c:spPr>
            <a:solidFill>
              <a:schemeClr val="accent1">
                <a:lumMod val="60000"/>
              </a:schemeClr>
            </a:solidFill>
            <a:ln>
              <a:noFill/>
            </a:ln>
            <a:effectLst/>
          </c:spPr>
          <c:invertIfNegative val="0"/>
          <c:cat>
            <c:numRef>
              <c:f>Φύλλο1!$G$5:$M$5</c:f>
              <c:numCache>
                <c:formatCode>General</c:formatCode>
                <c:ptCount val="7"/>
                <c:pt idx="0">
                  <c:v>2022</c:v>
                </c:pt>
                <c:pt idx="1">
                  <c:v>2025</c:v>
                </c:pt>
                <c:pt idx="2">
                  <c:v>2030</c:v>
                </c:pt>
                <c:pt idx="3">
                  <c:v>2035</c:v>
                </c:pt>
                <c:pt idx="4">
                  <c:v>2040</c:v>
                </c:pt>
                <c:pt idx="5">
                  <c:v>2045</c:v>
                </c:pt>
                <c:pt idx="6">
                  <c:v>2050</c:v>
                </c:pt>
              </c:numCache>
            </c:numRef>
          </c:cat>
          <c:val>
            <c:numRef>
              <c:f>Φύλλο1!$G$12:$M$12</c:f>
              <c:numCache>
                <c:formatCode>General</c:formatCode>
                <c:ptCount val="7"/>
                <c:pt idx="0">
                  <c:v>27</c:v>
                </c:pt>
                <c:pt idx="1">
                  <c:v>41</c:v>
                </c:pt>
                <c:pt idx="2">
                  <c:v>39</c:v>
                </c:pt>
                <c:pt idx="3">
                  <c:v>37</c:v>
                </c:pt>
                <c:pt idx="4">
                  <c:v>35</c:v>
                </c:pt>
                <c:pt idx="5">
                  <c:v>34</c:v>
                </c:pt>
                <c:pt idx="6">
                  <c:v>31</c:v>
                </c:pt>
              </c:numCache>
            </c:numRef>
          </c:val>
          <c:extLst>
            <c:ext xmlns:c16="http://schemas.microsoft.com/office/drawing/2014/chart" uri="{C3380CC4-5D6E-409C-BE32-E72D297353CC}">
              <c16:uniqueId val="{00000006-02AF-496A-A7DF-38709633F02C}"/>
            </c:ext>
          </c:extLst>
        </c:ser>
        <c:ser>
          <c:idx val="7"/>
          <c:order val="7"/>
          <c:tx>
            <c:strRef>
              <c:f>Φύλλο1!$F$13</c:f>
              <c:strCache>
                <c:ptCount val="1"/>
                <c:pt idx="0">
                  <c:v>Ηλεκτρισμός</c:v>
                </c:pt>
              </c:strCache>
            </c:strRef>
          </c:tx>
          <c:spPr>
            <a:solidFill>
              <a:srgbClr val="002060"/>
            </a:solidFill>
            <a:ln>
              <a:noFill/>
            </a:ln>
            <a:effectLst/>
          </c:spPr>
          <c:invertIfNegative val="0"/>
          <c:val>
            <c:numRef>
              <c:f>Φύλλο1!$G$13:$M$13</c:f>
              <c:numCache>
                <c:formatCode>General</c:formatCode>
                <c:ptCount val="7"/>
                <c:pt idx="0">
                  <c:v>1426</c:v>
                </c:pt>
                <c:pt idx="1">
                  <c:v>1603</c:v>
                </c:pt>
                <c:pt idx="2">
                  <c:v>1664</c:v>
                </c:pt>
                <c:pt idx="3">
                  <c:v>1679</c:v>
                </c:pt>
                <c:pt idx="4">
                  <c:v>1747</c:v>
                </c:pt>
                <c:pt idx="5">
                  <c:v>1780</c:v>
                </c:pt>
                <c:pt idx="6">
                  <c:v>1759</c:v>
                </c:pt>
              </c:numCache>
            </c:numRef>
          </c:val>
          <c:extLst>
            <c:ext xmlns:c16="http://schemas.microsoft.com/office/drawing/2014/chart" uri="{C3380CC4-5D6E-409C-BE32-E72D297353CC}">
              <c16:uniqueId val="{00000007-02AF-496A-A7DF-38709633F02C}"/>
            </c:ext>
          </c:extLst>
        </c:ser>
        <c:ser>
          <c:idx val="8"/>
          <c:order val="8"/>
          <c:tx>
            <c:strRef>
              <c:f>Φύλλο1!$F$14</c:f>
              <c:strCache>
                <c:ptCount val="1"/>
                <c:pt idx="0">
                  <c:v>Ηλιακή ενέργεια</c:v>
                </c:pt>
              </c:strCache>
            </c:strRef>
          </c:tx>
          <c:spPr>
            <a:solidFill>
              <a:schemeClr val="accent3">
                <a:lumMod val="60000"/>
              </a:schemeClr>
            </a:solidFill>
            <a:ln>
              <a:noFill/>
            </a:ln>
            <a:effectLst/>
          </c:spPr>
          <c:invertIfNegative val="0"/>
          <c:val>
            <c:numRef>
              <c:f>Φύλλο1!$G$14:$M$14</c:f>
              <c:numCache>
                <c:formatCode>General</c:formatCode>
                <c:ptCount val="7"/>
                <c:pt idx="0">
                  <c:v>306</c:v>
                </c:pt>
                <c:pt idx="1">
                  <c:v>290</c:v>
                </c:pt>
                <c:pt idx="2">
                  <c:v>302</c:v>
                </c:pt>
                <c:pt idx="3">
                  <c:v>324</c:v>
                </c:pt>
                <c:pt idx="4">
                  <c:v>349</c:v>
                </c:pt>
                <c:pt idx="5">
                  <c:v>372</c:v>
                </c:pt>
                <c:pt idx="6">
                  <c:v>394</c:v>
                </c:pt>
              </c:numCache>
            </c:numRef>
          </c:val>
          <c:extLst>
            <c:ext xmlns:c16="http://schemas.microsoft.com/office/drawing/2014/chart" uri="{C3380CC4-5D6E-409C-BE32-E72D297353CC}">
              <c16:uniqueId val="{00000008-02AF-496A-A7DF-38709633F02C}"/>
            </c:ext>
          </c:extLst>
        </c:ser>
        <c:ser>
          <c:idx val="9"/>
          <c:order val="9"/>
          <c:tx>
            <c:strRef>
              <c:f>Φύλλο1!$F$15</c:f>
              <c:strCache>
                <c:ptCount val="1"/>
                <c:pt idx="0">
                  <c:v>Συνθετικά καύσιμα</c:v>
                </c:pt>
              </c:strCache>
            </c:strRef>
          </c:tx>
          <c:spPr>
            <a:solidFill>
              <a:schemeClr val="accent4">
                <a:lumMod val="60000"/>
              </a:schemeClr>
            </a:solidFill>
            <a:ln>
              <a:noFill/>
            </a:ln>
            <a:effectLst/>
          </c:spPr>
          <c:invertIfNegative val="0"/>
          <c:val>
            <c:numRef>
              <c:f>Φύλλο1!$G$15:$M$15</c:f>
              <c:numCache>
                <c:formatCode>General</c:formatCode>
                <c:ptCount val="7"/>
                <c:pt idx="0">
                  <c:v>0</c:v>
                </c:pt>
                <c:pt idx="1">
                  <c:v>0</c:v>
                </c:pt>
                <c:pt idx="2">
                  <c:v>0</c:v>
                </c:pt>
                <c:pt idx="3">
                  <c:v>0</c:v>
                </c:pt>
                <c:pt idx="4">
                  <c:v>0</c:v>
                </c:pt>
                <c:pt idx="5">
                  <c:v>0</c:v>
                </c:pt>
                <c:pt idx="6">
                  <c:v>0</c:v>
                </c:pt>
              </c:numCache>
            </c:numRef>
          </c:val>
          <c:extLst>
            <c:ext xmlns:c16="http://schemas.microsoft.com/office/drawing/2014/chart" uri="{C3380CC4-5D6E-409C-BE32-E72D297353CC}">
              <c16:uniqueId val="{00000009-02AF-496A-A7DF-38709633F02C}"/>
            </c:ext>
          </c:extLst>
        </c:ser>
        <c:dLbls>
          <c:showLegendKey val="0"/>
          <c:showVal val="0"/>
          <c:showCatName val="0"/>
          <c:showSerName val="0"/>
          <c:showPercent val="0"/>
          <c:showBubbleSize val="0"/>
        </c:dLbls>
        <c:gapWidth val="150"/>
        <c:overlap val="100"/>
        <c:axId val="385679999"/>
        <c:axId val="385678559"/>
      </c:barChart>
      <c:catAx>
        <c:axId val="3856799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385678559"/>
        <c:crosses val="autoZero"/>
        <c:auto val="1"/>
        <c:lblAlgn val="ctr"/>
        <c:lblOffset val="100"/>
        <c:noMultiLvlLbl val="0"/>
      </c:catAx>
      <c:valAx>
        <c:axId val="38567855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385679999"/>
        <c:crosses val="autoZero"/>
        <c:crossBetween val="between"/>
      </c:valAx>
      <c:spPr>
        <a:noFill/>
        <a:ln>
          <a:noFill/>
        </a:ln>
        <a:effectLst/>
      </c:spPr>
    </c:plotArea>
    <c:legend>
      <c:legendPos val="b"/>
      <c:layout>
        <c:manualLayout>
          <c:xMode val="edge"/>
          <c:yMode val="edge"/>
          <c:x val="6.8687569288495967E-2"/>
          <c:y val="0.81321084864391946"/>
          <c:w val="0.88077091446601663"/>
          <c:h val="0.18678916651095037"/>
        </c:manualLayout>
      </c:layout>
      <c:overlay val="0"/>
      <c:spPr>
        <a:noFill/>
        <a:ln>
          <a:noFill/>
        </a:ln>
        <a:effectLst/>
      </c:spPr>
      <c:txPr>
        <a:bodyPr rot="0" spcFirstLastPara="1" vertOverflow="ellipsis" vert="horz" wrap="square" anchor="ctr" anchorCtr="1"/>
        <a:lstStyle/>
        <a:p>
          <a:pPr algn="just">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1080" b="1"/>
              <a:t>Μερίδιο</a:t>
            </a:r>
            <a:r>
              <a:rPr lang="el-GR" sz="1080" b="1" baseline="0"/>
              <a:t> συμμετοχής </a:t>
            </a:r>
            <a:r>
              <a:rPr lang="el-GR" sz="1080" b="1"/>
              <a:t>αντλιών θερμότητας στη συνολική κατανάλωση ενέργειας θέρμανσης</a:t>
            </a:r>
          </a:p>
        </c:rich>
      </c:tx>
      <c:layout>
        <c:manualLayout>
          <c:xMode val="edge"/>
          <c:yMode val="edge"/>
          <c:x val="0.15227489583528916"/>
          <c:y val="1.0893353404353876E-3"/>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manualLayout>
          <c:layoutTarget val="inner"/>
          <c:xMode val="edge"/>
          <c:yMode val="edge"/>
          <c:x val="7.4434784193642467E-2"/>
          <c:y val="0.1200709240389069"/>
          <c:w val="0.87926891951006125"/>
          <c:h val="0.81416164891153309"/>
        </c:manualLayout>
      </c:layout>
      <c:scatterChart>
        <c:scatterStyle val="smoothMarker"/>
        <c:varyColors val="0"/>
        <c:ser>
          <c:idx val="0"/>
          <c:order val="0"/>
          <c:spPr>
            <a:ln w="19050" cap="rnd">
              <a:solidFill>
                <a:srgbClr val="C00000"/>
              </a:solidFill>
              <a:round/>
            </a:ln>
            <a:effectLst/>
          </c:spPr>
          <c:marker>
            <c:symbol val="none"/>
          </c:marker>
          <c:xVal>
            <c:numRef>
              <c:f>'[Results_Greece___scenario 01_8_biomass_increase-5years_baseline.option2.ver10.xlsx]Assumptions'!$AE$48:$AZ$48</c:f>
              <c:numCache>
                <c:formatCode>General</c:formatCode>
                <c:ptCount val="22"/>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2038</c:v>
                </c:pt>
                <c:pt idx="16">
                  <c:v>2040</c:v>
                </c:pt>
                <c:pt idx="17">
                  <c:v>2041</c:v>
                </c:pt>
                <c:pt idx="18">
                  <c:v>2043</c:v>
                </c:pt>
                <c:pt idx="19">
                  <c:v>2045</c:v>
                </c:pt>
                <c:pt idx="20">
                  <c:v>2048</c:v>
                </c:pt>
                <c:pt idx="21">
                  <c:v>2050</c:v>
                </c:pt>
              </c:numCache>
            </c:numRef>
          </c:xVal>
          <c:yVal>
            <c:numRef>
              <c:f>'[Results_Greece___scenario 01_8_biomass_increase-5years_baseline.option2.ver10.xlsx]Assumptions'!$AE$49:$AZ$49</c:f>
              <c:numCache>
                <c:formatCode>0%</c:formatCode>
                <c:ptCount val="22"/>
                <c:pt idx="0">
                  <c:v>7.8362955901595949E-2</c:v>
                </c:pt>
                <c:pt idx="1">
                  <c:v>9.5344921535835334E-2</c:v>
                </c:pt>
                <c:pt idx="2">
                  <c:v>0.11184508051958308</c:v>
                </c:pt>
                <c:pt idx="3">
                  <c:v>0.14864510056485777</c:v>
                </c:pt>
                <c:pt idx="4">
                  <c:v>0.17584121621146914</c:v>
                </c:pt>
                <c:pt idx="5">
                  <c:v>0.2054055601313419</c:v>
                </c:pt>
                <c:pt idx="6">
                  <c:v>0.21881451293352333</c:v>
                </c:pt>
                <c:pt idx="7">
                  <c:v>0.23084175448201832</c:v>
                </c:pt>
                <c:pt idx="8">
                  <c:v>0.24321220599376989</c:v>
                </c:pt>
                <c:pt idx="9">
                  <c:v>0.25376230363928287</c:v>
                </c:pt>
                <c:pt idx="10">
                  <c:v>0.26381508524053626</c:v>
                </c:pt>
                <c:pt idx="11">
                  <c:v>0.27197281177336302</c:v>
                </c:pt>
                <c:pt idx="12">
                  <c:v>0.2958607990025085</c:v>
                </c:pt>
                <c:pt idx="13">
                  <c:v>0.30587077757816622</c:v>
                </c:pt>
                <c:pt idx="14">
                  <c:v>0.31298855753266785</c:v>
                </c:pt>
                <c:pt idx="15">
                  <c:v>0.35356992016139516</c:v>
                </c:pt>
                <c:pt idx="16">
                  <c:v>0.3776578154217442</c:v>
                </c:pt>
                <c:pt idx="17">
                  <c:v>0.37563171692224157</c:v>
                </c:pt>
                <c:pt idx="18">
                  <c:v>0.38315927540643313</c:v>
                </c:pt>
                <c:pt idx="19">
                  <c:v>0.37853589181925207</c:v>
                </c:pt>
                <c:pt idx="20">
                  <c:v>0.35454983192355183</c:v>
                </c:pt>
                <c:pt idx="21">
                  <c:v>0.34741024006609778</c:v>
                </c:pt>
              </c:numCache>
            </c:numRef>
          </c:yVal>
          <c:smooth val="1"/>
          <c:extLst>
            <c:ext xmlns:c16="http://schemas.microsoft.com/office/drawing/2014/chart" uri="{C3380CC4-5D6E-409C-BE32-E72D297353CC}">
              <c16:uniqueId val="{00000000-0352-4216-9E56-854999CAC4D1}"/>
            </c:ext>
          </c:extLst>
        </c:ser>
        <c:dLbls>
          <c:showLegendKey val="0"/>
          <c:showVal val="0"/>
          <c:showCatName val="0"/>
          <c:showSerName val="0"/>
          <c:showPercent val="0"/>
          <c:showBubbleSize val="0"/>
        </c:dLbls>
        <c:axId val="188448927"/>
        <c:axId val="188452767"/>
      </c:scatterChart>
      <c:valAx>
        <c:axId val="188448927"/>
        <c:scaling>
          <c:orientation val="minMax"/>
          <c:max val="2050"/>
          <c:min val="202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88452767"/>
        <c:crosses val="autoZero"/>
        <c:crossBetween val="midCat"/>
      </c:valAx>
      <c:valAx>
        <c:axId val="18845276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88448927"/>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Αριθμός</a:t>
            </a:r>
            <a:r>
              <a:rPr lang="el-GR" b="1" baseline="0"/>
              <a:t> ετήσιων ανακαινίσεων</a:t>
            </a:r>
            <a:r>
              <a:rPr lang="el-GR" b="1"/>
              <a:t> κατοικιών</a:t>
            </a:r>
          </a:p>
        </c:rich>
      </c:tx>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manualLayout>
          <c:layoutTarget val="inner"/>
          <c:xMode val="edge"/>
          <c:yMode val="edge"/>
          <c:x val="8.4851450860309124E-2"/>
          <c:y val="9.0354938271604943E-2"/>
          <c:w val="0.88968558617672788"/>
          <c:h val="0.85379234572422635"/>
        </c:manualLayout>
      </c:layout>
      <c:barChart>
        <c:barDir val="col"/>
        <c:grouping val="clustered"/>
        <c:varyColors val="0"/>
        <c:ser>
          <c:idx val="0"/>
          <c:order val="0"/>
          <c:spPr>
            <a:solidFill>
              <a:schemeClr val="accent5"/>
            </a:solidFill>
            <a:ln>
              <a:noFill/>
            </a:ln>
            <a:effectLst/>
          </c:spPr>
          <c:invertIfNegative val="0"/>
          <c:dPt>
            <c:idx val="0"/>
            <c:invertIfNegative val="0"/>
            <c:bubble3D val="0"/>
            <c:spPr>
              <a:solidFill>
                <a:schemeClr val="accent5"/>
              </a:solidFill>
              <a:ln>
                <a:noFill/>
              </a:ln>
              <a:effectLst/>
            </c:spPr>
            <c:extLst>
              <c:ext xmlns:c16="http://schemas.microsoft.com/office/drawing/2014/chart" uri="{C3380CC4-5D6E-409C-BE32-E72D297353CC}">
                <c16:uniqueId val="{00000001-50D6-45BE-9FD5-E051A539B15A}"/>
              </c:ext>
            </c:extLst>
          </c:dPt>
          <c:dPt>
            <c:idx val="1"/>
            <c:invertIfNegative val="0"/>
            <c:bubble3D val="0"/>
            <c:spPr>
              <a:solidFill>
                <a:schemeClr val="accent5"/>
              </a:solidFill>
              <a:ln>
                <a:noFill/>
              </a:ln>
              <a:effectLst/>
            </c:spPr>
            <c:extLst>
              <c:ext xmlns:c16="http://schemas.microsoft.com/office/drawing/2014/chart" uri="{C3380CC4-5D6E-409C-BE32-E72D297353CC}">
                <c16:uniqueId val="{00000003-50D6-45BE-9FD5-E051A539B15A}"/>
              </c:ext>
            </c:extLst>
          </c:dPt>
          <c:dPt>
            <c:idx val="2"/>
            <c:invertIfNegative val="0"/>
            <c:bubble3D val="0"/>
            <c:spPr>
              <a:solidFill>
                <a:schemeClr val="accent5"/>
              </a:solidFill>
              <a:ln>
                <a:noFill/>
              </a:ln>
              <a:effectLst/>
            </c:spPr>
            <c:extLst>
              <c:ext xmlns:c16="http://schemas.microsoft.com/office/drawing/2014/chart" uri="{C3380CC4-5D6E-409C-BE32-E72D297353CC}">
                <c16:uniqueId val="{00000005-50D6-45BE-9FD5-E051A539B15A}"/>
              </c:ext>
            </c:extLst>
          </c:dPt>
          <c:dPt>
            <c:idx val="3"/>
            <c:invertIfNegative val="0"/>
            <c:bubble3D val="0"/>
            <c:spPr>
              <a:solidFill>
                <a:schemeClr val="accent5"/>
              </a:solidFill>
              <a:ln>
                <a:noFill/>
              </a:ln>
              <a:effectLst/>
            </c:spPr>
            <c:extLst>
              <c:ext xmlns:c16="http://schemas.microsoft.com/office/drawing/2014/chart" uri="{C3380CC4-5D6E-409C-BE32-E72D297353CC}">
                <c16:uniqueId val="{00000007-50D6-45BE-9FD5-E051A539B15A}"/>
              </c:ext>
            </c:extLst>
          </c:dPt>
          <c:cat>
            <c:strRef>
              <c:f>'[Results_Greece___scenario 01_8_biomass_increase-5years_baseline.option2.ver10.xlsx]Assumptions'!$B$11:$B$14</c:f>
              <c:strCache>
                <c:ptCount val="4"/>
                <c:pt idx="0">
                  <c:v>2022-2024</c:v>
                </c:pt>
                <c:pt idx="1">
                  <c:v>2025-2030</c:v>
                </c:pt>
                <c:pt idx="2">
                  <c:v>2031-2040</c:v>
                </c:pt>
                <c:pt idx="3">
                  <c:v>2041-2050</c:v>
                </c:pt>
              </c:strCache>
            </c:strRef>
          </c:cat>
          <c:val>
            <c:numRef>
              <c:f>'[Results_Greece___scenario 01_8_biomass_increase-5years_baseline.option2.ver10.xlsx]Assumptions'!$C$11:$C$14</c:f>
              <c:numCache>
                <c:formatCode>#,##0</c:formatCode>
                <c:ptCount val="4"/>
                <c:pt idx="0">
                  <c:v>45000</c:v>
                </c:pt>
                <c:pt idx="1">
                  <c:v>68000</c:v>
                </c:pt>
                <c:pt idx="2">
                  <c:v>64000</c:v>
                </c:pt>
                <c:pt idx="3">
                  <c:v>83000</c:v>
                </c:pt>
              </c:numCache>
            </c:numRef>
          </c:val>
          <c:extLst>
            <c:ext xmlns:c16="http://schemas.microsoft.com/office/drawing/2014/chart" uri="{C3380CC4-5D6E-409C-BE32-E72D297353CC}">
              <c16:uniqueId val="{00000008-50D6-45BE-9FD5-E051A539B15A}"/>
            </c:ext>
          </c:extLst>
        </c:ser>
        <c:dLbls>
          <c:showLegendKey val="0"/>
          <c:showVal val="0"/>
          <c:showCatName val="0"/>
          <c:showSerName val="0"/>
          <c:showPercent val="0"/>
          <c:showBubbleSize val="0"/>
        </c:dLbls>
        <c:gapWidth val="219"/>
        <c:overlap val="-27"/>
        <c:axId val="386312639"/>
        <c:axId val="386314559"/>
      </c:barChart>
      <c:catAx>
        <c:axId val="3863126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386314559"/>
        <c:crosses val="autoZero"/>
        <c:auto val="1"/>
        <c:lblAlgn val="ctr"/>
        <c:lblOffset val="100"/>
        <c:noMultiLvlLbl val="0"/>
      </c:catAx>
      <c:valAx>
        <c:axId val="38631455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386312639"/>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Εξέλιξη τελικής</a:t>
            </a:r>
            <a:r>
              <a:rPr lang="el-GR" b="1" baseline="0"/>
              <a:t> κατανάλωσης ενέργειας σε εθνικό επίπεδο </a:t>
            </a:r>
            <a:r>
              <a:rPr lang="en-US" b="0"/>
              <a:t>(</a:t>
            </a:r>
            <a:r>
              <a:rPr lang="en-US" b="1"/>
              <a:t>ktoe</a:t>
            </a:r>
            <a:r>
              <a:rPr lang="en-US" b="0"/>
              <a:t>)</a:t>
            </a:r>
          </a:p>
        </c:rich>
      </c:tx>
      <c:layout>
        <c:manualLayout>
          <c:xMode val="edge"/>
          <c:yMode val="edge"/>
          <c:x val="0.20614257713493966"/>
          <c:y val="6.8575347162695014E-3"/>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6.900392011084451E-2"/>
          <c:y val="8.3730498885650609E-2"/>
          <c:w val="0.90739092967456325"/>
          <c:h val="0.84148241541811386"/>
        </c:manualLayout>
      </c:layout>
      <c:barChart>
        <c:barDir val="col"/>
        <c:grouping val="clustered"/>
        <c:varyColors val="0"/>
        <c:ser>
          <c:idx val="0"/>
          <c:order val="0"/>
          <c:tx>
            <c:strRef>
              <c:f>'[Results_Greece___scenario 01_8_biomass_increase-5years_baseline.option2.ver13.xlsx]Overall (RR 1%)'!$B$2</c:f>
              <c:strCache>
                <c:ptCount val="1"/>
                <c:pt idx="0">
                  <c:v>Final energy consumption (ktoe)</c:v>
                </c:pt>
              </c:strCache>
            </c:strRef>
          </c:tx>
          <c:spPr>
            <a:solidFill>
              <a:schemeClr val="accent6">
                <a:lumMod val="75000"/>
              </a:schemeClr>
            </a:solidFill>
            <a:ln>
              <a:noFill/>
            </a:ln>
            <a:effectLst/>
          </c:spPr>
          <c:invertIfNegative val="0"/>
          <c:cat>
            <c:numRef>
              <c:f>'[Results_Greece___scenario 01_8_biomass_increase-5years_baseline.option2.ver13.xlsx]Overall (RR 1%)'!$C$1:$AE$1</c:f>
              <c:numCache>
                <c:formatCode>General</c:formatCode>
                <c:ptCount val="7"/>
                <c:pt idx="0">
                  <c:v>2022</c:v>
                </c:pt>
                <c:pt idx="1">
                  <c:v>2025</c:v>
                </c:pt>
                <c:pt idx="2">
                  <c:v>2030</c:v>
                </c:pt>
                <c:pt idx="3">
                  <c:v>2035</c:v>
                </c:pt>
                <c:pt idx="4">
                  <c:v>2040</c:v>
                </c:pt>
                <c:pt idx="5">
                  <c:v>2045</c:v>
                </c:pt>
                <c:pt idx="6">
                  <c:v>2050</c:v>
                </c:pt>
              </c:numCache>
              <c:extLst/>
            </c:numRef>
          </c:cat>
          <c:val>
            <c:numRef>
              <c:f>'[Results_Greece___scenario 01_8_biomass_increase-5years_baseline.option2.ver13.xlsx]Overall (RR 1%)'!$C$2:$AE$2</c:f>
              <c:numCache>
                <c:formatCode>0.00</c:formatCode>
                <c:ptCount val="7"/>
                <c:pt idx="0">
                  <c:v>4607.9441529994765</c:v>
                </c:pt>
                <c:pt idx="1">
                  <c:v>4060.2728995711718</c:v>
                </c:pt>
                <c:pt idx="2">
                  <c:v>3486.2097243295625</c:v>
                </c:pt>
                <c:pt idx="3">
                  <c:v>3274.9037700267359</c:v>
                </c:pt>
                <c:pt idx="4">
                  <c:v>3042.4692740409337</c:v>
                </c:pt>
                <c:pt idx="5">
                  <c:v>2860.0353186145567</c:v>
                </c:pt>
                <c:pt idx="6">
                  <c:v>2767.9446925502157</c:v>
                </c:pt>
              </c:numCache>
              <c:extLst/>
            </c:numRef>
          </c:val>
          <c:extLst>
            <c:ext xmlns:c16="http://schemas.microsoft.com/office/drawing/2014/chart" uri="{C3380CC4-5D6E-409C-BE32-E72D297353CC}">
              <c16:uniqueId val="{00000000-10B0-4029-B5F7-B8C733FFAA60}"/>
            </c:ext>
          </c:extLst>
        </c:ser>
        <c:dLbls>
          <c:showLegendKey val="0"/>
          <c:showVal val="0"/>
          <c:showCatName val="0"/>
          <c:showSerName val="0"/>
          <c:showPercent val="0"/>
          <c:showBubbleSize val="0"/>
        </c:dLbls>
        <c:gapWidth val="219"/>
        <c:overlap val="-27"/>
        <c:axId val="474149344"/>
        <c:axId val="474147424"/>
        <c:extLst>
          <c:ext xmlns:c15="http://schemas.microsoft.com/office/drawing/2012/chart" uri="{02D57815-91ED-43cb-92C2-25804820EDAC}">
            <c15:filteredBarSeries>
              <c15:ser>
                <c:idx val="1"/>
                <c:order val="1"/>
                <c:tx>
                  <c:strRef>
                    <c:extLst>
                      <c:ext uri="{02D57815-91ED-43cb-92C2-25804820EDAC}">
                        <c15:formulaRef>
                          <c15:sqref>'[Results_Greece___scenario 01_8_biomass_increase-5years_baseline.option2.ver13.xlsx]Overall (RR 1%)'!$B$3</c15:sqref>
                        </c15:formulaRef>
                      </c:ext>
                    </c:extLst>
                    <c:strCache>
                      <c:ptCount val="1"/>
                    </c:strCache>
                  </c:strRef>
                </c:tx>
                <c:spPr>
                  <a:solidFill>
                    <a:schemeClr val="accent2"/>
                  </a:solidFill>
                  <a:ln>
                    <a:noFill/>
                  </a:ln>
                  <a:effectLst/>
                </c:spPr>
                <c:invertIfNegative val="0"/>
                <c:cat>
                  <c:numRef>
                    <c:extLst>
                      <c:ext uri="{02D57815-91ED-43cb-92C2-25804820EDAC}">
                        <c15:formulaRef>
                          <c15:sqref>'[Results_Greece___scenario 01_8_biomass_increase-5years_baseline.option2.ver13.xlsx]Overall (RR 1%)'!$C$1:$AE$1</c15:sqref>
                        </c15:formulaRef>
                      </c:ext>
                    </c:extLst>
                    <c:numCache>
                      <c:formatCode>General</c:formatCode>
                      <c:ptCount val="7"/>
                      <c:pt idx="0">
                        <c:v>2022</c:v>
                      </c:pt>
                      <c:pt idx="1">
                        <c:v>2025</c:v>
                      </c:pt>
                      <c:pt idx="2">
                        <c:v>2030</c:v>
                      </c:pt>
                      <c:pt idx="3">
                        <c:v>2035</c:v>
                      </c:pt>
                      <c:pt idx="4">
                        <c:v>2040</c:v>
                      </c:pt>
                      <c:pt idx="5">
                        <c:v>2045</c:v>
                      </c:pt>
                      <c:pt idx="6">
                        <c:v>2050</c:v>
                      </c:pt>
                    </c:numCache>
                  </c:numRef>
                </c:cat>
                <c:val>
                  <c:numRef>
                    <c:extLst>
                      <c:ext uri="{02D57815-91ED-43cb-92C2-25804820EDAC}">
                        <c15:formulaRef>
                          <c15:sqref>'[Results_Greece___scenario 01_8_biomass_increase-5years_baseline.option2.ver13.xlsx]Overall (RR 1%)'!$C$3:$AE$3</c15:sqref>
                        </c15:formulaRef>
                      </c:ext>
                    </c:extLst>
                    <c:numCache>
                      <c:formatCode>General</c:formatCode>
                      <c:ptCount val="7"/>
                    </c:numCache>
                  </c:numRef>
                </c:val>
                <c:extLst>
                  <c:ext xmlns:c16="http://schemas.microsoft.com/office/drawing/2014/chart" uri="{C3380CC4-5D6E-409C-BE32-E72D297353CC}">
                    <c16:uniqueId val="{00000001-10B0-4029-B5F7-B8C733FFAA60}"/>
                  </c:ext>
                </c:extLst>
              </c15:ser>
            </c15:filteredBarSeries>
          </c:ext>
        </c:extLst>
      </c:barChart>
      <c:catAx>
        <c:axId val="4741493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474147424"/>
        <c:crosses val="autoZero"/>
        <c:auto val="1"/>
        <c:lblAlgn val="ctr"/>
        <c:lblOffset val="100"/>
        <c:noMultiLvlLbl val="0"/>
      </c:catAx>
      <c:valAx>
        <c:axId val="4741474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47414934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8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108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Εξέλιξη τελικής εξοικονόμησης ενέργειας σε εθνικό επίπεδο </a:t>
            </a:r>
            <a:r>
              <a:rPr lang="el-GR" sz="108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r>
              <a:rPr lang="en-US" sz="1080" b="1" i="0" u="none" strike="noStrike" kern="1200" spc="0" baseline="0">
                <a:solidFill>
                  <a:sysClr val="windowText" lastClr="000000"/>
                </a:solidFill>
                <a:latin typeface="Times New Roman" panose="02020603050405020304" pitchFamily="18" charset="0"/>
                <a:cs typeface="Times New Roman" panose="02020603050405020304" pitchFamily="18" charset="0"/>
              </a:rPr>
              <a:t>ktoe</a:t>
            </a:r>
            <a:r>
              <a:rPr lang="en-US" sz="108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endParaRPr lang="el-GR" sz="1080" b="0" i="0" u="none" strike="noStrike" kern="1200" spc="0" baseline="0">
              <a:solidFill>
                <a:sysClr val="windowText" lastClr="000000"/>
              </a:solidFill>
              <a:latin typeface="Times New Roman" panose="02020603050405020304" pitchFamily="18" charset="0"/>
              <a:cs typeface="Times New Roman" panose="02020603050405020304" pitchFamily="18" charset="0"/>
            </a:endParaRPr>
          </a:p>
        </c:rich>
      </c:tx>
      <c:layout>
        <c:manualLayout>
          <c:xMode val="edge"/>
          <c:yMode val="edge"/>
          <c:x val="0.18667019659418929"/>
          <c:y val="1.4369453377099418E-4"/>
        </c:manualLayout>
      </c:layout>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08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6.9752335730267984E-2"/>
          <c:y val="8.7952458130740138E-2"/>
          <c:w val="0.90638649290313766"/>
          <c:h val="0.83348945239219485"/>
        </c:manualLayout>
      </c:layout>
      <c:barChart>
        <c:barDir val="col"/>
        <c:grouping val="clustered"/>
        <c:varyColors val="0"/>
        <c:ser>
          <c:idx val="0"/>
          <c:order val="0"/>
          <c:tx>
            <c:strRef>
              <c:f>'[Results_Greece___scenario 01_8_biomass_increase-5years_baseline.option2.ver13.xlsx]Overall (RR 1%)'!$B$14</c:f>
              <c:strCache>
                <c:ptCount val="1"/>
                <c:pt idx="0">
                  <c:v>Συνολική εξοικονόμηση </c:v>
                </c:pt>
              </c:strCache>
            </c:strRef>
          </c:tx>
          <c:spPr>
            <a:solidFill>
              <a:schemeClr val="accent4">
                <a:lumMod val="75000"/>
              </a:schemeClr>
            </a:solidFill>
            <a:ln>
              <a:noFill/>
            </a:ln>
            <a:effectLst/>
          </c:spPr>
          <c:invertIfNegative val="0"/>
          <c:cat>
            <c:numRef>
              <c:f>'[Results_Greece___scenario 01_8_biomass_increase-5years_baseline.option2.ver13.xlsx]Overall (RR 1%)'!$C$1:$AE$1</c:f>
              <c:numCache>
                <c:formatCode>General</c:formatCode>
                <c:ptCount val="6"/>
                <c:pt idx="0">
                  <c:v>2025</c:v>
                </c:pt>
                <c:pt idx="1">
                  <c:v>2030</c:v>
                </c:pt>
                <c:pt idx="2">
                  <c:v>2035</c:v>
                </c:pt>
                <c:pt idx="3">
                  <c:v>2040</c:v>
                </c:pt>
                <c:pt idx="4">
                  <c:v>2045</c:v>
                </c:pt>
                <c:pt idx="5">
                  <c:v>2050</c:v>
                </c:pt>
              </c:numCache>
              <c:extLst/>
            </c:numRef>
          </c:cat>
          <c:val>
            <c:numRef>
              <c:f>'[Results_Greece___scenario 01_8_biomass_increase-5years_baseline.option2.ver13.xlsx]Overall (RR 1%)'!$C$14:$AE$14</c:f>
              <c:numCache>
                <c:formatCode>0.00</c:formatCode>
                <c:ptCount val="6"/>
                <c:pt idx="0">
                  <c:v>547.67125342830468</c:v>
                </c:pt>
                <c:pt idx="1">
                  <c:v>1121.734428669914</c:v>
                </c:pt>
                <c:pt idx="2">
                  <c:v>1333.0403829727406</c:v>
                </c:pt>
                <c:pt idx="3">
                  <c:v>1565.4748789585428</c:v>
                </c:pt>
                <c:pt idx="4">
                  <c:v>1747.9088343849198</c:v>
                </c:pt>
                <c:pt idx="5">
                  <c:v>1839.9994604492608</c:v>
                </c:pt>
              </c:numCache>
              <c:extLst/>
            </c:numRef>
          </c:val>
          <c:extLst>
            <c:ext xmlns:c16="http://schemas.microsoft.com/office/drawing/2014/chart" uri="{C3380CC4-5D6E-409C-BE32-E72D297353CC}">
              <c16:uniqueId val="{00000000-7D1E-4D47-95EB-BD604AA25EA3}"/>
            </c:ext>
          </c:extLst>
        </c:ser>
        <c:dLbls>
          <c:showLegendKey val="0"/>
          <c:showVal val="0"/>
          <c:showCatName val="0"/>
          <c:showSerName val="0"/>
          <c:showPercent val="0"/>
          <c:showBubbleSize val="0"/>
        </c:dLbls>
        <c:gapWidth val="219"/>
        <c:overlap val="-27"/>
        <c:axId val="1104706272"/>
        <c:axId val="1104704352"/>
      </c:barChart>
      <c:catAx>
        <c:axId val="1104706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104704352"/>
        <c:crosses val="autoZero"/>
        <c:auto val="1"/>
        <c:lblAlgn val="ctr"/>
        <c:lblOffset val="100"/>
        <c:noMultiLvlLbl val="0"/>
      </c:catAx>
      <c:valAx>
        <c:axId val="110470435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104706272"/>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Ποσοστιαία</a:t>
            </a:r>
            <a:r>
              <a:rPr lang="el-GR" b="1" baseline="0"/>
              <a:t> κατανομή </a:t>
            </a:r>
            <a:r>
              <a:rPr lang="el-GR" b="1"/>
              <a:t>κατατανάλωσης ενέργειας ανά τύπο καυσίμου </a:t>
            </a:r>
          </a:p>
        </c:rich>
      </c:tx>
      <c:layout>
        <c:manualLayout>
          <c:xMode val="edge"/>
          <c:yMode val="edge"/>
          <c:x val="0.15747859311157067"/>
          <c:y val="2.1303035682584768E-2"/>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manualLayout>
          <c:layoutTarget val="inner"/>
          <c:xMode val="edge"/>
          <c:yMode val="edge"/>
          <c:x val="7.0316699697471119E-2"/>
          <c:y val="9.3804367122314936E-2"/>
          <c:w val="0.88102815051026995"/>
          <c:h val="0.75112015666956955"/>
        </c:manualLayout>
      </c:layout>
      <c:barChart>
        <c:barDir val="bar"/>
        <c:grouping val="percentStacked"/>
        <c:varyColors val="0"/>
        <c:ser>
          <c:idx val="1"/>
          <c:order val="0"/>
          <c:tx>
            <c:strRef>
              <c:f>DREEM!$B$6</c:f>
              <c:strCache>
                <c:ptCount val="1"/>
                <c:pt idx="0">
                  <c:v>Πετρέλαιο</c:v>
                </c:pt>
              </c:strCache>
            </c:strRef>
          </c:tx>
          <c:spPr>
            <a:solidFill>
              <a:schemeClr val="accent2"/>
            </a:solidFill>
            <a:ln>
              <a:noFill/>
            </a:ln>
            <a:effectLst/>
          </c:spPr>
          <c:invertIfNegative val="0"/>
          <c:cat>
            <c:numRef>
              <c:f>DREEM!$C$5:$I$5</c:f>
              <c:numCache>
                <c:formatCode>General</c:formatCode>
                <c:ptCount val="7"/>
                <c:pt idx="0">
                  <c:v>2022</c:v>
                </c:pt>
                <c:pt idx="1">
                  <c:v>2025</c:v>
                </c:pt>
                <c:pt idx="2">
                  <c:v>2030</c:v>
                </c:pt>
                <c:pt idx="3">
                  <c:v>2035</c:v>
                </c:pt>
                <c:pt idx="4">
                  <c:v>2040</c:v>
                </c:pt>
                <c:pt idx="5">
                  <c:v>2045</c:v>
                </c:pt>
                <c:pt idx="6">
                  <c:v>2050</c:v>
                </c:pt>
              </c:numCache>
            </c:numRef>
          </c:cat>
          <c:val>
            <c:numRef>
              <c:f>DREEM!$C$6:$I$6</c:f>
              <c:numCache>
                <c:formatCode>0</c:formatCode>
                <c:ptCount val="7"/>
                <c:pt idx="0">
                  <c:v>1874.5587628729704</c:v>
                </c:pt>
                <c:pt idx="1">
                  <c:v>1020.3497523304806</c:v>
                </c:pt>
                <c:pt idx="2">
                  <c:v>487.4737382426124</c:v>
                </c:pt>
                <c:pt idx="3">
                  <c:v>297.68067421408807</c:v>
                </c:pt>
                <c:pt idx="4">
                  <c:v>94.408503207506698</c:v>
                </c:pt>
                <c:pt idx="5">
                  <c:v>-4.0214786095381713E-4</c:v>
                </c:pt>
                <c:pt idx="6">
                  <c:v>-4.0214786083156477E-4</c:v>
                </c:pt>
              </c:numCache>
            </c:numRef>
          </c:val>
          <c:extLst>
            <c:ext xmlns:c16="http://schemas.microsoft.com/office/drawing/2014/chart" uri="{C3380CC4-5D6E-409C-BE32-E72D297353CC}">
              <c16:uniqueId val="{00000000-601B-47CD-B184-1B6942FAD7A9}"/>
            </c:ext>
          </c:extLst>
        </c:ser>
        <c:ser>
          <c:idx val="2"/>
          <c:order val="1"/>
          <c:tx>
            <c:strRef>
              <c:f>DREEM!$B$7</c:f>
              <c:strCache>
                <c:ptCount val="1"/>
                <c:pt idx="0">
                  <c:v>Ηλεκτρισμός</c:v>
                </c:pt>
              </c:strCache>
            </c:strRef>
          </c:tx>
          <c:spPr>
            <a:solidFill>
              <a:schemeClr val="accent1"/>
            </a:solidFill>
            <a:ln>
              <a:noFill/>
            </a:ln>
            <a:effectLst/>
          </c:spPr>
          <c:invertIfNegative val="0"/>
          <c:cat>
            <c:numRef>
              <c:f>DREEM!$C$5:$I$5</c:f>
              <c:numCache>
                <c:formatCode>General</c:formatCode>
                <c:ptCount val="7"/>
                <c:pt idx="0">
                  <c:v>2022</c:v>
                </c:pt>
                <c:pt idx="1">
                  <c:v>2025</c:v>
                </c:pt>
                <c:pt idx="2">
                  <c:v>2030</c:v>
                </c:pt>
                <c:pt idx="3">
                  <c:v>2035</c:v>
                </c:pt>
                <c:pt idx="4">
                  <c:v>2040</c:v>
                </c:pt>
                <c:pt idx="5">
                  <c:v>2045</c:v>
                </c:pt>
                <c:pt idx="6">
                  <c:v>2050</c:v>
                </c:pt>
              </c:numCache>
            </c:numRef>
          </c:cat>
          <c:val>
            <c:numRef>
              <c:f>DREEM!$C$7:$I$7</c:f>
              <c:numCache>
                <c:formatCode>0</c:formatCode>
                <c:ptCount val="7"/>
                <c:pt idx="0">
                  <c:v>1603.4846377662134</c:v>
                </c:pt>
                <c:pt idx="1">
                  <c:v>1701.1166139705767</c:v>
                </c:pt>
                <c:pt idx="2">
                  <c:v>1836.127908385195</c:v>
                </c:pt>
                <c:pt idx="3">
                  <c:v>1832.2499437300494</c:v>
                </c:pt>
                <c:pt idx="4">
                  <c:v>1948.4047003575999</c:v>
                </c:pt>
                <c:pt idx="5">
                  <c:v>1992.890605647438</c:v>
                </c:pt>
                <c:pt idx="6">
                  <c:v>1997.9907612892443</c:v>
                </c:pt>
              </c:numCache>
            </c:numRef>
          </c:val>
          <c:extLst>
            <c:ext xmlns:c16="http://schemas.microsoft.com/office/drawing/2014/chart" uri="{C3380CC4-5D6E-409C-BE32-E72D297353CC}">
              <c16:uniqueId val="{00000001-601B-47CD-B184-1B6942FAD7A9}"/>
            </c:ext>
          </c:extLst>
        </c:ser>
        <c:ser>
          <c:idx val="3"/>
          <c:order val="2"/>
          <c:tx>
            <c:strRef>
              <c:f>DREEM!$B$8</c:f>
              <c:strCache>
                <c:ptCount val="1"/>
                <c:pt idx="0">
                  <c:v>Φ.Αέριο</c:v>
                </c:pt>
              </c:strCache>
            </c:strRef>
          </c:tx>
          <c:spPr>
            <a:solidFill>
              <a:schemeClr val="accent3"/>
            </a:solidFill>
            <a:ln>
              <a:noFill/>
            </a:ln>
            <a:effectLst/>
          </c:spPr>
          <c:invertIfNegative val="0"/>
          <c:cat>
            <c:numRef>
              <c:f>DREEM!$C$5:$I$5</c:f>
              <c:numCache>
                <c:formatCode>General</c:formatCode>
                <c:ptCount val="7"/>
                <c:pt idx="0">
                  <c:v>2022</c:v>
                </c:pt>
                <c:pt idx="1">
                  <c:v>2025</c:v>
                </c:pt>
                <c:pt idx="2">
                  <c:v>2030</c:v>
                </c:pt>
                <c:pt idx="3">
                  <c:v>2035</c:v>
                </c:pt>
                <c:pt idx="4">
                  <c:v>2040</c:v>
                </c:pt>
                <c:pt idx="5">
                  <c:v>2045</c:v>
                </c:pt>
                <c:pt idx="6">
                  <c:v>2050</c:v>
                </c:pt>
              </c:numCache>
            </c:numRef>
          </c:cat>
          <c:val>
            <c:numRef>
              <c:f>DREEM!$C$8:$I$8</c:f>
              <c:numCache>
                <c:formatCode>0</c:formatCode>
                <c:ptCount val="7"/>
                <c:pt idx="0">
                  <c:v>457.24756801455788</c:v>
                </c:pt>
                <c:pt idx="1">
                  <c:v>534.86757917270995</c:v>
                </c:pt>
                <c:pt idx="2">
                  <c:v>271.40273437267143</c:v>
                </c:pt>
                <c:pt idx="3">
                  <c:v>241.45069238085705</c:v>
                </c:pt>
                <c:pt idx="4">
                  <c:v>135.48634649698968</c:v>
                </c:pt>
                <c:pt idx="5">
                  <c:v>84.847410596484735</c:v>
                </c:pt>
                <c:pt idx="6">
                  <c:v>72.345417807528534</c:v>
                </c:pt>
              </c:numCache>
            </c:numRef>
          </c:val>
          <c:extLst>
            <c:ext xmlns:c16="http://schemas.microsoft.com/office/drawing/2014/chart" uri="{C3380CC4-5D6E-409C-BE32-E72D297353CC}">
              <c16:uniqueId val="{00000002-601B-47CD-B184-1B6942FAD7A9}"/>
            </c:ext>
          </c:extLst>
        </c:ser>
        <c:ser>
          <c:idx val="4"/>
          <c:order val="3"/>
          <c:tx>
            <c:strRef>
              <c:f>DREEM!$B$9</c:f>
              <c:strCache>
                <c:ptCount val="1"/>
                <c:pt idx="0">
                  <c:v>Βιοενέργεια-Βιοντήζελ-Βιομεθάνιο</c:v>
                </c:pt>
              </c:strCache>
            </c:strRef>
          </c:tx>
          <c:spPr>
            <a:solidFill>
              <a:schemeClr val="accent4"/>
            </a:solidFill>
            <a:ln>
              <a:noFill/>
            </a:ln>
            <a:effectLst/>
          </c:spPr>
          <c:invertIfNegative val="0"/>
          <c:cat>
            <c:numRef>
              <c:f>DREEM!$C$5:$I$5</c:f>
              <c:numCache>
                <c:formatCode>General</c:formatCode>
                <c:ptCount val="7"/>
                <c:pt idx="0">
                  <c:v>2022</c:v>
                </c:pt>
                <c:pt idx="1">
                  <c:v>2025</c:v>
                </c:pt>
                <c:pt idx="2">
                  <c:v>2030</c:v>
                </c:pt>
                <c:pt idx="3">
                  <c:v>2035</c:v>
                </c:pt>
                <c:pt idx="4">
                  <c:v>2040</c:v>
                </c:pt>
                <c:pt idx="5">
                  <c:v>2045</c:v>
                </c:pt>
                <c:pt idx="6">
                  <c:v>2050</c:v>
                </c:pt>
              </c:numCache>
            </c:numRef>
          </c:cat>
          <c:val>
            <c:numRef>
              <c:f>DREEM!$C$9:$I$9</c:f>
              <c:numCache>
                <c:formatCode>0</c:formatCode>
                <c:ptCount val="7"/>
                <c:pt idx="0">
                  <c:v>672.6531843457351</c:v>
                </c:pt>
                <c:pt idx="1">
                  <c:v>849.71669972608356</c:v>
                </c:pt>
                <c:pt idx="2">
                  <c:v>1038.8684838878987</c:v>
                </c:pt>
                <c:pt idx="3">
                  <c:v>1093.5027770306037</c:v>
                </c:pt>
                <c:pt idx="4">
                  <c:v>1195.2156509123515</c:v>
                </c:pt>
                <c:pt idx="5">
                  <c:v>1195.2156509123515</c:v>
                </c:pt>
                <c:pt idx="6">
                  <c:v>1195.2156509123515</c:v>
                </c:pt>
              </c:numCache>
            </c:numRef>
          </c:val>
          <c:extLst>
            <c:ext xmlns:c16="http://schemas.microsoft.com/office/drawing/2014/chart" uri="{C3380CC4-5D6E-409C-BE32-E72D297353CC}">
              <c16:uniqueId val="{00000003-601B-47CD-B184-1B6942FAD7A9}"/>
            </c:ext>
          </c:extLst>
        </c:ser>
        <c:dLbls>
          <c:showLegendKey val="0"/>
          <c:showVal val="0"/>
          <c:showCatName val="0"/>
          <c:showSerName val="0"/>
          <c:showPercent val="0"/>
          <c:showBubbleSize val="0"/>
        </c:dLbls>
        <c:gapWidth val="150"/>
        <c:overlap val="100"/>
        <c:axId val="167838608"/>
        <c:axId val="167840048"/>
      </c:barChart>
      <c:catAx>
        <c:axId val="1678386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67840048"/>
        <c:crosses val="autoZero"/>
        <c:auto val="1"/>
        <c:lblAlgn val="ctr"/>
        <c:lblOffset val="100"/>
        <c:noMultiLvlLbl val="0"/>
      </c:catAx>
      <c:valAx>
        <c:axId val="167840048"/>
        <c:scaling>
          <c:orientation val="minMax"/>
          <c:min val="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67838608"/>
        <c:crosses val="autoZero"/>
        <c:crossBetween val="between"/>
      </c:valAx>
      <c:spPr>
        <a:noFill/>
        <a:ln>
          <a:noFill/>
        </a:ln>
        <a:effectLst/>
      </c:spPr>
    </c:plotArea>
    <c:legend>
      <c:legendPos val="b"/>
      <c:layout>
        <c:manualLayout>
          <c:xMode val="edge"/>
          <c:yMode val="edge"/>
          <c:x val="0.12957465162688908"/>
          <c:y val="0.94366996509601042"/>
          <c:w val="0.73647702795077574"/>
          <c:h val="5.6330034903989565E-2"/>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Συμμετοχή αντλιών θερμότητας στην τελική</a:t>
            </a:r>
            <a:r>
              <a:rPr lang="el-GR" b="1" baseline="0"/>
              <a:t> </a:t>
            </a:r>
            <a:r>
              <a:rPr lang="el-GR" b="1"/>
              <a:t>κατανάλωση</a:t>
            </a:r>
            <a:r>
              <a:rPr lang="el-GR" b="1" baseline="0"/>
              <a:t> </a:t>
            </a:r>
            <a:r>
              <a:rPr lang="el-GR" b="1"/>
              <a:t>ενέργειας</a:t>
            </a:r>
          </a:p>
        </c:rich>
      </c:tx>
      <c:layout>
        <c:manualLayout>
          <c:xMode val="edge"/>
          <c:yMode val="edge"/>
          <c:x val="0.17467885913346398"/>
          <c:y val="0"/>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manualLayout>
          <c:layoutTarget val="inner"/>
          <c:xMode val="edge"/>
          <c:yMode val="edge"/>
          <c:x val="7.0010508973772145E-2"/>
          <c:y val="8.4655702150731968E-2"/>
          <c:w val="0.88644496675015561"/>
          <c:h val="0.83650224636433368"/>
        </c:manualLayout>
      </c:layout>
      <c:scatterChart>
        <c:scatterStyle val="smoothMarker"/>
        <c:varyColors val="0"/>
        <c:ser>
          <c:idx val="0"/>
          <c:order val="0"/>
          <c:spPr>
            <a:ln w="19050" cap="rnd">
              <a:solidFill>
                <a:schemeClr val="accent1"/>
              </a:solidFill>
              <a:round/>
            </a:ln>
            <a:effectLst/>
          </c:spPr>
          <c:marker>
            <c:symbol val="none"/>
          </c:marker>
          <c:xVal>
            <c:numRef>
              <c:f>'[Results_Greece___scenario 01_8_biomass_increase-5years_baseline.option2.ver13.xlsx]graphs building stock'!$D$34:$J$34</c:f>
              <c:numCache>
                <c:formatCode>General</c:formatCode>
                <c:ptCount val="7"/>
                <c:pt idx="0">
                  <c:v>2022</c:v>
                </c:pt>
                <c:pt idx="1">
                  <c:v>2025</c:v>
                </c:pt>
                <c:pt idx="2">
                  <c:v>2030</c:v>
                </c:pt>
                <c:pt idx="3">
                  <c:v>2035</c:v>
                </c:pt>
                <c:pt idx="4">
                  <c:v>2040</c:v>
                </c:pt>
                <c:pt idx="5">
                  <c:v>2045</c:v>
                </c:pt>
                <c:pt idx="6">
                  <c:v>2050</c:v>
                </c:pt>
              </c:numCache>
            </c:numRef>
          </c:xVal>
          <c:yVal>
            <c:numRef>
              <c:f>'[Results_Greece___scenario 01_8_biomass_increase-5years_baseline.option2.ver13.xlsx]graphs building stock'!$D$35:$J$35</c:f>
              <c:numCache>
                <c:formatCode>0%</c:formatCode>
                <c:ptCount val="7"/>
                <c:pt idx="0">
                  <c:v>7.8713320400950693E-2</c:v>
                </c:pt>
                <c:pt idx="1">
                  <c:v>0.14788192730926217</c:v>
                </c:pt>
                <c:pt idx="2">
                  <c:v>0.25920442539069183</c:v>
                </c:pt>
                <c:pt idx="3">
                  <c:v>0.31038898804950849</c:v>
                </c:pt>
                <c:pt idx="4">
                  <c:v>0.38679676672441526</c:v>
                </c:pt>
                <c:pt idx="5">
                  <c:v>0.45418131756557362</c:v>
                </c:pt>
                <c:pt idx="6">
                  <c:v>0.48211094760401102</c:v>
                </c:pt>
              </c:numCache>
            </c:numRef>
          </c:yVal>
          <c:smooth val="1"/>
          <c:extLst>
            <c:ext xmlns:c16="http://schemas.microsoft.com/office/drawing/2014/chart" uri="{C3380CC4-5D6E-409C-BE32-E72D297353CC}">
              <c16:uniqueId val="{00000000-AD5D-41B6-AE21-BCC149AEF061}"/>
            </c:ext>
          </c:extLst>
        </c:ser>
        <c:dLbls>
          <c:showLegendKey val="0"/>
          <c:showVal val="0"/>
          <c:showCatName val="0"/>
          <c:showSerName val="0"/>
          <c:showPercent val="0"/>
          <c:showBubbleSize val="0"/>
        </c:dLbls>
        <c:axId val="489562128"/>
        <c:axId val="489561168"/>
      </c:scatterChart>
      <c:valAx>
        <c:axId val="489562128"/>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489561168"/>
        <c:crosses val="autoZero"/>
        <c:crossBetween val="midCat"/>
      </c:valAx>
      <c:valAx>
        <c:axId val="4895611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489562128"/>
        <c:crosses val="autoZero"/>
        <c:crossBetween val="midCat"/>
      </c:valAx>
      <c:spPr>
        <a:no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Εξέλιξη χρήσης</a:t>
            </a:r>
            <a:r>
              <a:rPr lang="el-GR" b="1" baseline="0"/>
              <a:t> τεχνολογιών/ συστημάτων θέρμανσης σε εθνικό επίπεδο</a:t>
            </a:r>
            <a:endParaRPr lang="el-GR" b="0"/>
          </a:p>
        </c:rich>
      </c:tx>
      <c:layout>
        <c:manualLayout>
          <c:xMode val="edge"/>
          <c:yMode val="edge"/>
          <c:x val="0.16381622334579027"/>
          <c:y val="0"/>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0.10036453456068047"/>
          <c:y val="7.7490654965057693E-2"/>
          <c:w val="0.85566975869058359"/>
          <c:h val="0.80329267715255726"/>
        </c:manualLayout>
      </c:layout>
      <c:scatterChart>
        <c:scatterStyle val="smoothMarker"/>
        <c:varyColors val="0"/>
        <c:ser>
          <c:idx val="0"/>
          <c:order val="0"/>
          <c:tx>
            <c:strRef>
              <c:f>'[Results_Greece___scenario 01_8_biomass_increase-5years_baseline.option2.ver13.xlsx]graphs building stock'!$B$2</c:f>
              <c:strCache>
                <c:ptCount val="1"/>
                <c:pt idx="0">
                  <c:v>Αντλίες θερμότητας</c:v>
                </c:pt>
              </c:strCache>
            </c:strRef>
          </c:tx>
          <c:spPr>
            <a:ln w="19050" cap="rnd">
              <a:solidFill>
                <a:schemeClr val="accent1"/>
              </a:solidFill>
              <a:round/>
            </a:ln>
            <a:effectLst/>
          </c:spPr>
          <c:marker>
            <c:symbol val="none"/>
          </c:marker>
          <c:xVal>
            <c:numRef>
              <c:f>'[Results_Greece___scenario 01_8_biomass_increase-5years_baseline.option2.ver13.xlsx]graphs building stock'!$C$1:$AE$1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01_8_biomass_increase-5years_baseline.option2.ver13.xlsx]graphs building stock'!$C$2:$AE$2</c:f>
              <c:numCache>
                <c:formatCode>#,##0</c:formatCode>
                <c:ptCount val="29"/>
                <c:pt idx="0">
                  <c:v>953138.55999999994</c:v>
                </c:pt>
                <c:pt idx="1">
                  <c:v>1203614.4639559807</c:v>
                </c:pt>
                <c:pt idx="2">
                  <c:v>1353257.2178759808</c:v>
                </c:pt>
                <c:pt idx="3">
                  <c:v>1502899.9717959808</c:v>
                </c:pt>
                <c:pt idx="4">
                  <c:v>1638160.969257619</c:v>
                </c:pt>
                <c:pt idx="5">
                  <c:v>1773421.9667192574</c:v>
                </c:pt>
                <c:pt idx="6">
                  <c:v>1908682.9641808954</c:v>
                </c:pt>
                <c:pt idx="7">
                  <c:v>2043943.9616425338</c:v>
                </c:pt>
                <c:pt idx="8">
                  <c:v>2179204.959104172</c:v>
                </c:pt>
                <c:pt idx="9">
                  <c:v>2222789.0582862552</c:v>
                </c:pt>
                <c:pt idx="10">
                  <c:v>2266373.1574683385</c:v>
                </c:pt>
                <c:pt idx="11">
                  <c:v>2309957.2566504222</c:v>
                </c:pt>
                <c:pt idx="12">
                  <c:v>2353541.3558325055</c:v>
                </c:pt>
                <c:pt idx="13">
                  <c:v>2397125.4550145892</c:v>
                </c:pt>
                <c:pt idx="14">
                  <c:v>2457053.5913899536</c:v>
                </c:pt>
                <c:pt idx="15">
                  <c:v>2516981.7277653185</c:v>
                </c:pt>
                <c:pt idx="16">
                  <c:v>2576909.8641406829</c:v>
                </c:pt>
                <c:pt idx="17">
                  <c:v>2636838.0005160477</c:v>
                </c:pt>
                <c:pt idx="18">
                  <c:v>2696766.1368914121</c:v>
                </c:pt>
                <c:pt idx="19">
                  <c:v>2735869.2458763379</c:v>
                </c:pt>
                <c:pt idx="20">
                  <c:v>2774972.3548612637</c:v>
                </c:pt>
                <c:pt idx="21">
                  <c:v>2814075.4638461894</c:v>
                </c:pt>
                <c:pt idx="22">
                  <c:v>2853178.5728311148</c:v>
                </c:pt>
                <c:pt idx="23">
                  <c:v>2892281.6818160405</c:v>
                </c:pt>
                <c:pt idx="24">
                  <c:v>2896764.7184228553</c:v>
                </c:pt>
                <c:pt idx="25">
                  <c:v>2901247.7550296695</c:v>
                </c:pt>
                <c:pt idx="26">
                  <c:v>2905730.7916364847</c:v>
                </c:pt>
                <c:pt idx="27">
                  <c:v>2910213.8282432994</c:v>
                </c:pt>
                <c:pt idx="28">
                  <c:v>2914696.8648501141</c:v>
                </c:pt>
              </c:numCache>
            </c:numRef>
          </c:yVal>
          <c:smooth val="1"/>
          <c:extLst>
            <c:ext xmlns:c16="http://schemas.microsoft.com/office/drawing/2014/chart" uri="{C3380CC4-5D6E-409C-BE32-E72D297353CC}">
              <c16:uniqueId val="{00000000-E5BC-4938-BFA1-414DBFEA42C1}"/>
            </c:ext>
          </c:extLst>
        </c:ser>
        <c:ser>
          <c:idx val="1"/>
          <c:order val="1"/>
          <c:tx>
            <c:strRef>
              <c:f>'[Results_Greece___scenario 01_8_biomass_increase-5years_baseline.option2.ver13.xlsx]graphs building stock'!$B$3</c:f>
              <c:strCache>
                <c:ptCount val="1"/>
                <c:pt idx="0">
                  <c:v>Φ. Αέριο</c:v>
                </c:pt>
              </c:strCache>
            </c:strRef>
          </c:tx>
          <c:spPr>
            <a:ln w="19050" cap="rnd">
              <a:solidFill>
                <a:schemeClr val="accent3"/>
              </a:solidFill>
              <a:round/>
            </a:ln>
            <a:effectLst/>
          </c:spPr>
          <c:marker>
            <c:symbol val="none"/>
          </c:marker>
          <c:xVal>
            <c:numRef>
              <c:f>'[Results_Greece___scenario 01_8_biomass_increase-5years_baseline.option2.ver13.xlsx]graphs building stock'!$C$1:$AE$1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01_8_biomass_increase-5years_baseline.option2.ver13.xlsx]graphs building stock'!$C$3:$AE$3</c:f>
              <c:numCache>
                <c:formatCode>#,##0</c:formatCode>
                <c:ptCount val="29"/>
                <c:pt idx="0">
                  <c:v>799941.45025259536</c:v>
                </c:pt>
                <c:pt idx="1">
                  <c:v>823539.72303504706</c:v>
                </c:pt>
                <c:pt idx="2">
                  <c:v>847137.99581749854</c:v>
                </c:pt>
                <c:pt idx="3">
                  <c:v>870736.26859995013</c:v>
                </c:pt>
                <c:pt idx="4">
                  <c:v>866360.16375675902</c:v>
                </c:pt>
                <c:pt idx="5">
                  <c:v>822355.07355112198</c:v>
                </c:pt>
                <c:pt idx="6">
                  <c:v>777502.19566621433</c:v>
                </c:pt>
                <c:pt idx="7">
                  <c:v>719544.18446387653</c:v>
                </c:pt>
                <c:pt idx="8">
                  <c:v>629797.83686235675</c:v>
                </c:pt>
                <c:pt idx="9">
                  <c:v>604815.45383328863</c:v>
                </c:pt>
                <c:pt idx="10">
                  <c:v>583733.9276638726</c:v>
                </c:pt>
                <c:pt idx="11">
                  <c:v>562652.40149445657</c:v>
                </c:pt>
                <c:pt idx="12">
                  <c:v>541570.87532504054</c:v>
                </c:pt>
                <c:pt idx="13">
                  <c:v>520489.34915562457</c:v>
                </c:pt>
                <c:pt idx="14">
                  <c:v>473937.76348375186</c:v>
                </c:pt>
                <c:pt idx="15">
                  <c:v>427386.17781187902</c:v>
                </c:pt>
                <c:pt idx="16">
                  <c:v>380834.59214000637</c:v>
                </c:pt>
                <c:pt idx="17">
                  <c:v>334283.00646813359</c:v>
                </c:pt>
                <c:pt idx="18">
                  <c:v>287731.42079626082</c:v>
                </c:pt>
                <c:pt idx="19">
                  <c:v>273732.59216752055</c:v>
                </c:pt>
                <c:pt idx="20">
                  <c:v>259733.76353878024</c:v>
                </c:pt>
                <c:pt idx="21">
                  <c:v>238859.31005327564</c:v>
                </c:pt>
                <c:pt idx="22">
                  <c:v>214086.69523121827</c:v>
                </c:pt>
                <c:pt idx="23">
                  <c:v>180892.70314663922</c:v>
                </c:pt>
                <c:pt idx="24">
                  <c:v>176409.66653982439</c:v>
                </c:pt>
                <c:pt idx="25">
                  <c:v>171926.62993300959</c:v>
                </c:pt>
                <c:pt idx="26">
                  <c:v>167443.59332619479</c:v>
                </c:pt>
                <c:pt idx="27">
                  <c:v>162960.55671937997</c:v>
                </c:pt>
                <c:pt idx="28">
                  <c:v>158477.52011256514</c:v>
                </c:pt>
              </c:numCache>
            </c:numRef>
          </c:yVal>
          <c:smooth val="1"/>
          <c:extLst>
            <c:ext xmlns:c16="http://schemas.microsoft.com/office/drawing/2014/chart" uri="{C3380CC4-5D6E-409C-BE32-E72D297353CC}">
              <c16:uniqueId val="{00000001-E5BC-4938-BFA1-414DBFEA42C1}"/>
            </c:ext>
          </c:extLst>
        </c:ser>
        <c:ser>
          <c:idx val="2"/>
          <c:order val="2"/>
          <c:tx>
            <c:strRef>
              <c:f>'[Results_Greece___scenario 01_8_biomass_increase-5years_baseline.option2.ver13.xlsx]graphs building stock'!$B$5</c:f>
              <c:strCache>
                <c:ptCount val="1"/>
                <c:pt idx="0">
                  <c:v>Πετρέλαιο</c:v>
                </c:pt>
              </c:strCache>
            </c:strRef>
          </c:tx>
          <c:spPr>
            <a:ln w="19050" cap="rnd">
              <a:solidFill>
                <a:schemeClr val="accent2"/>
              </a:solidFill>
              <a:round/>
            </a:ln>
            <a:effectLst/>
          </c:spPr>
          <c:marker>
            <c:symbol val="none"/>
          </c:marker>
          <c:xVal>
            <c:numRef>
              <c:f>'[Results_Greece___scenario 01_8_biomass_increase-5years_baseline.option2.ver13.xlsx]graphs building stock'!$C$1:$AE$1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01_8_biomass_increase-5years_baseline.option2.ver13.xlsx]graphs building stock'!$C$5:$AE$5</c:f>
              <c:numCache>
                <c:formatCode>#,##0</c:formatCode>
                <c:ptCount val="29"/>
                <c:pt idx="0">
                  <c:v>1795066.622607731</c:v>
                </c:pt>
                <c:pt idx="1">
                  <c:v>1482645.9829360195</c:v>
                </c:pt>
                <c:pt idx="2">
                  <c:v>1271049.7033303694</c:v>
                </c:pt>
                <c:pt idx="3">
                  <c:v>1059549.4958638032</c:v>
                </c:pt>
                <c:pt idx="4">
                  <c:v>893671.21348179388</c:v>
                </c:pt>
                <c:pt idx="5">
                  <c:v>767421.91646222991</c:v>
                </c:pt>
                <c:pt idx="6">
                  <c:v>642020.40712193737</c:v>
                </c:pt>
                <c:pt idx="7">
                  <c:v>529724.03109907429</c:v>
                </c:pt>
                <c:pt idx="8">
                  <c:v>449215.99147539347</c:v>
                </c:pt>
                <c:pt idx="9">
                  <c:v>421314.33399173775</c:v>
                </c:pt>
                <c:pt idx="10">
                  <c:v>384767.81964842981</c:v>
                </c:pt>
                <c:pt idx="11">
                  <c:v>348221.30530512193</c:v>
                </c:pt>
                <c:pt idx="12">
                  <c:v>311674.79096181405</c:v>
                </c:pt>
                <c:pt idx="13">
                  <c:v>275128.27661850618</c:v>
                </c:pt>
                <c:pt idx="14">
                  <c:v>237838.10347133761</c:v>
                </c:pt>
                <c:pt idx="15">
                  <c:v>200547.93032416917</c:v>
                </c:pt>
                <c:pt idx="16">
                  <c:v>163257.7571770006</c:v>
                </c:pt>
                <c:pt idx="17">
                  <c:v>125967.58402983204</c:v>
                </c:pt>
                <c:pt idx="18">
                  <c:v>88677.410882663506</c:v>
                </c:pt>
                <c:pt idx="19">
                  <c:v>63573.130526478293</c:v>
                </c:pt>
                <c:pt idx="20">
                  <c:v>38468.850170293059</c:v>
                </c:pt>
                <c:pt idx="21">
                  <c:v>20240.194670872173</c:v>
                </c:pt>
                <c:pt idx="22">
                  <c:v>5909.7005080039871</c:v>
                </c:pt>
                <c:pt idx="23">
                  <c:v>0.58360765748693666</c:v>
                </c:pt>
                <c:pt idx="24">
                  <c:v>0.58360765748693666</c:v>
                </c:pt>
                <c:pt idx="25">
                  <c:v>0.58360765748693666</c:v>
                </c:pt>
                <c:pt idx="26">
                  <c:v>0.58360765748693666</c:v>
                </c:pt>
                <c:pt idx="27">
                  <c:v>0.58360765748693666</c:v>
                </c:pt>
                <c:pt idx="28">
                  <c:v>0.58360765748693666</c:v>
                </c:pt>
              </c:numCache>
            </c:numRef>
          </c:yVal>
          <c:smooth val="1"/>
          <c:extLst>
            <c:ext xmlns:c16="http://schemas.microsoft.com/office/drawing/2014/chart" uri="{C3380CC4-5D6E-409C-BE32-E72D297353CC}">
              <c16:uniqueId val="{00000002-E5BC-4938-BFA1-414DBFEA42C1}"/>
            </c:ext>
          </c:extLst>
        </c:ser>
        <c:ser>
          <c:idx val="3"/>
          <c:order val="3"/>
          <c:tx>
            <c:strRef>
              <c:f>'[Results_Greece___scenario 01_8_biomass_increase-5years_baseline.option2.ver13.xlsx]graphs building stock'!$B$4</c:f>
              <c:strCache>
                <c:ptCount val="1"/>
                <c:pt idx="0">
                  <c:v>Βιοενέργεια-Βιοντήζελ-Βιομεθάνιο</c:v>
                </c:pt>
              </c:strCache>
            </c:strRef>
          </c:tx>
          <c:spPr>
            <a:ln w="19050" cap="rnd">
              <a:solidFill>
                <a:schemeClr val="accent4"/>
              </a:solidFill>
              <a:round/>
            </a:ln>
            <a:effectLst/>
          </c:spPr>
          <c:marker>
            <c:symbol val="none"/>
          </c:marker>
          <c:xVal>
            <c:numRef>
              <c:f>'[Results_Greece___scenario 01_8_biomass_increase-5years_baseline.option2.ver13.xlsx]graphs building stock'!$C$1:$AE$1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01_8_biomass_increase-5years_baseline.option2.ver13.xlsx]graphs building stock'!$C$4:$AE$4</c:f>
              <c:numCache>
                <c:formatCode>#,##0</c:formatCode>
                <c:ptCount val="29"/>
                <c:pt idx="0">
                  <c:v>469204.11839999992</c:v>
                </c:pt>
                <c:pt idx="1">
                  <c:v>507550.58133327879</c:v>
                </c:pt>
                <c:pt idx="2">
                  <c:v>545905.8342364775</c:v>
                </c:pt>
                <c:pt idx="3">
                  <c:v>584165.0150005921</c:v>
                </c:pt>
                <c:pt idx="4">
                  <c:v>619158.40476415469</c:v>
                </c:pt>
                <c:pt idx="5">
                  <c:v>654151.79452771693</c:v>
                </c:pt>
                <c:pt idx="6">
                  <c:v>689145.18429127953</c:v>
                </c:pt>
                <c:pt idx="7">
                  <c:v>724138.57405484165</c:v>
                </c:pt>
                <c:pt idx="8">
                  <c:v>759131.96381840413</c:v>
                </c:pt>
                <c:pt idx="9">
                  <c:v>768431.90514904459</c:v>
                </c:pt>
                <c:pt idx="10">
                  <c:v>782475.84647968505</c:v>
                </c:pt>
                <c:pt idx="11">
                  <c:v>796519.78781032562</c:v>
                </c:pt>
                <c:pt idx="12">
                  <c:v>810563.72914096608</c:v>
                </c:pt>
                <c:pt idx="13">
                  <c:v>824607.67047160654</c:v>
                </c:pt>
                <c:pt idx="14">
                  <c:v>848521.29291528312</c:v>
                </c:pt>
                <c:pt idx="15">
                  <c:v>872434.9153589597</c:v>
                </c:pt>
                <c:pt idx="16">
                  <c:v>896348.53780263627</c:v>
                </c:pt>
                <c:pt idx="17">
                  <c:v>920262.16024631285</c:v>
                </c:pt>
                <c:pt idx="18">
                  <c:v>944175.78268998943</c:v>
                </c:pt>
                <c:pt idx="19">
                  <c:v>944175.78268998943</c:v>
                </c:pt>
                <c:pt idx="20">
                  <c:v>944175.78268998943</c:v>
                </c:pt>
                <c:pt idx="21">
                  <c:v>944175.78268998943</c:v>
                </c:pt>
                <c:pt idx="22">
                  <c:v>944175.78268998943</c:v>
                </c:pt>
                <c:pt idx="23">
                  <c:v>944175.78268998943</c:v>
                </c:pt>
                <c:pt idx="24">
                  <c:v>944175.78268998943</c:v>
                </c:pt>
                <c:pt idx="25">
                  <c:v>944175.78268998943</c:v>
                </c:pt>
                <c:pt idx="26">
                  <c:v>944175.78268998943</c:v>
                </c:pt>
                <c:pt idx="27">
                  <c:v>944175.78268998943</c:v>
                </c:pt>
                <c:pt idx="28">
                  <c:v>944175.78268998943</c:v>
                </c:pt>
              </c:numCache>
            </c:numRef>
          </c:yVal>
          <c:smooth val="1"/>
          <c:extLst>
            <c:ext xmlns:c16="http://schemas.microsoft.com/office/drawing/2014/chart" uri="{C3380CC4-5D6E-409C-BE32-E72D297353CC}">
              <c16:uniqueId val="{00000003-E5BC-4938-BFA1-414DBFEA42C1}"/>
            </c:ext>
          </c:extLst>
        </c:ser>
        <c:dLbls>
          <c:showLegendKey val="0"/>
          <c:showVal val="0"/>
          <c:showCatName val="0"/>
          <c:showSerName val="0"/>
          <c:showPercent val="0"/>
          <c:showBubbleSize val="0"/>
        </c:dLbls>
        <c:axId val="361154784"/>
        <c:axId val="361149024"/>
      </c:scatterChart>
      <c:valAx>
        <c:axId val="361154784"/>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361149024"/>
        <c:crosses val="autoZero"/>
        <c:crossBetween val="midCat"/>
      </c:valAx>
      <c:valAx>
        <c:axId val="361149024"/>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361154784"/>
        <c:crosses val="autoZero"/>
        <c:crossBetween val="midCat"/>
        <c:majorUnit val="500000"/>
      </c:valAx>
      <c:spPr>
        <a:noFill/>
        <a:ln>
          <a:noFill/>
        </a:ln>
        <a:effectLst/>
      </c:spPr>
    </c:plotArea>
    <c:legend>
      <c:legendPos val="b"/>
      <c:layout>
        <c:manualLayout>
          <c:xMode val="edge"/>
          <c:yMode val="edge"/>
          <c:x val="4.9999913453333163E-2"/>
          <c:y val="0.95493140149290223"/>
          <c:w val="0.9"/>
          <c:h val="3.8567704634190347E-2"/>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t>Ετήσιες ανακαινίσεις κελύφους </a:t>
            </a:r>
          </a:p>
          <a:p>
            <a:pPr>
              <a:defRPr sz="960" b="1"/>
            </a:pPr>
            <a:r>
              <a:rPr lang="el-GR" sz="960" b="0"/>
              <a:t>(</a:t>
            </a:r>
            <a:r>
              <a:rPr lang="el-GR" sz="960" b="1"/>
              <a:t>αριθμός παρεμβάσεων</a:t>
            </a:r>
            <a:r>
              <a:rPr lang="el-GR" sz="960" b="0"/>
              <a:t>)</a:t>
            </a:r>
          </a:p>
        </c:rich>
      </c:tx>
      <c:layout>
        <c:manualLayout>
          <c:xMode val="edge"/>
          <c:yMode val="edge"/>
          <c:x val="0.22243037328667251"/>
          <c:y val="2.7777777777777776E-2"/>
        </c:manualLayout>
      </c:layout>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lineMarker"/>
        <c:varyColors val="0"/>
        <c:ser>
          <c:idx val="0"/>
          <c:order val="0"/>
          <c:spPr>
            <a:ln w="19050" cap="rnd">
              <a:solidFill>
                <a:schemeClr val="accent3"/>
              </a:solidFill>
              <a:round/>
            </a:ln>
            <a:effectLst/>
          </c:spPr>
          <c:marker>
            <c:symbol val="none"/>
          </c:marker>
          <c:xVal>
            <c:numRef>
              <c:f>'[Results_Greece___scenario 01_8_biomass_increase-5years_baseline.option2.ver13.xlsx]Renovations'!$T$53:$T$81</c:f>
              <c:numCache>
                <c:formatCode>General</c:formatCode>
                <c:ptCount val="29"/>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01_8_biomass_increase-5years_baseline.option2.ver13.xlsx]Renovations'!$U$53:$U$81</c:f>
              <c:numCache>
                <c:formatCode>General</c:formatCode>
                <c:ptCount val="29"/>
                <c:pt idx="1">
                  <c:v>45000</c:v>
                </c:pt>
                <c:pt idx="2">
                  <c:v>45000</c:v>
                </c:pt>
                <c:pt idx="3">
                  <c:v>68000</c:v>
                </c:pt>
                <c:pt idx="4">
                  <c:v>68000</c:v>
                </c:pt>
                <c:pt idx="5">
                  <c:v>68000</c:v>
                </c:pt>
                <c:pt idx="6">
                  <c:v>68000</c:v>
                </c:pt>
                <c:pt idx="7">
                  <c:v>68000</c:v>
                </c:pt>
                <c:pt idx="8">
                  <c:v>68000</c:v>
                </c:pt>
                <c:pt idx="9">
                  <c:v>64000</c:v>
                </c:pt>
                <c:pt idx="10">
                  <c:v>64000</c:v>
                </c:pt>
                <c:pt idx="11">
                  <c:v>64000</c:v>
                </c:pt>
                <c:pt idx="12">
                  <c:v>64000</c:v>
                </c:pt>
                <c:pt idx="13">
                  <c:v>64000</c:v>
                </c:pt>
                <c:pt idx="14">
                  <c:v>64000</c:v>
                </c:pt>
                <c:pt idx="15">
                  <c:v>64000</c:v>
                </c:pt>
                <c:pt idx="16">
                  <c:v>64000</c:v>
                </c:pt>
                <c:pt idx="17">
                  <c:v>64000</c:v>
                </c:pt>
                <c:pt idx="18">
                  <c:v>64000</c:v>
                </c:pt>
                <c:pt idx="19">
                  <c:v>83000</c:v>
                </c:pt>
                <c:pt idx="20">
                  <c:v>83000</c:v>
                </c:pt>
                <c:pt idx="21">
                  <c:v>83000</c:v>
                </c:pt>
                <c:pt idx="22">
                  <c:v>83000</c:v>
                </c:pt>
                <c:pt idx="23">
                  <c:v>83000</c:v>
                </c:pt>
                <c:pt idx="24">
                  <c:v>83000</c:v>
                </c:pt>
                <c:pt idx="25">
                  <c:v>83000</c:v>
                </c:pt>
                <c:pt idx="26">
                  <c:v>83000</c:v>
                </c:pt>
                <c:pt idx="27">
                  <c:v>83000</c:v>
                </c:pt>
                <c:pt idx="28">
                  <c:v>83000</c:v>
                </c:pt>
              </c:numCache>
            </c:numRef>
          </c:yVal>
          <c:smooth val="0"/>
          <c:extLst>
            <c:ext xmlns:c16="http://schemas.microsoft.com/office/drawing/2014/chart" uri="{C3380CC4-5D6E-409C-BE32-E72D297353CC}">
              <c16:uniqueId val="{00000000-FF40-4BC6-AA59-F3CF8FA46B6D}"/>
            </c:ext>
          </c:extLst>
        </c:ser>
        <c:dLbls>
          <c:showLegendKey val="0"/>
          <c:showVal val="0"/>
          <c:showCatName val="0"/>
          <c:showSerName val="0"/>
          <c:showPercent val="0"/>
          <c:showBubbleSize val="0"/>
        </c:dLbls>
        <c:axId val="956992527"/>
        <c:axId val="956991567"/>
      </c:scatterChart>
      <c:valAx>
        <c:axId val="956992527"/>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956991567"/>
        <c:crosses val="autoZero"/>
        <c:crossBetween val="midCat"/>
      </c:valAx>
      <c:valAx>
        <c:axId val="95699156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956992527"/>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a:t>Αθροιστική καμπύλη ανακαινίσεων κελύφους </a:t>
            </a:r>
            <a:r>
              <a:rPr lang="en-US" sz="960" b="0"/>
              <a:t>(</a:t>
            </a:r>
            <a:r>
              <a:rPr lang="el-GR" sz="960"/>
              <a:t>αριθμός ανακαινίσεων</a:t>
            </a:r>
            <a:r>
              <a:rPr lang="el-GR" sz="960" b="0"/>
              <a:t>)</a:t>
            </a:r>
          </a:p>
        </c:rich>
      </c:tx>
      <c:layout>
        <c:manualLayout>
          <c:xMode val="edge"/>
          <c:yMode val="edge"/>
          <c:x val="0.17605314960629923"/>
          <c:y val="2.7777777777777776E-2"/>
        </c:manualLayout>
      </c:layout>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0"/>
          <c:order val="0"/>
          <c:spPr>
            <a:ln w="19050" cap="rnd">
              <a:solidFill>
                <a:srgbClr val="C00000"/>
              </a:solidFill>
              <a:round/>
            </a:ln>
            <a:effectLst/>
          </c:spPr>
          <c:marker>
            <c:symbol val="none"/>
          </c:marker>
          <c:xVal>
            <c:numRef>
              <c:f>'[Results_Greece___scenario 01_8_biomass_increase-5years_baseline.option2.ver13.xlsx]Renovations'!$T$53:$T$81</c:f>
              <c:numCache>
                <c:formatCode>General</c:formatCode>
                <c:ptCount val="29"/>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01_8_biomass_increase-5years_baseline.option2.ver13.xlsx]Renovations'!$V$53:$V$81</c:f>
              <c:numCache>
                <c:formatCode>#,##0</c:formatCode>
                <c:ptCount val="29"/>
                <c:pt idx="0">
                  <c:v>0</c:v>
                </c:pt>
                <c:pt idx="1">
                  <c:v>45000</c:v>
                </c:pt>
                <c:pt idx="2">
                  <c:v>90000</c:v>
                </c:pt>
                <c:pt idx="3">
                  <c:v>158000</c:v>
                </c:pt>
                <c:pt idx="4">
                  <c:v>226000</c:v>
                </c:pt>
                <c:pt idx="5">
                  <c:v>294000</c:v>
                </c:pt>
                <c:pt idx="6">
                  <c:v>362000</c:v>
                </c:pt>
                <c:pt idx="7">
                  <c:v>430000</c:v>
                </c:pt>
                <c:pt idx="8">
                  <c:v>498000</c:v>
                </c:pt>
                <c:pt idx="9">
                  <c:v>562000</c:v>
                </c:pt>
                <c:pt idx="10">
                  <c:v>626000</c:v>
                </c:pt>
                <c:pt idx="11">
                  <c:v>690000</c:v>
                </c:pt>
                <c:pt idx="12">
                  <c:v>754000</c:v>
                </c:pt>
                <c:pt idx="13">
                  <c:v>818000</c:v>
                </c:pt>
                <c:pt idx="14">
                  <c:v>882000</c:v>
                </c:pt>
                <c:pt idx="15">
                  <c:v>946000</c:v>
                </c:pt>
                <c:pt idx="16">
                  <c:v>1010000</c:v>
                </c:pt>
                <c:pt idx="17">
                  <c:v>1074000</c:v>
                </c:pt>
                <c:pt idx="18">
                  <c:v>1138000</c:v>
                </c:pt>
                <c:pt idx="19">
                  <c:v>1221000</c:v>
                </c:pt>
                <c:pt idx="20">
                  <c:v>1304000</c:v>
                </c:pt>
                <c:pt idx="21">
                  <c:v>1387000</c:v>
                </c:pt>
                <c:pt idx="22">
                  <c:v>1470000</c:v>
                </c:pt>
                <c:pt idx="23">
                  <c:v>1553000</c:v>
                </c:pt>
                <c:pt idx="24">
                  <c:v>1636000</c:v>
                </c:pt>
                <c:pt idx="25">
                  <c:v>1719000</c:v>
                </c:pt>
                <c:pt idx="26">
                  <c:v>1802000</c:v>
                </c:pt>
                <c:pt idx="27">
                  <c:v>1885000</c:v>
                </c:pt>
                <c:pt idx="28">
                  <c:v>1968000</c:v>
                </c:pt>
              </c:numCache>
            </c:numRef>
          </c:yVal>
          <c:smooth val="1"/>
          <c:extLst>
            <c:ext xmlns:c16="http://schemas.microsoft.com/office/drawing/2014/chart" uri="{C3380CC4-5D6E-409C-BE32-E72D297353CC}">
              <c16:uniqueId val="{00000000-2AA3-4997-A73C-FC9BF0A81A47}"/>
            </c:ext>
          </c:extLst>
        </c:ser>
        <c:dLbls>
          <c:showLegendKey val="0"/>
          <c:showVal val="0"/>
          <c:showCatName val="0"/>
          <c:showSerName val="0"/>
          <c:showPercent val="0"/>
          <c:showBubbleSize val="0"/>
        </c:dLbls>
        <c:axId val="956992527"/>
        <c:axId val="956991567"/>
      </c:scatterChart>
      <c:valAx>
        <c:axId val="956992527"/>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956991567"/>
        <c:crosses val="autoZero"/>
        <c:crossBetween val="midCat"/>
        <c:majorUnit val="5"/>
      </c:valAx>
      <c:valAx>
        <c:axId val="956991567"/>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956992527"/>
        <c:crosses val="autoZero"/>
        <c:crossBetween val="midCat"/>
        <c:majorUnit val="1000000"/>
        <c:dispUnits>
          <c:builtInUnit val="millions"/>
          <c:dispUnitsLbl>
            <c:layout>
              <c:manualLayout>
                <c:xMode val="edge"/>
                <c:yMode val="edge"/>
                <c:x val="3.2407407407407406E-2"/>
                <c:y val="0.39851851851851849"/>
              </c:manualLayout>
            </c:layout>
            <c:tx>
              <c:rich>
                <a:bodyPr rot="-54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r>
                    <a:rPr lang="el-GR"/>
                    <a:t>Εκατομμύρια</a:t>
                  </a:r>
                  <a:endParaRPr lang="en-US"/>
                </a:p>
              </c:rich>
            </c:tx>
            <c:spPr>
              <a:noFill/>
              <a:ln>
                <a:noFill/>
              </a:ln>
              <a:effectLst/>
            </c:spPr>
            <c:txPr>
              <a:bodyPr rot="-54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dispUnitsLbl>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900" b="1">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Ετήσια εξοικονόμηση ενέργειας </a:t>
            </a:r>
            <a:r>
              <a:rPr lang="en-US" b="0"/>
              <a:t>(</a:t>
            </a:r>
            <a:r>
              <a:rPr lang="en-US" b="1"/>
              <a:t>ktoe</a:t>
            </a:r>
            <a:r>
              <a:rPr lang="en-US" b="0"/>
              <a:t>)</a:t>
            </a:r>
            <a:endParaRPr lang="el-GR" b="0"/>
          </a:p>
        </c:rich>
      </c:tx>
      <c:layout>
        <c:manualLayout>
          <c:xMode val="edge"/>
          <c:yMode val="edge"/>
          <c:x val="0.14222222222222222"/>
          <c:y val="2.7777777777777776E-2"/>
        </c:manualLayout>
      </c:layout>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8"/>
          <c:order val="0"/>
          <c:tx>
            <c:strRef>
              <c:f>'[Results_Greece___scenario 01_8_biomass_increase-5years_baseline.option2.ver13.xlsx]Overall (RR 1%)'!$B$12</c:f>
              <c:strCache>
                <c:ptCount val="1"/>
                <c:pt idx="0">
                  <c:v>Εξοικονόμηση από ανακαινίσεις</c:v>
                </c:pt>
              </c:strCache>
            </c:strRef>
          </c:tx>
          <c:spPr>
            <a:ln w="19050" cap="rnd">
              <a:solidFill>
                <a:schemeClr val="accent4"/>
              </a:solidFill>
              <a:round/>
            </a:ln>
            <a:effectLst/>
          </c:spPr>
          <c:marker>
            <c:symbol val="none"/>
          </c:marker>
          <c:xVal>
            <c:numRef>
              <c:f>'[Results_Greece___scenario 01_8_biomass_increase-5years_baseline.option2.ver13.xlsx]Overall (RR 1%)'!$C$1:$AE$1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01_8_biomass_increase-5years_baseline.option2.ver13.xlsx]Overall (RR 1%)'!$C$12:$AE$12</c:f>
              <c:numCache>
                <c:formatCode>0.00</c:formatCode>
                <c:ptCount val="29"/>
                <c:pt idx="0">
                  <c:v>0</c:v>
                </c:pt>
                <c:pt idx="1">
                  <c:v>13.090568288232138</c:v>
                </c:pt>
                <c:pt idx="2">
                  <c:v>26.181136576464276</c:v>
                </c:pt>
                <c:pt idx="3">
                  <c:v>45.962439767570622</c:v>
                </c:pt>
                <c:pt idx="4">
                  <c:v>65.743742958676961</c:v>
                </c:pt>
                <c:pt idx="5">
                  <c:v>85.525046149783307</c:v>
                </c:pt>
                <c:pt idx="6">
                  <c:v>105.30634934088965</c:v>
                </c:pt>
                <c:pt idx="7">
                  <c:v>125.087652531996</c:v>
                </c:pt>
                <c:pt idx="8">
                  <c:v>144.86895572310232</c:v>
                </c:pt>
                <c:pt idx="9">
                  <c:v>163.48665284414361</c:v>
                </c:pt>
                <c:pt idx="10">
                  <c:v>182.10434996518481</c:v>
                </c:pt>
                <c:pt idx="11">
                  <c:v>200.72204708622613</c:v>
                </c:pt>
                <c:pt idx="12">
                  <c:v>219.33974420726739</c:v>
                </c:pt>
                <c:pt idx="13">
                  <c:v>237.95744132830865</c:v>
                </c:pt>
                <c:pt idx="14">
                  <c:v>256.57513844934994</c:v>
                </c:pt>
                <c:pt idx="15">
                  <c:v>275.19283557039114</c:v>
                </c:pt>
                <c:pt idx="16">
                  <c:v>293.8105326914324</c:v>
                </c:pt>
                <c:pt idx="17">
                  <c:v>312.42822981247372</c:v>
                </c:pt>
                <c:pt idx="18">
                  <c:v>331.04592693351492</c:v>
                </c:pt>
                <c:pt idx="19">
                  <c:v>347.66892420339076</c:v>
                </c:pt>
                <c:pt idx="20">
                  <c:v>363.98158234738133</c:v>
                </c:pt>
                <c:pt idx="21">
                  <c:v>380.29424049137174</c:v>
                </c:pt>
                <c:pt idx="22">
                  <c:v>396.60689863536237</c:v>
                </c:pt>
                <c:pt idx="23">
                  <c:v>412.919556779353</c:v>
                </c:pt>
                <c:pt idx="24">
                  <c:v>429.23221492334363</c:v>
                </c:pt>
                <c:pt idx="25">
                  <c:v>445.54487306733421</c:v>
                </c:pt>
                <c:pt idx="26">
                  <c:v>461.85753121132478</c:v>
                </c:pt>
                <c:pt idx="27">
                  <c:v>478.17018935531547</c:v>
                </c:pt>
                <c:pt idx="28">
                  <c:v>494.48284749930599</c:v>
                </c:pt>
              </c:numCache>
            </c:numRef>
          </c:yVal>
          <c:smooth val="1"/>
          <c:extLst>
            <c:ext xmlns:c16="http://schemas.microsoft.com/office/drawing/2014/chart" uri="{C3380CC4-5D6E-409C-BE32-E72D297353CC}">
              <c16:uniqueId val="{00000000-EF16-42D3-9D07-D6B051BBDF89}"/>
            </c:ext>
          </c:extLst>
        </c:ser>
        <c:dLbls>
          <c:showLegendKey val="0"/>
          <c:showVal val="0"/>
          <c:showCatName val="0"/>
          <c:showSerName val="0"/>
          <c:showPercent val="0"/>
          <c:showBubbleSize val="0"/>
        </c:dLbls>
        <c:axId val="814113343"/>
        <c:axId val="814107103"/>
        <c:extLst/>
      </c:scatterChart>
      <c:valAx>
        <c:axId val="814113343"/>
        <c:scaling>
          <c:orientation val="minMax"/>
          <c:max val="2050"/>
          <c:min val="202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0" spcFirstLastPara="1" vertOverflow="ellipsis"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814107103"/>
        <c:crosses val="autoZero"/>
        <c:crossBetween val="midCat"/>
      </c:valAx>
      <c:valAx>
        <c:axId val="814107103"/>
        <c:scaling>
          <c:orientation val="minMax"/>
          <c:min val="0"/>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814113343"/>
        <c:crosses val="autoZero"/>
        <c:crossBetween val="midCat"/>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8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b="1"/>
              <a:t>Αθροιστική εξοικονόμηση ενέργειας</a:t>
            </a:r>
            <a:r>
              <a:rPr lang="el-GR" b="1" baseline="0"/>
              <a:t> </a:t>
            </a:r>
            <a:r>
              <a:rPr lang="el-GR" b="0"/>
              <a:t>(</a:t>
            </a:r>
            <a:r>
              <a:rPr lang="en-US" b="1"/>
              <a:t>ktoe</a:t>
            </a:r>
            <a:r>
              <a:rPr lang="en-US" b="0"/>
              <a:t>)</a:t>
            </a:r>
            <a:endParaRPr lang="el-GR" b="0"/>
          </a:p>
        </c:rich>
      </c:tx>
      <c:layout>
        <c:manualLayout>
          <c:xMode val="edge"/>
          <c:yMode val="edge"/>
          <c:x val="0.16527777777777777"/>
          <c:y val="2.3148148148148147E-2"/>
        </c:manualLayout>
      </c:layout>
      <c:overlay val="0"/>
      <c:spPr>
        <a:noFill/>
        <a:ln>
          <a:noFill/>
        </a:ln>
        <a:effectLst/>
      </c:spPr>
      <c:txPr>
        <a:bodyPr rot="0" spcFirstLastPara="1" vertOverflow="ellipsis" vert="horz" wrap="square" anchor="ctr" anchorCtr="1"/>
        <a:lstStyle/>
        <a:p>
          <a:pPr>
            <a:defRPr sz="96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barChart>
        <c:barDir val="col"/>
        <c:grouping val="clustered"/>
        <c:varyColors val="0"/>
        <c:ser>
          <c:idx val="0"/>
          <c:order val="0"/>
          <c:tx>
            <c:strRef>
              <c:f>'[Results_Greece___scenario 01_8_biomass_increase-5years_baseline.option2.ver13.xlsx]Overall (RR 1%)'!$B$15</c:f>
              <c:strCache>
                <c:ptCount val="1"/>
                <c:pt idx="0">
                  <c:v>Συνολική εξοικονόμηση από ανακαινίσεις</c:v>
                </c:pt>
              </c:strCache>
            </c:strRef>
          </c:tx>
          <c:spPr>
            <a:solidFill>
              <a:srgbClr val="FFC000"/>
            </a:solidFill>
            <a:ln>
              <a:noFill/>
            </a:ln>
            <a:effectLst/>
          </c:spPr>
          <c:invertIfNegative val="0"/>
          <c:cat>
            <c:numRef>
              <c:f>'[Results_Greece___scenario 01_8_biomass_increase-5years_baseline.option2.ver13.xlsx]Overall (RR 1%)'!$C$1:$AE$1</c:f>
              <c:numCache>
                <c:formatCode>General</c:formatCode>
                <c:ptCount val="6"/>
                <c:pt idx="0">
                  <c:v>2025</c:v>
                </c:pt>
                <c:pt idx="1">
                  <c:v>2030</c:v>
                </c:pt>
                <c:pt idx="2">
                  <c:v>2035</c:v>
                </c:pt>
                <c:pt idx="3">
                  <c:v>2040</c:v>
                </c:pt>
                <c:pt idx="4">
                  <c:v>2045</c:v>
                </c:pt>
                <c:pt idx="5">
                  <c:v>2050</c:v>
                </c:pt>
              </c:numCache>
              <c:extLst/>
            </c:numRef>
          </c:cat>
          <c:val>
            <c:numRef>
              <c:f>'[Results_Greece___scenario 01_8_biomass_increase-5years_baseline.option2.ver13.xlsx]Overall (RR 1%)'!$C$15:$AE$15</c:f>
              <c:numCache>
                <c:formatCode>0.00</c:formatCode>
                <c:ptCount val="6"/>
                <c:pt idx="0">
                  <c:v>85.234144632267032</c:v>
                </c:pt>
                <c:pt idx="1">
                  <c:v>611.7658913367153</c:v>
                </c:pt>
                <c:pt idx="2">
                  <c:v>1615.376126767846</c:v>
                </c:pt>
                <c:pt idx="3">
                  <c:v>3084.428790225008</c:v>
                </c:pt>
                <c:pt idx="4">
                  <c:v>4985.8999926818669</c:v>
                </c:pt>
                <c:pt idx="5">
                  <c:v>7295.1876487384907</c:v>
                </c:pt>
              </c:numCache>
              <c:extLst/>
            </c:numRef>
          </c:val>
          <c:extLst>
            <c:ext xmlns:c16="http://schemas.microsoft.com/office/drawing/2014/chart" uri="{C3380CC4-5D6E-409C-BE32-E72D297353CC}">
              <c16:uniqueId val="{00000000-AE12-4552-B26B-3F2CD0AD77B8}"/>
            </c:ext>
          </c:extLst>
        </c:ser>
        <c:dLbls>
          <c:showLegendKey val="0"/>
          <c:showVal val="0"/>
          <c:showCatName val="0"/>
          <c:showSerName val="0"/>
          <c:showPercent val="0"/>
          <c:showBubbleSize val="0"/>
        </c:dLbls>
        <c:gapWidth val="219"/>
        <c:overlap val="-27"/>
        <c:axId val="1104706272"/>
        <c:axId val="1104704352"/>
      </c:barChart>
      <c:catAx>
        <c:axId val="1104706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104704352"/>
        <c:crosses val="autoZero"/>
        <c:auto val="1"/>
        <c:lblAlgn val="ctr"/>
        <c:lblOffset val="100"/>
        <c:noMultiLvlLbl val="0"/>
      </c:catAx>
      <c:valAx>
        <c:axId val="110470435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n-US"/>
          </a:p>
        </c:txPr>
        <c:crossAx val="1104706272"/>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t>Ετήσιες εκπομπές</a:t>
            </a:r>
            <a:r>
              <a:rPr lang="en-US" sz="960" b="1"/>
              <a:t> </a:t>
            </a:r>
            <a:r>
              <a:rPr lang="en-US" sz="960" b="0"/>
              <a:t>(</a:t>
            </a:r>
            <a:r>
              <a:rPr lang="el-GR" sz="960" b="1"/>
              <a:t>εκατ.</a:t>
            </a:r>
            <a:r>
              <a:rPr lang="el-GR" sz="960" b="1" baseline="0"/>
              <a:t> τόνοι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l-GR" sz="960" b="0" baseline="0"/>
              <a:t>)</a:t>
            </a:r>
            <a:r>
              <a:rPr lang="el-GR" sz="960" b="1"/>
              <a:t> </a:t>
            </a:r>
          </a:p>
        </c:rich>
      </c:tx>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2"/>
          <c:order val="0"/>
          <c:spPr>
            <a:ln w="19050" cap="rnd">
              <a:solidFill>
                <a:schemeClr val="accent4"/>
              </a:solidFill>
              <a:round/>
            </a:ln>
            <a:effectLst/>
          </c:spPr>
          <c:marker>
            <c:symbol val="none"/>
          </c:marker>
          <c:xVal>
            <c:numRef>
              <c:f>'[Results_Greece___scenario 01_emissions_ver03.xlsx]Overall (RR 1%)'!$C$1:$AE$1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01_emissions_ver03.xlsx]Overall (RR 1%)'!$C$21:$AE$21</c:f>
              <c:numCache>
                <c:formatCode>#,##0</c:formatCode>
                <c:ptCount val="29"/>
                <c:pt idx="0">
                  <c:v>13600565.598037606</c:v>
                </c:pt>
                <c:pt idx="1">
                  <c:v>11739817.550540909</c:v>
                </c:pt>
                <c:pt idx="2">
                  <c:v>9960403.9683677107</c:v>
                </c:pt>
                <c:pt idx="3">
                  <c:v>8145349.687013818</c:v>
                </c:pt>
                <c:pt idx="4">
                  <c:v>7201098.0593734328</c:v>
                </c:pt>
                <c:pt idx="5">
                  <c:v>6307591.2457203083</c:v>
                </c:pt>
                <c:pt idx="6">
                  <c:v>5400340.9487795746</c:v>
                </c:pt>
                <c:pt idx="7">
                  <c:v>4480401.3132917415</c:v>
                </c:pt>
                <c:pt idx="8">
                  <c:v>3550846.2562204474</c:v>
                </c:pt>
                <c:pt idx="9">
                  <c:v>3225592.9707935252</c:v>
                </c:pt>
                <c:pt idx="10">
                  <c:v>2897511.0629296377</c:v>
                </c:pt>
                <c:pt idx="11">
                  <c:v>2567252.3956721239</c:v>
                </c:pt>
                <c:pt idx="12">
                  <c:v>2234816.9690209837</c:v>
                </c:pt>
                <c:pt idx="13">
                  <c:v>1900204.7829762166</c:v>
                </c:pt>
                <c:pt idx="14">
                  <c:v>1704951.026188957</c:v>
                </c:pt>
                <c:pt idx="15">
                  <c:v>1509363.1948794369</c:v>
                </c:pt>
                <c:pt idx="16">
                  <c:v>1313441.289047657</c:v>
                </c:pt>
                <c:pt idx="17">
                  <c:v>1117185.3086936167</c:v>
                </c:pt>
                <c:pt idx="18">
                  <c:v>920595.25381731684</c:v>
                </c:pt>
                <c:pt idx="19">
                  <c:v>784896.0693409415</c:v>
                </c:pt>
                <c:pt idx="20">
                  <c:v>692451.513445916</c:v>
                </c:pt>
                <c:pt idx="21">
                  <c:v>585188.54465478181</c:v>
                </c:pt>
                <c:pt idx="22">
                  <c:v>481750.89136500715</c:v>
                </c:pt>
                <c:pt idx="23">
                  <c:v>386742.9240228415</c:v>
                </c:pt>
                <c:pt idx="24">
                  <c:v>380053.69998169609</c:v>
                </c:pt>
                <c:pt idx="25">
                  <c:v>373878.79394045222</c:v>
                </c:pt>
                <c:pt idx="26">
                  <c:v>366676.82814795547</c:v>
                </c:pt>
                <c:pt idx="27">
                  <c:v>359989.18035536038</c:v>
                </c:pt>
                <c:pt idx="28">
                  <c:v>353302.05797894881</c:v>
                </c:pt>
              </c:numCache>
            </c:numRef>
          </c:yVal>
          <c:smooth val="1"/>
          <c:extLst>
            <c:ext xmlns:c16="http://schemas.microsoft.com/office/drawing/2014/chart" uri="{C3380CC4-5D6E-409C-BE32-E72D297353CC}">
              <c16:uniqueId val="{00000000-3393-461B-8FCC-3940A7CD90BD}"/>
            </c:ext>
          </c:extLst>
        </c:ser>
        <c:dLbls>
          <c:showLegendKey val="0"/>
          <c:showVal val="0"/>
          <c:showCatName val="0"/>
          <c:showSerName val="0"/>
          <c:showPercent val="0"/>
          <c:showBubbleSize val="0"/>
        </c:dLbls>
        <c:axId val="283523264"/>
        <c:axId val="283521344"/>
      </c:scatterChart>
      <c:valAx>
        <c:axId val="283523264"/>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83521344"/>
        <c:crosses val="autoZero"/>
        <c:crossBetween val="midCat"/>
      </c:valAx>
      <c:valAx>
        <c:axId val="2835213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83523264"/>
        <c:crosses val="autoZero"/>
        <c:crossBetween val="midCat"/>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solidFill>
                  <a:sysClr val="windowText" lastClr="000000"/>
                </a:solidFill>
              </a:rPr>
              <a:t>Αθροιστικές εμπομπές</a:t>
            </a:r>
            <a:r>
              <a:rPr lang="en-US" sz="960" b="1">
                <a:solidFill>
                  <a:sysClr val="windowText" lastClr="000000"/>
                </a:solidFill>
              </a:rPr>
              <a:t> </a:t>
            </a:r>
            <a:r>
              <a:rPr lang="en-US" sz="96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εκατ. τόνοι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endParaRPr lang="el-GR" sz="960" b="0"/>
          </a:p>
        </c:rich>
      </c:tx>
      <c:overlay val="0"/>
      <c:spPr>
        <a:noFill/>
        <a:ln>
          <a:noFill/>
        </a:ln>
        <a:effectLst/>
      </c:spPr>
      <c:txPr>
        <a:bodyPr rot="0" spcFirstLastPara="1" vertOverflow="ellipsis" vert="horz" wrap="square" anchor="ctr" anchorCtr="1"/>
        <a:lstStyle/>
        <a:p>
          <a:pPr>
            <a:defRPr sz="960" b="0"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0"/>
          <c:order val="0"/>
          <c:tx>
            <c:strRef>
              <c:f>'[Results_Greece___scenario 01_emissions_ver03.xlsx]Overall (RR 1%)'!$AI$18</c:f>
              <c:strCache>
                <c:ptCount val="1"/>
                <c:pt idx="0">
                  <c:v>Αθροιστικές εμπομπές</c:v>
                </c:pt>
              </c:strCache>
            </c:strRef>
          </c:tx>
          <c:spPr>
            <a:ln w="19050" cap="rnd">
              <a:solidFill>
                <a:schemeClr val="accent1"/>
              </a:solidFill>
              <a:round/>
            </a:ln>
            <a:effectLst/>
          </c:spPr>
          <c:marker>
            <c:symbol val="none"/>
          </c:marker>
          <c:xVal>
            <c:numRef>
              <c:f>'[Results_Greece___scenario 01_emissions_ver03.xlsx]Overall (RR 1%)'!$AH$19:$AH$47</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01_emissions_ver03.xlsx]Overall (RR 1%)'!$AI$19:$AI$47</c:f>
              <c:numCache>
                <c:formatCode>#,##0</c:formatCode>
                <c:ptCount val="29"/>
                <c:pt idx="0">
                  <c:v>13600565.598037606</c:v>
                </c:pt>
                <c:pt idx="1">
                  <c:v>25340383.148578517</c:v>
                </c:pt>
                <c:pt idx="2">
                  <c:v>35300787.116946228</c:v>
                </c:pt>
                <c:pt idx="3">
                  <c:v>43446136.803960048</c:v>
                </c:pt>
                <c:pt idx="4">
                  <c:v>50647234.863333479</c:v>
                </c:pt>
                <c:pt idx="5">
                  <c:v>56954826.109053791</c:v>
                </c:pt>
                <c:pt idx="6">
                  <c:v>62355167.057833366</c:v>
                </c:pt>
                <c:pt idx="7">
                  <c:v>66835568.371125109</c:v>
                </c:pt>
                <c:pt idx="8">
                  <c:v>70386414.627345562</c:v>
                </c:pt>
                <c:pt idx="9">
                  <c:v>73612007.598139092</c:v>
                </c:pt>
                <c:pt idx="10">
                  <c:v>76509518.661068738</c:v>
                </c:pt>
                <c:pt idx="11">
                  <c:v>79076771.056740865</c:v>
                </c:pt>
                <c:pt idx="12">
                  <c:v>81311588.025761843</c:v>
                </c:pt>
                <c:pt idx="13">
                  <c:v>83211792.808738053</c:v>
                </c:pt>
                <c:pt idx="14">
                  <c:v>84916743.834927008</c:v>
                </c:pt>
                <c:pt idx="15">
                  <c:v>86426107.02980645</c:v>
                </c:pt>
                <c:pt idx="16">
                  <c:v>87739548.318854108</c:v>
                </c:pt>
                <c:pt idx="17">
                  <c:v>88856733.627547726</c:v>
                </c:pt>
                <c:pt idx="18">
                  <c:v>89777328.881365046</c:v>
                </c:pt>
                <c:pt idx="19">
                  <c:v>90562224.95070599</c:v>
                </c:pt>
                <c:pt idx="20">
                  <c:v>91254676.464151904</c:v>
                </c:pt>
                <c:pt idx="21">
                  <c:v>91839865.008806691</c:v>
                </c:pt>
                <c:pt idx="22">
                  <c:v>92321615.900171697</c:v>
                </c:pt>
                <c:pt idx="23">
                  <c:v>92708358.824194536</c:v>
                </c:pt>
                <c:pt idx="24">
                  <c:v>93088412.524176225</c:v>
                </c:pt>
                <c:pt idx="25">
                  <c:v>93462291.31811668</c:v>
                </c:pt>
                <c:pt idx="26">
                  <c:v>93828968.146264642</c:v>
                </c:pt>
                <c:pt idx="27">
                  <c:v>94188957.326619998</c:v>
                </c:pt>
                <c:pt idx="28">
                  <c:v>94542259.384598941</c:v>
                </c:pt>
              </c:numCache>
            </c:numRef>
          </c:yVal>
          <c:smooth val="1"/>
          <c:extLst>
            <c:ext xmlns:c16="http://schemas.microsoft.com/office/drawing/2014/chart" uri="{C3380CC4-5D6E-409C-BE32-E72D297353CC}">
              <c16:uniqueId val="{00000000-DCB9-4E39-BC42-056BACA281D3}"/>
            </c:ext>
          </c:extLst>
        </c:ser>
        <c:dLbls>
          <c:showLegendKey val="0"/>
          <c:showVal val="0"/>
          <c:showCatName val="0"/>
          <c:showSerName val="0"/>
          <c:showPercent val="0"/>
          <c:showBubbleSize val="0"/>
        </c:dLbls>
        <c:axId val="469860096"/>
        <c:axId val="469861536"/>
      </c:scatterChart>
      <c:valAx>
        <c:axId val="469860096"/>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469861536"/>
        <c:crosses val="autoZero"/>
        <c:crossBetween val="midCat"/>
      </c:valAx>
      <c:valAx>
        <c:axId val="46986153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469860096"/>
        <c:crosses val="autoZero"/>
        <c:crossBetween val="midCat"/>
        <c:dispUnits>
          <c:builtInUnit val="millions"/>
        </c:dispUnits>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1000" b="1"/>
              <a:t>Εξοικονόμηση ενέργειας </a:t>
            </a:r>
            <a:r>
              <a:rPr lang="el-GR" sz="1000" b="0"/>
              <a:t>(</a:t>
            </a:r>
            <a:r>
              <a:rPr lang="en-US" sz="1000" b="1"/>
              <a:t>ktoe</a:t>
            </a:r>
            <a:r>
              <a:rPr lang="en-US" sz="1000" b="0"/>
              <a:t>)</a:t>
            </a:r>
            <a:r>
              <a:rPr lang="el-GR" sz="1000" b="1"/>
              <a:t> </a:t>
            </a:r>
          </a:p>
        </c:rich>
      </c:tx>
      <c:layout>
        <c:manualLayout>
          <c:xMode val="edge"/>
          <c:yMode val="edge"/>
          <c:x val="0.2038888888888889"/>
          <c:y val="1.8518518518518517E-2"/>
        </c:manualLayout>
      </c:layout>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barChart>
        <c:barDir val="col"/>
        <c:grouping val="clustered"/>
        <c:varyColors val="0"/>
        <c:ser>
          <c:idx val="1"/>
          <c:order val="1"/>
          <c:tx>
            <c:strRef>
              <c:f>Overall!$A$3</c:f>
              <c:strCache>
                <c:ptCount val="1"/>
                <c:pt idx="0">
                  <c:v>Εξοικονόμηση ενέργειας </c:v>
                </c:pt>
              </c:strCache>
            </c:strRef>
          </c:tx>
          <c:spPr>
            <a:solidFill>
              <a:schemeClr val="accent2"/>
            </a:solidFill>
            <a:ln>
              <a:noFill/>
            </a:ln>
            <a:effectLst/>
          </c:spPr>
          <c:invertIfNegative val="0"/>
          <c:cat>
            <c:numRef>
              <c:f>(Overall!$G$1,Overall!$L$1,Overall!$Q$1,Overall!$V$1,Overall!$AA$1)</c:f>
              <c:numCache>
                <c:formatCode>General</c:formatCode>
                <c:ptCount val="5"/>
                <c:pt idx="0">
                  <c:v>2030</c:v>
                </c:pt>
                <c:pt idx="1">
                  <c:v>2035</c:v>
                </c:pt>
                <c:pt idx="2">
                  <c:v>2040</c:v>
                </c:pt>
                <c:pt idx="3">
                  <c:v>2045</c:v>
                </c:pt>
                <c:pt idx="4">
                  <c:v>2050</c:v>
                </c:pt>
              </c:numCache>
              <c:extLst/>
            </c:numRef>
          </c:cat>
          <c:val>
            <c:numRef>
              <c:f>(Overall!$G$3,Overall!$L$3,Overall!$Q$3,Overall!$V$3,Overall!$AA$3)</c:f>
              <c:numCache>
                <c:formatCode>#,##0.00</c:formatCode>
                <c:ptCount val="5"/>
                <c:pt idx="0">
                  <c:v>9.9282935260308829</c:v>
                </c:pt>
                <c:pt idx="1">
                  <c:v>7.837011221854203</c:v>
                </c:pt>
                <c:pt idx="2">
                  <c:v>6.2469950268693522</c:v>
                </c:pt>
                <c:pt idx="3">
                  <c:v>5.5325350352180704</c:v>
                </c:pt>
                <c:pt idx="4">
                  <c:v>0.5532535035218078</c:v>
                </c:pt>
              </c:numCache>
              <c:extLst/>
            </c:numRef>
          </c:val>
          <c:extLst>
            <c:ext xmlns:c16="http://schemas.microsoft.com/office/drawing/2014/chart" uri="{C3380CC4-5D6E-409C-BE32-E72D297353CC}">
              <c16:uniqueId val="{00000000-A623-4CB7-BC75-72D43E1F3B8E}"/>
            </c:ext>
          </c:extLst>
        </c:ser>
        <c:dLbls>
          <c:showLegendKey val="0"/>
          <c:showVal val="0"/>
          <c:showCatName val="0"/>
          <c:showSerName val="0"/>
          <c:showPercent val="0"/>
          <c:showBubbleSize val="0"/>
        </c:dLbls>
        <c:gapWidth val="150"/>
        <c:axId val="506371520"/>
        <c:axId val="506368160"/>
        <c:extLst>
          <c:ext xmlns:c15="http://schemas.microsoft.com/office/drawing/2012/chart" uri="{02D57815-91ED-43cb-92C2-25804820EDAC}">
            <c15:filteredBarSeries>
              <c15:ser>
                <c:idx val="0"/>
                <c:order val="0"/>
                <c:tx>
                  <c:strRef>
                    <c:extLst>
                      <c:ext uri="{02D57815-91ED-43cb-92C2-25804820EDAC}">
                        <c15:formulaRef>
                          <c15:sqref>Overall!$A$2</c15:sqref>
                        </c15:formulaRef>
                      </c:ext>
                    </c:extLst>
                    <c:strCache>
                      <c:ptCount val="1"/>
                      <c:pt idx="0">
                        <c:v>Τελική κατανάλωση ενέργειας </c:v>
                      </c:pt>
                    </c:strCache>
                  </c:strRef>
                </c:tx>
                <c:spPr>
                  <a:solidFill>
                    <a:schemeClr val="accent1"/>
                  </a:solidFill>
                  <a:ln>
                    <a:noFill/>
                  </a:ln>
                  <a:effectLst/>
                </c:spPr>
                <c:invertIfNegative val="0"/>
                <c:cat>
                  <c:numRef>
                    <c:extLst>
                      <c:ext uri="{02D57815-91ED-43cb-92C2-25804820EDAC}">
                        <c15:formulaRef>
                          <c15:sqref>(Overall!$G$1,Overall!$L$1,Overall!$Q$1,Overall!$V$1,Overall!$AA$1)</c15:sqref>
                        </c15:formulaRef>
                      </c:ext>
                    </c:extLst>
                    <c:numCache>
                      <c:formatCode>General</c:formatCode>
                      <c:ptCount val="5"/>
                      <c:pt idx="0">
                        <c:v>2030</c:v>
                      </c:pt>
                      <c:pt idx="1">
                        <c:v>2035</c:v>
                      </c:pt>
                      <c:pt idx="2">
                        <c:v>2040</c:v>
                      </c:pt>
                      <c:pt idx="3">
                        <c:v>2045</c:v>
                      </c:pt>
                      <c:pt idx="4">
                        <c:v>2050</c:v>
                      </c:pt>
                    </c:numCache>
                  </c:numRef>
                </c:cat>
                <c:val>
                  <c:numRef>
                    <c:extLst>
                      <c:ext uri="{02D57815-91ED-43cb-92C2-25804820EDAC}">
                        <c15:formulaRef>
                          <c15:sqref>(Overall!$G$2,Overall!$L$2,Overall!$Q$2,Overall!$V$2,Overall!$AA$2)</c15:sqref>
                        </c15:formulaRef>
                      </c:ext>
                    </c:extLst>
                    <c:numCache>
                      <c:formatCode>#,##0</c:formatCode>
                      <c:ptCount val="5"/>
                      <c:pt idx="0">
                        <c:v>1786.3585323698451</c:v>
                      </c:pt>
                      <c:pt idx="1">
                        <c:v>1774.8792127246006</c:v>
                      </c:pt>
                      <c:pt idx="2">
                        <c:v>1770.9697462287397</c:v>
                      </c:pt>
                      <c:pt idx="3">
                        <c:v>1771.8552906734262</c:v>
                      </c:pt>
                      <c:pt idx="4">
                        <c:v>1798.0680431302594</c:v>
                      </c:pt>
                    </c:numCache>
                  </c:numRef>
                </c:val>
                <c:extLst>
                  <c:ext xmlns:c16="http://schemas.microsoft.com/office/drawing/2014/chart" uri="{C3380CC4-5D6E-409C-BE32-E72D297353CC}">
                    <c16:uniqueId val="{00000001-A623-4CB7-BC75-72D43E1F3B8E}"/>
                  </c:ext>
                </c:extLst>
              </c15:ser>
            </c15:filteredBarSeries>
          </c:ext>
        </c:extLst>
      </c:barChart>
      <c:catAx>
        <c:axId val="5063715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506368160"/>
        <c:crosses val="autoZero"/>
        <c:auto val="1"/>
        <c:lblAlgn val="ctr"/>
        <c:lblOffset val="100"/>
        <c:noMultiLvlLbl val="1"/>
      </c:catAx>
      <c:valAx>
        <c:axId val="5063681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506371520"/>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800">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rgbClr val="000000"/>
                </a:solidFill>
                <a:latin typeface="Times New Roman" panose="02020603050405020304" pitchFamily="18" charset="0"/>
                <a:ea typeface="+mn-ea"/>
                <a:cs typeface="Times New Roman" panose="02020603050405020304" pitchFamily="18" charset="0"/>
              </a:defRPr>
            </a:pPr>
            <a:r>
              <a:rPr lang="el-GR" sz="1000" b="1"/>
              <a:t>Αθροιστική εξοικονόμηση</a:t>
            </a:r>
            <a:r>
              <a:rPr lang="en-US" sz="1000" b="1"/>
              <a:t> </a:t>
            </a:r>
            <a:r>
              <a:rPr lang="en-US" sz="1000" b="0"/>
              <a:t>(</a:t>
            </a:r>
            <a:r>
              <a:rPr lang="en-US" sz="1000" b="1"/>
              <a:t>ktoe</a:t>
            </a:r>
            <a:r>
              <a:rPr lang="en-US" sz="1000" b="0"/>
              <a:t>)</a:t>
            </a:r>
            <a:endParaRPr lang="el-GR" sz="1000" b="0"/>
          </a:p>
        </c:rich>
      </c:tx>
      <c:layout>
        <c:manualLayout>
          <c:xMode val="edge"/>
          <c:yMode val="edge"/>
          <c:x val="0.18986111111111112"/>
          <c:y val="1.3577732518669382E-2"/>
        </c:manualLayout>
      </c:layout>
      <c:overlay val="0"/>
      <c:spPr>
        <a:noFill/>
        <a:ln>
          <a:noFill/>
        </a:ln>
        <a:effectLst/>
      </c:spPr>
      <c:txPr>
        <a:bodyPr rot="0" spcFirstLastPara="1" vertOverflow="ellipsis" vert="horz" wrap="square" anchor="ctr" anchorCtr="1"/>
        <a:lstStyle/>
        <a:p>
          <a:pPr>
            <a:defRPr sz="960" b="1" i="0" u="none" strike="noStrike" kern="1200" spc="0" baseline="0">
              <a:solidFill>
                <a:srgbClr val="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2"/>
          <c:order val="2"/>
          <c:tx>
            <c:strRef>
              <c:f>Overall!$A$4</c:f>
              <c:strCache>
                <c:ptCount val="1"/>
                <c:pt idx="0">
                  <c:v>Αθροιστική εξοικονόμηση</c:v>
                </c:pt>
              </c:strCache>
            </c:strRef>
          </c:tx>
          <c:spPr>
            <a:ln w="28575" cap="rnd">
              <a:solidFill>
                <a:srgbClr val="ED7D31"/>
              </a:solidFill>
              <a:round/>
            </a:ln>
            <a:effectLst/>
          </c:spPr>
          <c:marker>
            <c:symbol val="none"/>
          </c:marker>
          <c:xVal>
            <c:numRef>
              <c:f>Overall!$B$1:$AA$1</c:f>
              <c:numCache>
                <c:formatCode>General</c:formatCode>
                <c:ptCount val="26"/>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pt idx="13">
                  <c:v>2038</c:v>
                </c:pt>
                <c:pt idx="14">
                  <c:v>2039</c:v>
                </c:pt>
                <c:pt idx="15">
                  <c:v>2040</c:v>
                </c:pt>
                <c:pt idx="16">
                  <c:v>2041</c:v>
                </c:pt>
                <c:pt idx="17">
                  <c:v>2042</c:v>
                </c:pt>
                <c:pt idx="18">
                  <c:v>2043</c:v>
                </c:pt>
                <c:pt idx="19">
                  <c:v>2044</c:v>
                </c:pt>
                <c:pt idx="20">
                  <c:v>2045</c:v>
                </c:pt>
                <c:pt idx="21">
                  <c:v>2046</c:v>
                </c:pt>
                <c:pt idx="22">
                  <c:v>2047</c:v>
                </c:pt>
                <c:pt idx="23">
                  <c:v>2048</c:v>
                </c:pt>
                <c:pt idx="24">
                  <c:v>2049</c:v>
                </c:pt>
                <c:pt idx="25">
                  <c:v>2050</c:v>
                </c:pt>
              </c:numCache>
            </c:numRef>
          </c:xVal>
          <c:yVal>
            <c:numRef>
              <c:f>Overall!$B$4:$AA$4</c:f>
              <c:numCache>
                <c:formatCode>#,##0.00</c:formatCode>
                <c:ptCount val="26"/>
                <c:pt idx="0" formatCode="General">
                  <c:v>0</c:v>
                </c:pt>
                <c:pt idx="1">
                  <c:v>9.9282935260308847</c:v>
                </c:pt>
                <c:pt idx="2">
                  <c:v>19.856587052061769</c:v>
                </c:pt>
                <c:pt idx="3">
                  <c:v>29.784880578092654</c:v>
                </c:pt>
                <c:pt idx="4">
                  <c:v>39.713174104123539</c:v>
                </c:pt>
                <c:pt idx="5">
                  <c:v>49.641467630154423</c:v>
                </c:pt>
                <c:pt idx="6">
                  <c:v>57.478478852008628</c:v>
                </c:pt>
                <c:pt idx="7">
                  <c:v>65.315490073862833</c:v>
                </c:pt>
                <c:pt idx="8">
                  <c:v>73.15250129571703</c:v>
                </c:pt>
                <c:pt idx="9">
                  <c:v>80.989512517571228</c:v>
                </c:pt>
                <c:pt idx="10">
                  <c:v>88.826523739425426</c:v>
                </c:pt>
                <c:pt idx="11">
                  <c:v>95.273097486434537</c:v>
                </c:pt>
                <c:pt idx="12">
                  <c:v>101.71967123344365</c:v>
                </c:pt>
                <c:pt idx="13">
                  <c:v>108.16624498045276</c:v>
                </c:pt>
                <c:pt idx="14">
                  <c:v>114.61281872746187</c:v>
                </c:pt>
                <c:pt idx="15">
                  <c:v>120.85981375433123</c:v>
                </c:pt>
                <c:pt idx="16">
                  <c:v>126.3923487895493</c:v>
                </c:pt>
                <c:pt idx="17">
                  <c:v>131.92488382476736</c:v>
                </c:pt>
                <c:pt idx="18">
                  <c:v>137.45741885998544</c:v>
                </c:pt>
                <c:pt idx="19">
                  <c:v>142.98995389520351</c:v>
                </c:pt>
                <c:pt idx="20">
                  <c:v>148.52248893042159</c:v>
                </c:pt>
                <c:pt idx="21">
                  <c:v>149.07574243394339</c:v>
                </c:pt>
                <c:pt idx="22">
                  <c:v>149.62899593746519</c:v>
                </c:pt>
                <c:pt idx="23">
                  <c:v>150.18224944098699</c:v>
                </c:pt>
                <c:pt idx="24">
                  <c:v>150.7355029445088</c:v>
                </c:pt>
                <c:pt idx="25">
                  <c:v>151.2887564480306</c:v>
                </c:pt>
              </c:numCache>
            </c:numRef>
          </c:yVal>
          <c:smooth val="1"/>
          <c:extLst>
            <c:ext xmlns:c16="http://schemas.microsoft.com/office/drawing/2014/chart" uri="{C3380CC4-5D6E-409C-BE32-E72D297353CC}">
              <c16:uniqueId val="{00000000-C720-4D92-845C-090C68086C38}"/>
            </c:ext>
          </c:extLst>
        </c:ser>
        <c:dLbls>
          <c:showLegendKey val="0"/>
          <c:showVal val="0"/>
          <c:showCatName val="0"/>
          <c:showSerName val="0"/>
          <c:showPercent val="0"/>
          <c:showBubbleSize val="0"/>
        </c:dLbls>
        <c:axId val="322278991"/>
        <c:axId val="178837007"/>
        <c:extLst>
          <c:ext xmlns:c15="http://schemas.microsoft.com/office/drawing/2012/chart" uri="{02D57815-91ED-43cb-92C2-25804820EDAC}">
            <c15:filteredScatterSeries>
              <c15:ser>
                <c:idx val="0"/>
                <c:order val="0"/>
                <c:tx>
                  <c:strRef>
                    <c:extLst>
                      <c:ext uri="{02D57815-91ED-43cb-92C2-25804820EDAC}">
                        <c15:formulaRef>
                          <c15:sqref>Overall!$A$2</c15:sqref>
                        </c15:formulaRef>
                      </c:ext>
                    </c:extLst>
                    <c:strCache>
                      <c:ptCount val="1"/>
                      <c:pt idx="0">
                        <c:v>Τελική κατανάλωση ενέργειας </c:v>
                      </c:pt>
                    </c:strCache>
                  </c:strRef>
                </c:tx>
                <c:spPr>
                  <a:ln w="28575" cap="rnd">
                    <a:solidFill>
                      <a:schemeClr val="accent1"/>
                    </a:solidFill>
                    <a:round/>
                  </a:ln>
                  <a:effectLst/>
                </c:spPr>
                <c:marker>
                  <c:symbol val="none"/>
                </c:marker>
                <c:xVal>
                  <c:numRef>
                    <c:extLst>
                      <c:ext uri="{02D57815-91ED-43cb-92C2-25804820EDAC}">
                        <c15:formulaRef>
                          <c15:sqref>Overall!$B$1:$AA$1</c15:sqref>
                        </c15:formulaRef>
                      </c:ext>
                    </c:extLst>
                    <c:numCache>
                      <c:formatCode>General</c:formatCode>
                      <c:ptCount val="26"/>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pt idx="13">
                        <c:v>2038</c:v>
                      </c:pt>
                      <c:pt idx="14">
                        <c:v>2039</c:v>
                      </c:pt>
                      <c:pt idx="15">
                        <c:v>2040</c:v>
                      </c:pt>
                      <c:pt idx="16">
                        <c:v>2041</c:v>
                      </c:pt>
                      <c:pt idx="17">
                        <c:v>2042</c:v>
                      </c:pt>
                      <c:pt idx="18">
                        <c:v>2043</c:v>
                      </c:pt>
                      <c:pt idx="19">
                        <c:v>2044</c:v>
                      </c:pt>
                      <c:pt idx="20">
                        <c:v>2045</c:v>
                      </c:pt>
                      <c:pt idx="21">
                        <c:v>2046</c:v>
                      </c:pt>
                      <c:pt idx="22">
                        <c:v>2047</c:v>
                      </c:pt>
                      <c:pt idx="23">
                        <c:v>2048</c:v>
                      </c:pt>
                      <c:pt idx="24">
                        <c:v>2049</c:v>
                      </c:pt>
                      <c:pt idx="25">
                        <c:v>2050</c:v>
                      </c:pt>
                    </c:numCache>
                  </c:numRef>
                </c:xVal>
                <c:yVal>
                  <c:numRef>
                    <c:extLst>
                      <c:ext uri="{02D57815-91ED-43cb-92C2-25804820EDAC}">
                        <c15:formulaRef>
                          <c15:sqref>Overall!$B$2:$AA$2</c15:sqref>
                        </c15:formulaRef>
                      </c:ext>
                    </c:extLst>
                    <c:numCache>
                      <c:formatCode>#,##0</c:formatCode>
                      <c:ptCount val="26"/>
                      <c:pt idx="0">
                        <c:v>1836.0000000000002</c:v>
                      </c:pt>
                      <c:pt idx="1">
                        <c:v>1826.071706473969</c:v>
                      </c:pt>
                      <c:pt idx="2">
                        <c:v>1816.1434129479385</c:v>
                      </c:pt>
                      <c:pt idx="3">
                        <c:v>1806.2151194219075</c:v>
                      </c:pt>
                      <c:pt idx="4">
                        <c:v>1796.2868258958767</c:v>
                      </c:pt>
                      <c:pt idx="5">
                        <c:v>1786.3585323698451</c:v>
                      </c:pt>
                      <c:pt idx="6">
                        <c:v>1784.0295211479915</c:v>
                      </c:pt>
                      <c:pt idx="7">
                        <c:v>1781.7170339261377</c:v>
                      </c:pt>
                      <c:pt idx="8">
                        <c:v>1779.4211202762826</c:v>
                      </c:pt>
                      <c:pt idx="9">
                        <c:v>1777.1418299191446</c:v>
                      </c:pt>
                      <c:pt idx="10">
                        <c:v>1774.8792127246006</c:v>
                      </c:pt>
                      <c:pt idx="11">
                        <c:v>1774.0237561869835</c:v>
                      </c:pt>
                      <c:pt idx="12">
                        <c:v>1773.1850730009946</c:v>
                      </c:pt>
                      <c:pt idx="13">
                        <c:v>1772.3632134866891</c:v>
                      </c:pt>
                      <c:pt idx="14">
                        <c:v>1772.2439174556118</c:v>
                      </c:pt>
                      <c:pt idx="15">
                        <c:v>1770.9697462287397</c:v>
                      </c:pt>
                      <c:pt idx="16">
                        <c:v>1771.1126998734708</c:v>
                      </c:pt>
                      <c:pt idx="17">
                        <c:v>1771.2726799842417</c:v>
                      </c:pt>
                      <c:pt idx="18">
                        <c:v>1771.4497376404511</c:v>
                      </c:pt>
                      <c:pt idx="19">
                        <c:v>1771.6439240747341</c:v>
                      </c:pt>
                      <c:pt idx="20">
                        <c:v>1771.8552906734262</c:v>
                      </c:pt>
                      <c:pt idx="21">
                        <c:v>1777.0631705087158</c:v>
                      </c:pt>
                      <c:pt idx="22">
                        <c:v>1782.2883337440214</c:v>
                      </c:pt>
                      <c:pt idx="23">
                        <c:v>1787.5308322295446</c:v>
                      </c:pt>
                      <c:pt idx="24">
                        <c:v>1792.7907179710339</c:v>
                      </c:pt>
                      <c:pt idx="25">
                        <c:v>1798.0680431302594</c:v>
                      </c:pt>
                    </c:numCache>
                  </c:numRef>
                </c:yVal>
                <c:smooth val="1"/>
                <c:extLst>
                  <c:ext xmlns:c16="http://schemas.microsoft.com/office/drawing/2014/chart" uri="{C3380CC4-5D6E-409C-BE32-E72D297353CC}">
                    <c16:uniqueId val="{00000001-C720-4D92-845C-090C68086C38}"/>
                  </c:ext>
                </c:extLst>
              </c15:ser>
            </c15:filteredScatterSeries>
            <c15:filteredScatterSeries>
              <c15:ser>
                <c:idx val="1"/>
                <c:order val="1"/>
                <c:tx>
                  <c:strRef>
                    <c:extLst xmlns:c15="http://schemas.microsoft.com/office/drawing/2012/chart">
                      <c:ext xmlns:c15="http://schemas.microsoft.com/office/drawing/2012/chart" uri="{02D57815-91ED-43cb-92C2-25804820EDAC}">
                        <c15:formulaRef>
                          <c15:sqref>Overall!$A$3</c15:sqref>
                        </c15:formulaRef>
                      </c:ext>
                    </c:extLst>
                    <c:strCache>
                      <c:ptCount val="1"/>
                      <c:pt idx="0">
                        <c:v>Εξοικονόμηση ενέργειας </c:v>
                      </c:pt>
                    </c:strCache>
                  </c:strRef>
                </c:tx>
                <c:spPr>
                  <a:ln w="28575" cap="rnd">
                    <a:solidFill>
                      <a:schemeClr val="accent2"/>
                    </a:solidFill>
                    <a:round/>
                  </a:ln>
                  <a:effectLst/>
                </c:spPr>
                <c:marker>
                  <c:symbol val="none"/>
                </c:marker>
                <c:xVal>
                  <c:numRef>
                    <c:extLst xmlns:c15="http://schemas.microsoft.com/office/drawing/2012/chart">
                      <c:ext xmlns:c15="http://schemas.microsoft.com/office/drawing/2012/chart" uri="{02D57815-91ED-43cb-92C2-25804820EDAC}">
                        <c15:formulaRef>
                          <c15:sqref>Overall!$B$1:$AA$1</c15:sqref>
                        </c15:formulaRef>
                      </c:ext>
                    </c:extLst>
                    <c:numCache>
                      <c:formatCode>General</c:formatCode>
                      <c:ptCount val="26"/>
                      <c:pt idx="0">
                        <c:v>2025</c:v>
                      </c:pt>
                      <c:pt idx="1">
                        <c:v>2026</c:v>
                      </c:pt>
                      <c:pt idx="2">
                        <c:v>2027</c:v>
                      </c:pt>
                      <c:pt idx="3">
                        <c:v>2028</c:v>
                      </c:pt>
                      <c:pt idx="4">
                        <c:v>2029</c:v>
                      </c:pt>
                      <c:pt idx="5">
                        <c:v>2030</c:v>
                      </c:pt>
                      <c:pt idx="6">
                        <c:v>2031</c:v>
                      </c:pt>
                      <c:pt idx="7">
                        <c:v>2032</c:v>
                      </c:pt>
                      <c:pt idx="8">
                        <c:v>2033</c:v>
                      </c:pt>
                      <c:pt idx="9">
                        <c:v>2034</c:v>
                      </c:pt>
                      <c:pt idx="10">
                        <c:v>2035</c:v>
                      </c:pt>
                      <c:pt idx="11">
                        <c:v>2036</c:v>
                      </c:pt>
                      <c:pt idx="12">
                        <c:v>2037</c:v>
                      </c:pt>
                      <c:pt idx="13">
                        <c:v>2038</c:v>
                      </c:pt>
                      <c:pt idx="14">
                        <c:v>2039</c:v>
                      </c:pt>
                      <c:pt idx="15">
                        <c:v>2040</c:v>
                      </c:pt>
                      <c:pt idx="16">
                        <c:v>2041</c:v>
                      </c:pt>
                      <c:pt idx="17">
                        <c:v>2042</c:v>
                      </c:pt>
                      <c:pt idx="18">
                        <c:v>2043</c:v>
                      </c:pt>
                      <c:pt idx="19">
                        <c:v>2044</c:v>
                      </c:pt>
                      <c:pt idx="20">
                        <c:v>2045</c:v>
                      </c:pt>
                      <c:pt idx="21">
                        <c:v>2046</c:v>
                      </c:pt>
                      <c:pt idx="22">
                        <c:v>2047</c:v>
                      </c:pt>
                      <c:pt idx="23">
                        <c:v>2048</c:v>
                      </c:pt>
                      <c:pt idx="24">
                        <c:v>2049</c:v>
                      </c:pt>
                      <c:pt idx="25">
                        <c:v>2050</c:v>
                      </c:pt>
                    </c:numCache>
                  </c:numRef>
                </c:xVal>
                <c:yVal>
                  <c:numRef>
                    <c:extLst xmlns:c15="http://schemas.microsoft.com/office/drawing/2012/chart">
                      <c:ext xmlns:c15="http://schemas.microsoft.com/office/drawing/2012/chart" uri="{02D57815-91ED-43cb-92C2-25804820EDAC}">
                        <c15:formulaRef>
                          <c15:sqref>Overall!$B$3:$AA$3</c15:sqref>
                        </c15:formulaRef>
                      </c:ext>
                    </c:extLst>
                    <c:numCache>
                      <c:formatCode>#,##0.00</c:formatCode>
                      <c:ptCount val="26"/>
                      <c:pt idx="0" formatCode="General">
                        <c:v>0</c:v>
                      </c:pt>
                      <c:pt idx="1">
                        <c:v>9.9282935260308847</c:v>
                      </c:pt>
                      <c:pt idx="2">
                        <c:v>9.9282935260308847</c:v>
                      </c:pt>
                      <c:pt idx="3">
                        <c:v>9.9282935260308864</c:v>
                      </c:pt>
                      <c:pt idx="4">
                        <c:v>9.9282935260308829</c:v>
                      </c:pt>
                      <c:pt idx="5">
                        <c:v>9.9282935260308829</c:v>
                      </c:pt>
                      <c:pt idx="6">
                        <c:v>7.8370112218542047</c:v>
                      </c:pt>
                      <c:pt idx="7">
                        <c:v>7.837011221854203</c:v>
                      </c:pt>
                      <c:pt idx="8">
                        <c:v>7.837011221854203</c:v>
                      </c:pt>
                      <c:pt idx="9">
                        <c:v>7.8370112218542021</c:v>
                      </c:pt>
                      <c:pt idx="10">
                        <c:v>7.837011221854203</c:v>
                      </c:pt>
                      <c:pt idx="11">
                        <c:v>6.4465737470091069</c:v>
                      </c:pt>
                      <c:pt idx="12">
                        <c:v>6.4465737470091069</c:v>
                      </c:pt>
                      <c:pt idx="13">
                        <c:v>6.4465737470091069</c:v>
                      </c:pt>
                      <c:pt idx="14">
                        <c:v>6.4465737470091069</c:v>
                      </c:pt>
                      <c:pt idx="15">
                        <c:v>6.2469950268693522</c:v>
                      </c:pt>
                      <c:pt idx="16">
                        <c:v>5.5325350352180704</c:v>
                      </c:pt>
                      <c:pt idx="17">
                        <c:v>5.5325350352180704</c:v>
                      </c:pt>
                      <c:pt idx="18">
                        <c:v>5.5325350352180704</c:v>
                      </c:pt>
                      <c:pt idx="19">
                        <c:v>5.5325350352180704</c:v>
                      </c:pt>
                      <c:pt idx="20">
                        <c:v>5.5325350352180704</c:v>
                      </c:pt>
                      <c:pt idx="21">
                        <c:v>0.5532535035218078</c:v>
                      </c:pt>
                      <c:pt idx="22">
                        <c:v>0.5532535035218078</c:v>
                      </c:pt>
                      <c:pt idx="23">
                        <c:v>0.5532535035218078</c:v>
                      </c:pt>
                      <c:pt idx="24">
                        <c:v>0.5532535035218078</c:v>
                      </c:pt>
                      <c:pt idx="25">
                        <c:v>0.5532535035218078</c:v>
                      </c:pt>
                    </c:numCache>
                  </c:numRef>
                </c:yVal>
                <c:smooth val="1"/>
                <c:extLst xmlns:c15="http://schemas.microsoft.com/office/drawing/2012/chart">
                  <c:ext xmlns:c16="http://schemas.microsoft.com/office/drawing/2014/chart" uri="{C3380CC4-5D6E-409C-BE32-E72D297353CC}">
                    <c16:uniqueId val="{00000002-C720-4D92-845C-090C68086C38}"/>
                  </c:ext>
                </c:extLst>
              </c15:ser>
            </c15:filteredScatterSeries>
          </c:ext>
        </c:extLst>
      </c:scatterChart>
      <c:valAx>
        <c:axId val="322278991"/>
        <c:scaling>
          <c:orientation val="minMax"/>
          <c:max val="2050"/>
          <c:min val="2025"/>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rgbClr val="000000"/>
                </a:solidFill>
                <a:latin typeface="Times New Roman" panose="02020603050405020304" pitchFamily="18" charset="0"/>
                <a:ea typeface="+mn-ea"/>
                <a:cs typeface="Times New Roman" panose="02020603050405020304" pitchFamily="18" charset="0"/>
              </a:defRPr>
            </a:pPr>
            <a:endParaRPr lang="el-GR"/>
          </a:p>
        </c:txPr>
        <c:crossAx val="178837007"/>
        <c:crosses val="autoZero"/>
        <c:crossBetween val="midCat"/>
      </c:valAx>
      <c:valAx>
        <c:axId val="17883700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rgbClr val="000000"/>
                </a:solidFill>
                <a:latin typeface="Times New Roman" panose="02020603050405020304" pitchFamily="18" charset="0"/>
                <a:ea typeface="+mn-ea"/>
                <a:cs typeface="Times New Roman" panose="02020603050405020304" pitchFamily="18" charset="0"/>
              </a:defRPr>
            </a:pPr>
            <a:endParaRPr lang="el-GR"/>
          </a:p>
        </c:txPr>
        <c:crossAx val="322278991"/>
        <c:crosses val="autoZero"/>
        <c:crossBetween val="midCat"/>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800">
          <a:solidFill>
            <a:srgbClr val="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1080" b="1"/>
              <a:t>Τελική κατανάλωση ενέργειας &amp; εξοικονόμηση </a:t>
            </a:r>
            <a:r>
              <a:rPr lang="el-GR" sz="1080" b="0"/>
              <a:t>(</a:t>
            </a:r>
            <a:r>
              <a:rPr lang="en-US" sz="1080" b="1"/>
              <a:t>ktoe</a:t>
            </a:r>
            <a:r>
              <a:rPr lang="en-US" sz="1080" b="0"/>
              <a:t>)</a:t>
            </a:r>
            <a:r>
              <a:rPr lang="el-GR" sz="1080" b="1"/>
              <a:t> </a:t>
            </a:r>
          </a:p>
        </c:rich>
      </c:tx>
      <c:layout>
        <c:manualLayout>
          <c:xMode val="edge"/>
          <c:yMode val="edge"/>
          <c:x val="0.25752935608658672"/>
          <c:y val="0"/>
        </c:manualLayout>
      </c:layout>
      <c:overlay val="0"/>
      <c:spPr>
        <a:noFill/>
        <a:ln>
          <a:noFill/>
        </a:ln>
        <a:effectLst/>
      </c:spPr>
      <c:txPr>
        <a:bodyPr rot="0" spcFirstLastPara="1" vertOverflow="ellipsis" vert="horz" wrap="square" anchor="ctr" anchorCtr="1"/>
        <a:lstStyle/>
        <a:p>
          <a:pPr>
            <a:defRPr sz="108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7.492558094872287E-2"/>
          <c:y val="7.5336021505376355E-2"/>
          <c:w val="0.90111971521852452"/>
          <c:h val="0.77789983913301164"/>
        </c:manualLayout>
      </c:layout>
      <c:barChart>
        <c:barDir val="col"/>
        <c:grouping val="stacked"/>
        <c:varyColors val="0"/>
        <c:ser>
          <c:idx val="0"/>
          <c:order val="0"/>
          <c:tx>
            <c:strRef>
              <c:f>Overall!$A$2</c:f>
              <c:strCache>
                <c:ptCount val="1"/>
                <c:pt idx="0">
                  <c:v>Τελική κατανάλωση ενέργειας </c:v>
                </c:pt>
              </c:strCache>
            </c:strRef>
          </c:tx>
          <c:spPr>
            <a:solidFill>
              <a:schemeClr val="accent1"/>
            </a:solidFill>
            <a:ln>
              <a:noFill/>
            </a:ln>
            <a:effectLst/>
          </c:spPr>
          <c:invertIfNegative val="0"/>
          <c:cat>
            <c:numRef>
              <c:f>(Overall!$B$1,Overall!$G$1,Overall!$L$1,Overall!$Q$1,Overall!$V$1,Overall!$AA$1)</c:f>
              <c:numCache>
                <c:formatCode>General</c:formatCode>
                <c:ptCount val="6"/>
                <c:pt idx="0">
                  <c:v>2025</c:v>
                </c:pt>
                <c:pt idx="1">
                  <c:v>2030</c:v>
                </c:pt>
                <c:pt idx="2">
                  <c:v>2035</c:v>
                </c:pt>
                <c:pt idx="3">
                  <c:v>2040</c:v>
                </c:pt>
                <c:pt idx="4">
                  <c:v>2045</c:v>
                </c:pt>
                <c:pt idx="5">
                  <c:v>2050</c:v>
                </c:pt>
              </c:numCache>
              <c:extLst/>
            </c:numRef>
          </c:cat>
          <c:val>
            <c:numRef>
              <c:f>(Overall!$B$2,Overall!$G$2,Overall!$L$2,Overall!$Q$2,Overall!$V$2,Overall!$AA$2)</c:f>
              <c:numCache>
                <c:formatCode>#,##0</c:formatCode>
                <c:ptCount val="6"/>
                <c:pt idx="0">
                  <c:v>1836.0000000000002</c:v>
                </c:pt>
                <c:pt idx="1">
                  <c:v>1786.3585323698451</c:v>
                </c:pt>
                <c:pt idx="2">
                  <c:v>1774.8792127246006</c:v>
                </c:pt>
                <c:pt idx="3">
                  <c:v>1770.9697462287397</c:v>
                </c:pt>
                <c:pt idx="4">
                  <c:v>1771.8552906734262</c:v>
                </c:pt>
                <c:pt idx="5">
                  <c:v>1798.0680431302594</c:v>
                </c:pt>
              </c:numCache>
              <c:extLst/>
            </c:numRef>
          </c:val>
          <c:extLst>
            <c:ext xmlns:c16="http://schemas.microsoft.com/office/drawing/2014/chart" uri="{C3380CC4-5D6E-409C-BE32-E72D297353CC}">
              <c16:uniqueId val="{00000000-DE18-4E8F-BBF1-7D7A1FCFF623}"/>
            </c:ext>
          </c:extLst>
        </c:ser>
        <c:ser>
          <c:idx val="1"/>
          <c:order val="1"/>
          <c:tx>
            <c:strRef>
              <c:f>Overall!$A$3</c:f>
              <c:strCache>
                <c:ptCount val="1"/>
                <c:pt idx="0">
                  <c:v>Εξοικονόμηση ενέργειας </c:v>
                </c:pt>
              </c:strCache>
            </c:strRef>
          </c:tx>
          <c:spPr>
            <a:solidFill>
              <a:schemeClr val="accent2"/>
            </a:solidFill>
            <a:ln>
              <a:noFill/>
            </a:ln>
            <a:effectLst/>
          </c:spPr>
          <c:invertIfNegative val="0"/>
          <c:cat>
            <c:numRef>
              <c:f>(Overall!$B$1,Overall!$G$1,Overall!$L$1,Overall!$Q$1,Overall!$V$1,Overall!$AA$1)</c:f>
              <c:numCache>
                <c:formatCode>General</c:formatCode>
                <c:ptCount val="6"/>
                <c:pt idx="0">
                  <c:v>2025</c:v>
                </c:pt>
                <c:pt idx="1">
                  <c:v>2030</c:v>
                </c:pt>
                <c:pt idx="2">
                  <c:v>2035</c:v>
                </c:pt>
                <c:pt idx="3">
                  <c:v>2040</c:v>
                </c:pt>
                <c:pt idx="4">
                  <c:v>2045</c:v>
                </c:pt>
                <c:pt idx="5">
                  <c:v>2050</c:v>
                </c:pt>
              </c:numCache>
              <c:extLst/>
            </c:numRef>
          </c:cat>
          <c:val>
            <c:numRef>
              <c:f>(Overall!$B$3,Overall!$G$3,Overall!$L$3,Overall!$Q$3,Overall!$V$3,Overall!$AA$3)</c:f>
              <c:numCache>
                <c:formatCode>#,##0.00</c:formatCode>
                <c:ptCount val="6"/>
                <c:pt idx="0" formatCode="General">
                  <c:v>0</c:v>
                </c:pt>
                <c:pt idx="1">
                  <c:v>9.9282935260308829</c:v>
                </c:pt>
                <c:pt idx="2">
                  <c:v>7.837011221854203</c:v>
                </c:pt>
                <c:pt idx="3">
                  <c:v>6.2469950268693522</c:v>
                </c:pt>
                <c:pt idx="4">
                  <c:v>5.5325350352180704</c:v>
                </c:pt>
                <c:pt idx="5">
                  <c:v>0.5532535035218078</c:v>
                </c:pt>
              </c:numCache>
              <c:extLst/>
            </c:numRef>
          </c:val>
          <c:extLst>
            <c:ext xmlns:c16="http://schemas.microsoft.com/office/drawing/2014/chart" uri="{C3380CC4-5D6E-409C-BE32-E72D297353CC}">
              <c16:uniqueId val="{00000001-DE18-4E8F-BBF1-7D7A1FCFF623}"/>
            </c:ext>
          </c:extLst>
        </c:ser>
        <c:dLbls>
          <c:showLegendKey val="0"/>
          <c:showVal val="0"/>
          <c:showCatName val="0"/>
          <c:showSerName val="0"/>
          <c:showPercent val="0"/>
          <c:showBubbleSize val="0"/>
        </c:dLbls>
        <c:gapWidth val="150"/>
        <c:overlap val="100"/>
        <c:axId val="506371520"/>
        <c:axId val="506368160"/>
      </c:barChart>
      <c:catAx>
        <c:axId val="5063715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506368160"/>
        <c:crosses val="autoZero"/>
        <c:auto val="1"/>
        <c:lblAlgn val="ctr"/>
        <c:lblOffset val="100"/>
        <c:noMultiLvlLbl val="0"/>
      </c:catAx>
      <c:valAx>
        <c:axId val="5063681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5063715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legend>
    <c:plotVisOnly val="1"/>
    <c:dispBlanksAs val="gap"/>
    <c:showDLblsOverMax val="0"/>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Ετήσιες εκπομπές</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a:t>
            </a:r>
            <a:r>
              <a:rPr lang="en-US" sz="96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εκατ. τόνοι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b="1"/>
            </a:pPr>
            <a:r>
              <a:rPr lang="el-GR" sz="960" b="0" i="0" u="none" strike="noStrike" baseline="0">
                <a:effectLst/>
              </a:rPr>
              <a:t>«</a:t>
            </a:r>
            <a:r>
              <a:rPr lang="el-GR" sz="960" b="1" i="0" u="none" strike="noStrike" baseline="0">
                <a:effectLst/>
              </a:rPr>
              <a:t>Κλιματική Ζώνη </a:t>
            </a:r>
            <a:r>
              <a:rPr lang="en-US" sz="960" b="1" i="0" u="none" strike="noStrike" baseline="0">
                <a:effectLst/>
              </a:rPr>
              <a:t>A</a:t>
            </a:r>
            <a:r>
              <a:rPr lang="el-GR" sz="960" b="0" i="0" u="none" strike="noStrike" baseline="0">
                <a:effectLst/>
              </a:rPr>
              <a:t>»</a:t>
            </a:r>
            <a:endParaRPr lang="en-US" sz="960" b="0"/>
          </a:p>
        </c:rich>
      </c:tx>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8.7962962962962965E-2"/>
          <c:y val="0.17166666666666666"/>
          <c:w val="0.82407407407407407"/>
          <c:h val="0.73521653543307097"/>
        </c:manualLayout>
      </c:layout>
      <c:scatterChart>
        <c:scatterStyle val="smoothMarker"/>
        <c:varyColors val="0"/>
        <c:ser>
          <c:idx val="0"/>
          <c:order val="0"/>
          <c:tx>
            <c:strRef>
              <c:f>'[Results_Greece___scenario 01_emissions_ver06.xlsx]Consumption-CZ'!$B$3</c:f>
              <c:strCache>
                <c:ptCount val="1"/>
                <c:pt idx="0">
                  <c:v>Final energy consumption (ktoe)</c:v>
                </c:pt>
              </c:strCache>
            </c:strRef>
          </c:tx>
          <c:spPr>
            <a:ln w="19050" cap="rnd">
              <a:solidFill>
                <a:schemeClr val="accent4"/>
              </a:solidFill>
              <a:round/>
            </a:ln>
            <a:effectLst/>
          </c:spPr>
          <c:marker>
            <c:symbol val="none"/>
          </c:marker>
          <c:xVal>
            <c:numRef>
              <c:f>'[Results_Greece___scenario 01_emissions_ver06.xlsx]Consumption-CZ'!$C$2:$AE$2</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01_emissions_ver06.xlsx]Consumption-CZ'!$C$30:$AE$30</c:f>
              <c:numCache>
                <c:formatCode>#,##0</c:formatCode>
                <c:ptCount val="29"/>
                <c:pt idx="0">
                  <c:v>1897200.8819280537</c:v>
                </c:pt>
                <c:pt idx="1">
                  <c:v>1633388.2343920388</c:v>
                </c:pt>
                <c:pt idx="2">
                  <c:v>1383398.7833928219</c:v>
                </c:pt>
                <c:pt idx="3">
                  <c:v>1127971.8019618141</c:v>
                </c:pt>
                <c:pt idx="4">
                  <c:v>993599.97525607713</c:v>
                </c:pt>
                <c:pt idx="5">
                  <c:v>868173.30610916391</c:v>
                </c:pt>
                <c:pt idx="6">
                  <c:v>741362.77730267332</c:v>
                </c:pt>
                <c:pt idx="7">
                  <c:v>613273.31672415673</c:v>
                </c:pt>
                <c:pt idx="8">
                  <c:v>484102.84639044304</c:v>
                </c:pt>
                <c:pt idx="9">
                  <c:v>437256.88398462156</c:v>
                </c:pt>
                <c:pt idx="10">
                  <c:v>392317.22055653628</c:v>
                </c:pt>
                <c:pt idx="11">
                  <c:v>347168.57222264947</c:v>
                </c:pt>
                <c:pt idx="12">
                  <c:v>301810.93898296094</c:v>
                </c:pt>
                <c:pt idx="13">
                  <c:v>256244.32083747088</c:v>
                </c:pt>
                <c:pt idx="14">
                  <c:v>228212.31895595082</c:v>
                </c:pt>
                <c:pt idx="15">
                  <c:v>200148.23496964792</c:v>
                </c:pt>
                <c:pt idx="16">
                  <c:v>172052.06887856219</c:v>
                </c:pt>
                <c:pt idx="17">
                  <c:v>143923.82068269362</c:v>
                </c:pt>
                <c:pt idx="18">
                  <c:v>115763.49038204223</c:v>
                </c:pt>
                <c:pt idx="19">
                  <c:v>99549.439034168405</c:v>
                </c:pt>
                <c:pt idx="20">
                  <c:v>83312.904788898522</c:v>
                </c:pt>
                <c:pt idx="21">
                  <c:v>69627.157414150948</c:v>
                </c:pt>
                <c:pt idx="22">
                  <c:v>57377.852101816679</c:v>
                </c:pt>
                <c:pt idx="23">
                  <c:v>45106.063892086328</c:v>
                </c:pt>
                <c:pt idx="24">
                  <c:v>44147.160482580592</c:v>
                </c:pt>
                <c:pt idx="25">
                  <c:v>43188.307530251113</c:v>
                </c:pt>
                <c:pt idx="26">
                  <c:v>42229.5050350979</c:v>
                </c:pt>
                <c:pt idx="27">
                  <c:v>41270.752997120944</c:v>
                </c:pt>
                <c:pt idx="28">
                  <c:v>40312.051416320232</c:v>
                </c:pt>
              </c:numCache>
            </c:numRef>
          </c:yVal>
          <c:smooth val="1"/>
          <c:extLst>
            <c:ext xmlns:c16="http://schemas.microsoft.com/office/drawing/2014/chart" uri="{C3380CC4-5D6E-409C-BE32-E72D297353CC}">
              <c16:uniqueId val="{00000000-C765-4C49-9E70-35C1335AFC5A}"/>
            </c:ext>
          </c:extLst>
        </c:ser>
        <c:dLbls>
          <c:showLegendKey val="0"/>
          <c:showVal val="0"/>
          <c:showCatName val="0"/>
          <c:showSerName val="0"/>
          <c:showPercent val="0"/>
          <c:showBubbleSize val="0"/>
        </c:dLbls>
        <c:axId val="164585616"/>
        <c:axId val="164589456"/>
      </c:scatterChart>
      <c:valAx>
        <c:axId val="164585616"/>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9456"/>
        <c:crosses val="autoZero"/>
        <c:crossBetween val="midCat"/>
      </c:valAx>
      <c:valAx>
        <c:axId val="16458945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5616"/>
        <c:crosses val="autoZero"/>
        <c:crossBetween val="midCat"/>
        <c:majorUnit val="1000000"/>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t>Αθροιστικές εκπομπές</a:t>
            </a:r>
            <a:r>
              <a:rPr lang="en-US" sz="960" b="1"/>
              <a:t> </a:t>
            </a:r>
            <a:r>
              <a:rPr lang="en-US" sz="960" b="0"/>
              <a:t>(</a:t>
            </a: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εκατ. τόνοι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sz="960"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a:t>
            </a:r>
            <a:r>
              <a:rPr lang="en-US"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0"/>
          <c:order val="0"/>
          <c:tx>
            <c:strRef>
              <c:f>'[Results_Greece___scenario 01_emissions_ver06.xlsx]Consumption-CZ'!$AI$6</c:f>
              <c:strCache>
                <c:ptCount val="1"/>
                <c:pt idx="0">
                  <c:v>Αθροιστικές εμπομπές</c:v>
                </c:pt>
              </c:strCache>
            </c:strRef>
          </c:tx>
          <c:spPr>
            <a:ln w="19050" cap="rnd">
              <a:solidFill>
                <a:schemeClr val="accent1"/>
              </a:solidFill>
              <a:round/>
            </a:ln>
            <a:effectLst/>
          </c:spPr>
          <c:marker>
            <c:symbol val="none"/>
          </c:marker>
          <c:xVal>
            <c:numRef>
              <c:f>'[Results_Greece___scenario 01_emissions_ver06.xlsx]Consumption-CZ'!$AH$7:$AH$49</c:f>
              <c:numCache>
                <c:formatCode>General</c:formatCode>
                <c:ptCount val="43"/>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01_emissions_ver06.xlsx]Consumption-CZ'!$AI$7:$AI$49</c:f>
              <c:numCache>
                <c:formatCode>#,##0</c:formatCode>
                <c:ptCount val="43"/>
                <c:pt idx="0">
                  <c:v>1897200.8819280537</c:v>
                </c:pt>
                <c:pt idx="1">
                  <c:v>3530589.1163200922</c:v>
                </c:pt>
                <c:pt idx="2">
                  <c:v>4913987.8997129146</c:v>
                </c:pt>
                <c:pt idx="3">
                  <c:v>6041959.7016747287</c:v>
                </c:pt>
                <c:pt idx="4">
                  <c:v>7035559.6769308057</c:v>
                </c:pt>
                <c:pt idx="5">
                  <c:v>7903732.9830399696</c:v>
                </c:pt>
                <c:pt idx="6">
                  <c:v>8645095.7603426427</c:v>
                </c:pt>
                <c:pt idx="7">
                  <c:v>9258369.0770667996</c:v>
                </c:pt>
                <c:pt idx="8">
                  <c:v>9742471.9234572425</c:v>
                </c:pt>
                <c:pt idx="9">
                  <c:v>10179728.807441864</c:v>
                </c:pt>
                <c:pt idx="10">
                  <c:v>10572046.027998401</c:v>
                </c:pt>
                <c:pt idx="11">
                  <c:v>10919214.600221051</c:v>
                </c:pt>
                <c:pt idx="12">
                  <c:v>11221025.539204013</c:v>
                </c:pt>
                <c:pt idx="13">
                  <c:v>11477269.860041484</c:v>
                </c:pt>
                <c:pt idx="14">
                  <c:v>11705482.178997435</c:v>
                </c:pt>
                <c:pt idx="15">
                  <c:v>11905630.413967082</c:v>
                </c:pt>
                <c:pt idx="16">
                  <c:v>12077682.482845645</c:v>
                </c:pt>
                <c:pt idx="17">
                  <c:v>12221606.303528339</c:v>
                </c:pt>
                <c:pt idx="18">
                  <c:v>12337369.79391038</c:v>
                </c:pt>
                <c:pt idx="19">
                  <c:v>12436919.232944548</c:v>
                </c:pt>
                <c:pt idx="20">
                  <c:v>12520232.137733446</c:v>
                </c:pt>
                <c:pt idx="21">
                  <c:v>12589859.295147598</c:v>
                </c:pt>
                <c:pt idx="22">
                  <c:v>12647237.147249414</c:v>
                </c:pt>
                <c:pt idx="23">
                  <c:v>12692343.211141501</c:v>
                </c:pt>
                <c:pt idx="24">
                  <c:v>12736490.37162408</c:v>
                </c:pt>
                <c:pt idx="25">
                  <c:v>12779678.679154331</c:v>
                </c:pt>
                <c:pt idx="26">
                  <c:v>12821908.18418943</c:v>
                </c:pt>
                <c:pt idx="27">
                  <c:v>12863178.93718655</c:v>
                </c:pt>
                <c:pt idx="28">
                  <c:v>12903490.988602871</c:v>
                </c:pt>
                <c:pt idx="39" formatCode="General">
                  <c:v>0</c:v>
                </c:pt>
                <c:pt idx="40" formatCode="General">
                  <c:v>0</c:v>
                </c:pt>
                <c:pt idx="41" formatCode="General">
                  <c:v>0</c:v>
                </c:pt>
                <c:pt idx="42" formatCode="General">
                  <c:v>0</c:v>
                </c:pt>
              </c:numCache>
            </c:numRef>
          </c:yVal>
          <c:smooth val="1"/>
          <c:extLst>
            <c:ext xmlns:c16="http://schemas.microsoft.com/office/drawing/2014/chart" uri="{C3380CC4-5D6E-409C-BE32-E72D297353CC}">
              <c16:uniqueId val="{00000000-3E07-4F1B-9412-A32F2BB59545}"/>
            </c:ext>
          </c:extLst>
        </c:ser>
        <c:dLbls>
          <c:showLegendKey val="0"/>
          <c:showVal val="0"/>
          <c:showCatName val="0"/>
          <c:showSerName val="0"/>
          <c:showPercent val="0"/>
          <c:showBubbleSize val="0"/>
        </c:dLbls>
        <c:axId val="23600832"/>
        <c:axId val="23597472"/>
      </c:scatterChart>
      <c:valAx>
        <c:axId val="23600832"/>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597472"/>
        <c:crosses val="autoZero"/>
        <c:crossBetween val="midCat"/>
      </c:valAx>
      <c:valAx>
        <c:axId val="235974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600832"/>
        <c:crosses val="autoZero"/>
        <c:crossBetween val="midCat"/>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Ετήσιες εκπομπές</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a:t>
            </a:r>
            <a:r>
              <a:rPr lang="en-US" sz="96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εκατ. τόνοι</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Β</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layout>
        <c:manualLayout>
          <c:xMode val="edge"/>
          <c:yMode val="edge"/>
          <c:x val="0.14476851851851852"/>
          <c:y val="1.3888888888888888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8.7962962962962965E-2"/>
          <c:y val="0.17629629629629628"/>
          <c:w val="0.82407407407407407"/>
          <c:h val="0.7305869058034411"/>
        </c:manualLayout>
      </c:layout>
      <c:scatterChart>
        <c:scatterStyle val="smoothMarker"/>
        <c:varyColors val="0"/>
        <c:ser>
          <c:idx val="0"/>
          <c:order val="0"/>
          <c:tx>
            <c:strRef>
              <c:f>'[Results_Greece___scenario 01_emissions_ver06.xlsx]Consumption-CZ'!$B$3</c:f>
              <c:strCache>
                <c:ptCount val="1"/>
                <c:pt idx="0">
                  <c:v>Final energy consumption (ktoe)</c:v>
                </c:pt>
              </c:strCache>
            </c:strRef>
          </c:tx>
          <c:spPr>
            <a:ln w="19050" cap="rnd">
              <a:solidFill>
                <a:schemeClr val="accent4"/>
              </a:solidFill>
              <a:round/>
            </a:ln>
            <a:effectLst/>
          </c:spPr>
          <c:marker>
            <c:symbol val="none"/>
          </c:marker>
          <c:xVal>
            <c:numRef>
              <c:f>'[Results_Greece___scenario 01_emissions_ver06.xlsx]Consumption-CZ'!$C$2:$AE$2</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01_emissions_ver06.xlsx]Consumption-CZ'!$C$180:$AE$180</c:f>
              <c:numCache>
                <c:formatCode>#,##0</c:formatCode>
                <c:ptCount val="29"/>
                <c:pt idx="0">
                  <c:v>7709039.1197418347</c:v>
                </c:pt>
                <c:pt idx="1">
                  <c:v>6657758.3089500153</c:v>
                </c:pt>
                <c:pt idx="2">
                  <c:v>5647712.1288226657</c:v>
                </c:pt>
                <c:pt idx="3">
                  <c:v>4619908.8486897964</c:v>
                </c:pt>
                <c:pt idx="4">
                  <c:v>4095489.6553641325</c:v>
                </c:pt>
                <c:pt idx="5">
                  <c:v>3590810.4501055162</c:v>
                </c:pt>
                <c:pt idx="6">
                  <c:v>3076675.0443626298</c:v>
                </c:pt>
                <c:pt idx="7">
                  <c:v>2553815.8148647146</c:v>
                </c:pt>
                <c:pt idx="8">
                  <c:v>2024644.8338815735</c:v>
                </c:pt>
                <c:pt idx="9">
                  <c:v>1843899.3222281421</c:v>
                </c:pt>
                <c:pt idx="10">
                  <c:v>1653219.3028372237</c:v>
                </c:pt>
                <c:pt idx="11">
                  <c:v>1460970.3310511014</c:v>
                </c:pt>
                <c:pt idx="12">
                  <c:v>1267152.4068697747</c:v>
                </c:pt>
                <c:pt idx="13">
                  <c:v>1071765.5302932437</c:v>
                </c:pt>
                <c:pt idx="14">
                  <c:v>967779.24298160046</c:v>
                </c:pt>
                <c:pt idx="15">
                  <c:v>863552.17865857552</c:v>
                </c:pt>
                <c:pt idx="16">
                  <c:v>759084.33732416958</c:v>
                </c:pt>
                <c:pt idx="17">
                  <c:v>654375.7189783823</c:v>
                </c:pt>
                <c:pt idx="18">
                  <c:v>549426.32362121379</c:v>
                </c:pt>
                <c:pt idx="19">
                  <c:v>487031.33872572856</c:v>
                </c:pt>
                <c:pt idx="20">
                  <c:v>424467.61911414965</c:v>
                </c:pt>
                <c:pt idx="21">
                  <c:v>361735.16478647711</c:v>
                </c:pt>
                <c:pt idx="22">
                  <c:v>298833.97574271099</c:v>
                </c:pt>
                <c:pt idx="23">
                  <c:v>244427.85483948031</c:v>
                </c:pt>
                <c:pt idx="24">
                  <c:v>241086.55152900112</c:v>
                </c:pt>
                <c:pt idx="25">
                  <c:v>237745.62690091151</c:v>
                </c:pt>
                <c:pt idx="26">
                  <c:v>234405.08095521151</c:v>
                </c:pt>
                <c:pt idx="27">
                  <c:v>231064.91369190108</c:v>
                </c:pt>
                <c:pt idx="28">
                  <c:v>227725.12511098024</c:v>
                </c:pt>
              </c:numCache>
            </c:numRef>
          </c:yVal>
          <c:smooth val="1"/>
          <c:extLst>
            <c:ext xmlns:c16="http://schemas.microsoft.com/office/drawing/2014/chart" uri="{C3380CC4-5D6E-409C-BE32-E72D297353CC}">
              <c16:uniqueId val="{00000000-70B4-458C-B2F4-8307B6FA4385}"/>
            </c:ext>
          </c:extLst>
        </c:ser>
        <c:dLbls>
          <c:showLegendKey val="0"/>
          <c:showVal val="0"/>
          <c:showCatName val="0"/>
          <c:showSerName val="0"/>
          <c:showPercent val="0"/>
          <c:showBubbleSize val="0"/>
        </c:dLbls>
        <c:axId val="164585616"/>
        <c:axId val="164589456"/>
      </c:scatterChart>
      <c:valAx>
        <c:axId val="164585616"/>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9456"/>
        <c:crosses val="autoZero"/>
        <c:crossBetween val="midCat"/>
      </c:valAx>
      <c:valAx>
        <c:axId val="16458945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5616"/>
        <c:crosses val="autoZero"/>
        <c:crossBetween val="midCat"/>
        <c:majorUnit val="1000000"/>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t>Αθροιστικές εκπομπές</a:t>
            </a:r>
            <a:r>
              <a:rPr lang="en-US" sz="960" b="1"/>
              <a:t> </a:t>
            </a:r>
            <a:r>
              <a:rPr lang="en-US" sz="960" b="0"/>
              <a:t>(</a:t>
            </a:r>
            <a:r>
              <a:rPr lang="el-GR" sz="960" b="1"/>
              <a:t>εκατ. τόνοι</a:t>
            </a:r>
            <a:r>
              <a:rPr lang="en-US" sz="960" b="1"/>
              <a:t>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sz="960"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Β</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0"/>
          <c:order val="0"/>
          <c:tx>
            <c:strRef>
              <c:f>'[Results_Greece___scenario 01_emissions_ver06.xlsx]Consumption-CZ'!$AI$6</c:f>
              <c:strCache>
                <c:ptCount val="1"/>
                <c:pt idx="0">
                  <c:v>Αθροιστικές εμπομπές</c:v>
                </c:pt>
              </c:strCache>
            </c:strRef>
          </c:tx>
          <c:spPr>
            <a:ln w="19050" cap="rnd">
              <a:solidFill>
                <a:schemeClr val="accent1"/>
              </a:solidFill>
              <a:round/>
            </a:ln>
            <a:effectLst/>
          </c:spPr>
          <c:marker>
            <c:symbol val="none"/>
          </c:marker>
          <c:xVal>
            <c:numRef>
              <c:f>'[Results_Greece___scenario 01_emissions_ver06.xlsx]Consumption-CZ'!$AH$157:$AH$185</c:f>
              <c:numCache>
                <c:formatCode>General</c:formatCode>
                <c:ptCount val="29"/>
                <c:pt idx="0" formatCode="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01_emissions_ver06.xlsx]Consumption-CZ'!$AI$157:$AI$185</c:f>
              <c:numCache>
                <c:formatCode>#,##0</c:formatCode>
                <c:ptCount val="29"/>
                <c:pt idx="0" formatCode="0">
                  <c:v>7709039.1197418347</c:v>
                </c:pt>
                <c:pt idx="1">
                  <c:v>14366797.428691849</c:v>
                </c:pt>
                <c:pt idx="2">
                  <c:v>20014509.557514515</c:v>
                </c:pt>
                <c:pt idx="3">
                  <c:v>24634418.406204313</c:v>
                </c:pt>
                <c:pt idx="4">
                  <c:v>28729908.061568446</c:v>
                </c:pt>
                <c:pt idx="5">
                  <c:v>32320718.511673965</c:v>
                </c:pt>
                <c:pt idx="6">
                  <c:v>35397393.556036592</c:v>
                </c:pt>
                <c:pt idx="7">
                  <c:v>37951209.370901309</c:v>
                </c:pt>
                <c:pt idx="8">
                  <c:v>39975854.204782881</c:v>
                </c:pt>
                <c:pt idx="9">
                  <c:v>41819753.527011022</c:v>
                </c:pt>
                <c:pt idx="10">
                  <c:v>43472972.829848245</c:v>
                </c:pt>
                <c:pt idx="11">
                  <c:v>44933943.160899349</c:v>
                </c:pt>
                <c:pt idx="12">
                  <c:v>46201095.567769125</c:v>
                </c:pt>
                <c:pt idx="13">
                  <c:v>47272861.098062366</c:v>
                </c:pt>
                <c:pt idx="14">
                  <c:v>48240640.341043964</c:v>
                </c:pt>
                <c:pt idx="15">
                  <c:v>49104192.519702539</c:v>
                </c:pt>
                <c:pt idx="16">
                  <c:v>49863276.857026711</c:v>
                </c:pt>
                <c:pt idx="17">
                  <c:v>50517652.576005094</c:v>
                </c:pt>
                <c:pt idx="18">
                  <c:v>51067078.899626307</c:v>
                </c:pt>
                <c:pt idx="19">
                  <c:v>51554110.238352038</c:v>
                </c:pt>
                <c:pt idx="20">
                  <c:v>51978577.857466191</c:v>
                </c:pt>
                <c:pt idx="21">
                  <c:v>52340313.022252671</c:v>
                </c:pt>
                <c:pt idx="22">
                  <c:v>52639146.997995384</c:v>
                </c:pt>
                <c:pt idx="23">
                  <c:v>52883574.852834865</c:v>
                </c:pt>
                <c:pt idx="24">
                  <c:v>53124661.404363863</c:v>
                </c:pt>
                <c:pt idx="25">
                  <c:v>53362407.031264775</c:v>
                </c:pt>
                <c:pt idx="26">
                  <c:v>53596812.112219989</c:v>
                </c:pt>
                <c:pt idx="27">
                  <c:v>53827877.02591189</c:v>
                </c:pt>
                <c:pt idx="28">
                  <c:v>54055602.151022874</c:v>
                </c:pt>
              </c:numCache>
            </c:numRef>
          </c:yVal>
          <c:smooth val="1"/>
          <c:extLst>
            <c:ext xmlns:c16="http://schemas.microsoft.com/office/drawing/2014/chart" uri="{C3380CC4-5D6E-409C-BE32-E72D297353CC}">
              <c16:uniqueId val="{00000000-23A2-4CC7-BB63-91B7805D38CE}"/>
            </c:ext>
          </c:extLst>
        </c:ser>
        <c:dLbls>
          <c:showLegendKey val="0"/>
          <c:showVal val="0"/>
          <c:showCatName val="0"/>
          <c:showSerName val="0"/>
          <c:showPercent val="0"/>
          <c:showBubbleSize val="0"/>
        </c:dLbls>
        <c:axId val="23600832"/>
        <c:axId val="23597472"/>
      </c:scatterChart>
      <c:valAx>
        <c:axId val="23600832"/>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597472"/>
        <c:crosses val="autoZero"/>
        <c:crossBetween val="midCat"/>
      </c:valAx>
      <c:valAx>
        <c:axId val="235974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600832"/>
        <c:crosses val="autoZero"/>
        <c:crossBetween val="midCat"/>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Ετήσιες εκπομπές</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a:t>
            </a:r>
            <a:r>
              <a:rPr lang="en-US" sz="96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εκατ. τόνοι</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Γ</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8.7962962962962965E-2"/>
          <c:y val="0.17629629629629628"/>
          <c:w val="0.82407407407407407"/>
          <c:h val="0.7305869058034411"/>
        </c:manualLayout>
      </c:layout>
      <c:scatterChart>
        <c:scatterStyle val="smoothMarker"/>
        <c:varyColors val="0"/>
        <c:ser>
          <c:idx val="0"/>
          <c:order val="0"/>
          <c:tx>
            <c:strRef>
              <c:f>'[Results_Greece___scenario 01_emissions_ver06.xlsx]Consumption-CZ'!$B$3</c:f>
              <c:strCache>
                <c:ptCount val="1"/>
                <c:pt idx="0">
                  <c:v>Final energy consumption (ktoe)</c:v>
                </c:pt>
              </c:strCache>
            </c:strRef>
          </c:tx>
          <c:spPr>
            <a:ln w="19050" cap="rnd">
              <a:solidFill>
                <a:schemeClr val="accent4"/>
              </a:solidFill>
              <a:round/>
            </a:ln>
            <a:effectLst/>
          </c:spPr>
          <c:marker>
            <c:symbol val="none"/>
          </c:marker>
          <c:xVal>
            <c:numRef>
              <c:f>'[Results_Greece___scenario 01_emissions_ver06.xlsx]Consumption-CZ'!$C$2:$AE$2</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01_emissions_ver06.xlsx]Consumption-CZ'!$C$332:$AE$332</c:f>
              <c:numCache>
                <c:formatCode>#,##0</c:formatCode>
                <c:ptCount val="29"/>
                <c:pt idx="0">
                  <c:v>3327058.5220706705</c:v>
                </c:pt>
                <c:pt idx="1">
                  <c:v>2902096.6659364919</c:v>
                </c:pt>
                <c:pt idx="2">
                  <c:v>2505393.7498173765</c:v>
                </c:pt>
                <c:pt idx="3">
                  <c:v>2098988.6056157537</c:v>
                </c:pt>
                <c:pt idx="4">
                  <c:v>1869611.7396551883</c:v>
                </c:pt>
                <c:pt idx="5">
                  <c:v>1650270.5395177114</c:v>
                </c:pt>
                <c:pt idx="6">
                  <c:v>1428250.7895743772</c:v>
                </c:pt>
                <c:pt idx="7">
                  <c:v>1204257.931139302</c:v>
                </c:pt>
                <c:pt idx="8">
                  <c:v>978755.88688949391</c:v>
                </c:pt>
                <c:pt idx="9">
                  <c:v>896652.87053453689</c:v>
                </c:pt>
                <c:pt idx="10">
                  <c:v>812126.90680031385</c:v>
                </c:pt>
                <c:pt idx="11">
                  <c:v>727202.12097347004</c:v>
                </c:pt>
                <c:pt idx="12">
                  <c:v>641878.51305400569</c:v>
                </c:pt>
                <c:pt idx="13">
                  <c:v>556156.08304192033</c:v>
                </c:pt>
                <c:pt idx="14">
                  <c:v>493806.79915104958</c:v>
                </c:pt>
                <c:pt idx="15">
                  <c:v>431396.29985408252</c:v>
                </c:pt>
                <c:pt idx="16">
                  <c:v>368924.58515101962</c:v>
                </c:pt>
                <c:pt idx="17">
                  <c:v>306391.65504186071</c:v>
                </c:pt>
                <c:pt idx="18">
                  <c:v>243797.50952660581</c:v>
                </c:pt>
                <c:pt idx="19">
                  <c:v>209403.50547888025</c:v>
                </c:pt>
                <c:pt idx="20">
                  <c:v>174966.6021356243</c:v>
                </c:pt>
                <c:pt idx="21">
                  <c:v>145073.6064870159</c:v>
                </c:pt>
                <c:pt idx="22">
                  <c:v>117738.21899344734</c:v>
                </c:pt>
                <c:pt idx="23">
                  <c:v>90359.932204348428</c:v>
                </c:pt>
                <c:pt idx="24">
                  <c:v>87952.283618497502</c:v>
                </c:pt>
                <c:pt idx="25">
                  <c:v>85544.731309264229</c:v>
                </c:pt>
                <c:pt idx="26">
                  <c:v>83137.275276648579</c:v>
                </c:pt>
                <c:pt idx="27">
                  <c:v>80729.915520650567</c:v>
                </c:pt>
                <c:pt idx="28">
                  <c:v>78322.652041270194</c:v>
                </c:pt>
              </c:numCache>
            </c:numRef>
          </c:yVal>
          <c:smooth val="1"/>
          <c:extLst>
            <c:ext xmlns:c16="http://schemas.microsoft.com/office/drawing/2014/chart" uri="{C3380CC4-5D6E-409C-BE32-E72D297353CC}">
              <c16:uniqueId val="{00000000-911E-4A28-80F1-D49E05D2A891}"/>
            </c:ext>
          </c:extLst>
        </c:ser>
        <c:dLbls>
          <c:showLegendKey val="0"/>
          <c:showVal val="0"/>
          <c:showCatName val="0"/>
          <c:showSerName val="0"/>
          <c:showPercent val="0"/>
          <c:showBubbleSize val="0"/>
        </c:dLbls>
        <c:axId val="164585616"/>
        <c:axId val="164589456"/>
      </c:scatterChart>
      <c:valAx>
        <c:axId val="164585616"/>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9456"/>
        <c:crosses val="autoZero"/>
        <c:crossBetween val="midCat"/>
      </c:valAx>
      <c:valAx>
        <c:axId val="16458945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5616"/>
        <c:crosses val="autoZero"/>
        <c:crossBetween val="midCat"/>
        <c:majorUnit val="1000000"/>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t>Αθροιστικές εκπομπές</a:t>
            </a:r>
            <a:r>
              <a:rPr lang="en-US" sz="960" b="1"/>
              <a:t> </a:t>
            </a:r>
            <a:r>
              <a:rPr lang="en-US" sz="960" b="0"/>
              <a:t>(</a:t>
            </a:r>
            <a:r>
              <a:rPr lang="el-GR" sz="960" b="1"/>
              <a:t>εκατ. τόνοι</a:t>
            </a:r>
            <a:r>
              <a:rPr lang="en-US" sz="960" b="1"/>
              <a:t>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sz="960"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Γ</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0"/>
          <c:order val="0"/>
          <c:tx>
            <c:strRef>
              <c:f>'[Results_Greece___scenario 01_emissions_ver06.xlsx]Consumption-CZ'!$AI$6</c:f>
              <c:strCache>
                <c:ptCount val="1"/>
                <c:pt idx="0">
                  <c:v>Αθροιστικές εμπομπές</c:v>
                </c:pt>
              </c:strCache>
            </c:strRef>
          </c:tx>
          <c:spPr>
            <a:ln w="19050" cap="rnd">
              <a:solidFill>
                <a:schemeClr val="accent1"/>
              </a:solidFill>
              <a:round/>
            </a:ln>
            <a:effectLst/>
          </c:spPr>
          <c:marker>
            <c:symbol val="none"/>
          </c:marker>
          <c:xVal>
            <c:numRef>
              <c:f>'[Results_Greece___scenario 01_emissions_ver06.xlsx]Consumption-CZ'!$AH$308:$AH$336</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01_emissions_ver06.xlsx]Consumption-CZ'!$AI$308:$AI$336</c:f>
              <c:numCache>
                <c:formatCode>#,##0</c:formatCode>
                <c:ptCount val="29"/>
                <c:pt idx="0">
                  <c:v>3327058.5220706705</c:v>
                </c:pt>
                <c:pt idx="1">
                  <c:v>6229155.1880071629</c:v>
                </c:pt>
                <c:pt idx="2">
                  <c:v>8734548.9378245398</c:v>
                </c:pt>
                <c:pt idx="3">
                  <c:v>10833537.543440294</c:v>
                </c:pt>
                <c:pt idx="4">
                  <c:v>12703149.283095483</c:v>
                </c:pt>
                <c:pt idx="5">
                  <c:v>14353419.822613195</c:v>
                </c:pt>
                <c:pt idx="6">
                  <c:v>15781670.612187572</c:v>
                </c:pt>
                <c:pt idx="7">
                  <c:v>16985928.543326873</c:v>
                </c:pt>
                <c:pt idx="8">
                  <c:v>17964684.430216368</c:v>
                </c:pt>
                <c:pt idx="9">
                  <c:v>18861337.300750904</c:v>
                </c:pt>
                <c:pt idx="10">
                  <c:v>19673464.207551219</c:v>
                </c:pt>
                <c:pt idx="11">
                  <c:v>20400666.32852469</c:v>
                </c:pt>
                <c:pt idx="12">
                  <c:v>21042544.841578696</c:v>
                </c:pt>
                <c:pt idx="13">
                  <c:v>21598700.924620617</c:v>
                </c:pt>
                <c:pt idx="14">
                  <c:v>22092507.723771665</c:v>
                </c:pt>
                <c:pt idx="15">
                  <c:v>22523904.023625746</c:v>
                </c:pt>
                <c:pt idx="16">
                  <c:v>22892828.608776767</c:v>
                </c:pt>
                <c:pt idx="17">
                  <c:v>23199220.263818629</c:v>
                </c:pt>
                <c:pt idx="18">
                  <c:v>23443017.773345236</c:v>
                </c:pt>
                <c:pt idx="19">
                  <c:v>23652421.278824117</c:v>
                </c:pt>
                <c:pt idx="20">
                  <c:v>23827387.880959742</c:v>
                </c:pt>
                <c:pt idx="21">
                  <c:v>23972461.487446759</c:v>
                </c:pt>
                <c:pt idx="22">
                  <c:v>24090199.706440207</c:v>
                </c:pt>
                <c:pt idx="23">
                  <c:v>24180559.638644554</c:v>
                </c:pt>
                <c:pt idx="24">
                  <c:v>24268511.922263052</c:v>
                </c:pt>
                <c:pt idx="25">
                  <c:v>24354056.653572317</c:v>
                </c:pt>
                <c:pt idx="26">
                  <c:v>24437193.928848967</c:v>
                </c:pt>
                <c:pt idx="27">
                  <c:v>24517923.844369616</c:v>
                </c:pt>
                <c:pt idx="28">
                  <c:v>24596246.496410888</c:v>
                </c:pt>
              </c:numCache>
            </c:numRef>
          </c:yVal>
          <c:smooth val="1"/>
          <c:extLst>
            <c:ext xmlns:c16="http://schemas.microsoft.com/office/drawing/2014/chart" uri="{C3380CC4-5D6E-409C-BE32-E72D297353CC}">
              <c16:uniqueId val="{00000000-8FFC-4C5D-8EE6-67BFA022ED3C}"/>
            </c:ext>
          </c:extLst>
        </c:ser>
        <c:dLbls>
          <c:showLegendKey val="0"/>
          <c:showVal val="0"/>
          <c:showCatName val="0"/>
          <c:showSerName val="0"/>
          <c:showPercent val="0"/>
          <c:showBubbleSize val="0"/>
        </c:dLbls>
        <c:axId val="23600832"/>
        <c:axId val="23597472"/>
      </c:scatterChart>
      <c:valAx>
        <c:axId val="23600832"/>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597472"/>
        <c:crosses val="autoZero"/>
        <c:crossBetween val="midCat"/>
      </c:valAx>
      <c:valAx>
        <c:axId val="235974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600832"/>
        <c:crosses val="autoZero"/>
        <c:crossBetween val="midCat"/>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Ετήσιες εκπομπές</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a:t>
            </a:r>
            <a:r>
              <a:rPr lang="en-US" sz="960" b="0" i="0" u="none" strike="noStrike" kern="1200" spc="0" baseline="0">
                <a:solidFill>
                  <a:sysClr val="windowText" lastClr="000000"/>
                </a:solidFill>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εκατ. τόνοι</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 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Δ</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manualLayout>
          <c:layoutTarget val="inner"/>
          <c:xMode val="edge"/>
          <c:yMode val="edge"/>
          <c:x val="0.1142201135664217"/>
          <c:y val="0.17629629629629628"/>
          <c:w val="0.7926654536965041"/>
          <c:h val="0.7305869058034411"/>
        </c:manualLayout>
      </c:layout>
      <c:scatterChart>
        <c:scatterStyle val="smoothMarker"/>
        <c:varyColors val="0"/>
        <c:ser>
          <c:idx val="0"/>
          <c:order val="0"/>
          <c:tx>
            <c:strRef>
              <c:f>'[Results_Greece___scenario 01_emissions_ver06.xlsx]Consumption-CZ'!$B$3</c:f>
              <c:strCache>
                <c:ptCount val="1"/>
                <c:pt idx="0">
                  <c:v>Final energy consumption (ktoe)</c:v>
                </c:pt>
              </c:strCache>
            </c:strRef>
          </c:tx>
          <c:spPr>
            <a:ln w="19050" cap="rnd">
              <a:solidFill>
                <a:schemeClr val="accent4"/>
              </a:solidFill>
              <a:round/>
            </a:ln>
            <a:effectLst/>
          </c:spPr>
          <c:marker>
            <c:symbol val="none"/>
          </c:marker>
          <c:xVal>
            <c:numRef>
              <c:f>'[Results_Greece___scenario 01_emissions_ver06.xlsx]Consumption-CZ'!$C$2:$AE$2</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01_emissions_ver06.xlsx]Consumption-CZ'!$C$447:$AE$447</c:f>
              <c:numCache>
                <c:formatCode>#,##0</c:formatCode>
                <c:ptCount val="29"/>
                <c:pt idx="0">
                  <c:v>667267.07429704827</c:v>
                </c:pt>
                <c:pt idx="1">
                  <c:v>546574.34126236488</c:v>
                </c:pt>
                <c:pt idx="2">
                  <c:v>423899.30633484758</c:v>
                </c:pt>
                <c:pt idx="3">
                  <c:v>298480.43074645335</c:v>
                </c:pt>
                <c:pt idx="4">
                  <c:v>242396.68909803632</c:v>
                </c:pt>
                <c:pt idx="5">
                  <c:v>198336.94998791633</c:v>
                </c:pt>
                <c:pt idx="6">
                  <c:v>154052.33753989439</c:v>
                </c:pt>
                <c:pt idx="7">
                  <c:v>109054.25056356784</c:v>
                </c:pt>
                <c:pt idx="8">
                  <c:v>63342.689058936703</c:v>
                </c:pt>
                <c:pt idx="9">
                  <c:v>47783.894046224734</c:v>
                </c:pt>
                <c:pt idx="10">
                  <c:v>39847.6327355639</c:v>
                </c:pt>
                <c:pt idx="11">
                  <c:v>31911.371424903064</c:v>
                </c:pt>
                <c:pt idx="12">
                  <c:v>23975.11011424223</c:v>
                </c:pt>
                <c:pt idx="13">
                  <c:v>16038.848803581401</c:v>
                </c:pt>
                <c:pt idx="14">
                  <c:v>15152.665100356102</c:v>
                </c:pt>
                <c:pt idx="15">
                  <c:v>14266.481397130803</c:v>
                </c:pt>
                <c:pt idx="16">
                  <c:v>13380.297693905502</c:v>
                </c:pt>
                <c:pt idx="17">
                  <c:v>12494.113990680205</c:v>
                </c:pt>
                <c:pt idx="18">
                  <c:v>11607.930287454907</c:v>
                </c:pt>
                <c:pt idx="19">
                  <c:v>10656.15884734923</c:v>
                </c:pt>
                <c:pt idx="20">
                  <c:v>9704.3874072435501</c:v>
                </c:pt>
                <c:pt idx="21">
                  <c:v>8752.6159671378718</c:v>
                </c:pt>
                <c:pt idx="22">
                  <c:v>7800.8445270321963</c:v>
                </c:pt>
                <c:pt idx="23">
                  <c:v>6849.0730869265171</c:v>
                </c:pt>
                <c:pt idx="24">
                  <c:v>6867.7043516168524</c:v>
                </c:pt>
                <c:pt idx="25">
                  <c:v>6886.3356163071885</c:v>
                </c:pt>
                <c:pt idx="26">
                  <c:v>6904.9668809975237</c:v>
                </c:pt>
                <c:pt idx="27">
                  <c:v>6923.598145687859</c:v>
                </c:pt>
                <c:pt idx="28">
                  <c:v>6942.2294103781951</c:v>
                </c:pt>
              </c:numCache>
            </c:numRef>
          </c:yVal>
          <c:smooth val="1"/>
          <c:extLst>
            <c:ext xmlns:c16="http://schemas.microsoft.com/office/drawing/2014/chart" uri="{C3380CC4-5D6E-409C-BE32-E72D297353CC}">
              <c16:uniqueId val="{00000000-8C6B-4B12-9986-35B083CE671F}"/>
            </c:ext>
          </c:extLst>
        </c:ser>
        <c:dLbls>
          <c:showLegendKey val="0"/>
          <c:showVal val="0"/>
          <c:showCatName val="0"/>
          <c:showSerName val="0"/>
          <c:showPercent val="0"/>
          <c:showBubbleSize val="0"/>
        </c:dLbls>
        <c:axId val="164585616"/>
        <c:axId val="164589456"/>
      </c:scatterChart>
      <c:valAx>
        <c:axId val="164585616"/>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9456"/>
        <c:crosses val="autoZero"/>
        <c:crossBetween val="midCat"/>
      </c:valAx>
      <c:valAx>
        <c:axId val="164589456"/>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8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164585616"/>
        <c:crosses val="autoZero"/>
        <c:crossBetween val="midCat"/>
        <c:majorUnit val="500000"/>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r>
              <a:rPr lang="el-GR" sz="960" b="1"/>
              <a:t>Αθροιστικές εκπομπές</a:t>
            </a:r>
            <a:r>
              <a:rPr lang="en-US" sz="960" b="1"/>
              <a:t> </a:t>
            </a:r>
            <a:r>
              <a:rPr lang="en-US" sz="960" b="0"/>
              <a:t>(</a:t>
            </a:r>
            <a:r>
              <a:rPr lang="el-GR" sz="960" b="1"/>
              <a:t>εκατ. τόνοι</a:t>
            </a:r>
            <a:r>
              <a:rPr lang="en-US" sz="960" b="1"/>
              <a:t> </a:t>
            </a:r>
            <a:r>
              <a:rPr lang="en-US" sz="960" b="1" i="0" u="none" strike="noStrike" kern="1200" spc="0" baseline="0">
                <a:solidFill>
                  <a:sysClr val="windowText" lastClr="000000"/>
                </a:solidFill>
                <a:latin typeface="Times New Roman" panose="02020603050405020304" pitchFamily="18" charset="0"/>
                <a:cs typeface="Times New Roman" panose="02020603050405020304" pitchFamily="18" charset="0"/>
              </a:rPr>
              <a:t>CO</a:t>
            </a:r>
            <a:r>
              <a:rPr lang="en-US" sz="960" b="1" i="0" u="none" strike="noStrike" kern="1200" spc="0" baseline="-25000">
                <a:solidFill>
                  <a:sysClr val="windowText" lastClr="000000"/>
                </a:solidFill>
                <a:latin typeface="Times New Roman" panose="02020603050405020304" pitchFamily="18" charset="0"/>
                <a:cs typeface="Times New Roman" panose="02020603050405020304" pitchFamily="18" charset="0"/>
              </a:rPr>
              <a:t>2</a:t>
            </a:r>
            <a:r>
              <a:rPr lang="en-US" sz="960" b="0"/>
              <a:t>)</a:t>
            </a:r>
            <a:endParaRPr lang="el-GR" sz="960" b="0"/>
          </a:p>
          <a:p>
            <a:pPr>
              <a:defRPr sz="960" b="1"/>
            </a:pP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r>
              <a:rPr lang="el-GR" sz="960" b="1"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Κλιματική Ζώνη Δ</a:t>
            </a:r>
            <a:r>
              <a:rPr lang="el-GR" sz="960" b="0" i="0" u="none" strike="noStrike" kern="1200" spc="0" baseline="0">
                <a:solidFill>
                  <a:sysClr val="windowText" lastClr="000000"/>
                </a:solidFill>
                <a:effectLst/>
                <a:latin typeface="Times New Roman" panose="02020603050405020304" pitchFamily="18" charset="0"/>
                <a:cs typeface="Times New Roman" panose="02020603050405020304" pitchFamily="18" charset="0"/>
              </a:rPr>
              <a:t>»</a:t>
            </a:r>
            <a:endParaRPr lang="en-US" sz="960" b="1"/>
          </a:p>
        </c:rich>
      </c:tx>
      <c:overlay val="0"/>
      <c:spPr>
        <a:noFill/>
        <a:ln>
          <a:noFill/>
        </a:ln>
        <a:effectLst/>
      </c:spPr>
      <c:txPr>
        <a:bodyPr rot="0" spcFirstLastPara="1" vertOverflow="ellipsis" vert="horz" wrap="square" anchor="ctr" anchorCtr="1"/>
        <a:lstStyle/>
        <a:p>
          <a:pPr>
            <a:defRPr sz="960" b="1" i="0" u="none" strike="noStrike" kern="1200" spc="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title>
    <c:autoTitleDeleted val="0"/>
    <c:plotArea>
      <c:layout/>
      <c:scatterChart>
        <c:scatterStyle val="smoothMarker"/>
        <c:varyColors val="0"/>
        <c:ser>
          <c:idx val="0"/>
          <c:order val="0"/>
          <c:tx>
            <c:strRef>
              <c:f>'[Results_Greece___scenario 01_emissions_ver06.xlsx]Consumption-CZ'!$AI$6</c:f>
              <c:strCache>
                <c:ptCount val="1"/>
                <c:pt idx="0">
                  <c:v>Αθροιστικές εμπομπές</c:v>
                </c:pt>
              </c:strCache>
            </c:strRef>
          </c:tx>
          <c:spPr>
            <a:ln w="19050" cap="rnd">
              <a:solidFill>
                <a:schemeClr val="accent1"/>
              </a:solidFill>
              <a:round/>
            </a:ln>
            <a:effectLst/>
          </c:spPr>
          <c:marker>
            <c:symbol val="none"/>
          </c:marker>
          <c:xVal>
            <c:numRef>
              <c:f>'[Results_Greece___scenario 01_emissions_ver06.xlsx]Consumption-CZ'!$AH$423:$AH$451</c:f>
              <c:numCache>
                <c:formatCode>General</c:formatCode>
                <c:ptCount val="29"/>
                <c:pt idx="0">
                  <c:v>2022</c:v>
                </c:pt>
                <c:pt idx="1">
                  <c:v>2023</c:v>
                </c:pt>
                <c:pt idx="2">
                  <c:v>2024</c:v>
                </c:pt>
                <c:pt idx="3">
                  <c:v>2025</c:v>
                </c:pt>
                <c:pt idx="4">
                  <c:v>2026</c:v>
                </c:pt>
                <c:pt idx="5">
                  <c:v>2027</c:v>
                </c:pt>
                <c:pt idx="6">
                  <c:v>2028</c:v>
                </c:pt>
                <c:pt idx="7">
                  <c:v>2029</c:v>
                </c:pt>
                <c:pt idx="8">
                  <c:v>2030</c:v>
                </c:pt>
                <c:pt idx="9">
                  <c:v>2031</c:v>
                </c:pt>
                <c:pt idx="10">
                  <c:v>2032</c:v>
                </c:pt>
                <c:pt idx="11">
                  <c:v>2033</c:v>
                </c:pt>
                <c:pt idx="12">
                  <c:v>2034</c:v>
                </c:pt>
                <c:pt idx="13">
                  <c:v>2035</c:v>
                </c:pt>
                <c:pt idx="14">
                  <c:v>2036</c:v>
                </c:pt>
                <c:pt idx="15">
                  <c:v>2037</c:v>
                </c:pt>
                <c:pt idx="16">
                  <c:v>2038</c:v>
                </c:pt>
                <c:pt idx="17">
                  <c:v>2039</c:v>
                </c:pt>
                <c:pt idx="18">
                  <c:v>2040</c:v>
                </c:pt>
                <c:pt idx="19">
                  <c:v>2041</c:v>
                </c:pt>
                <c:pt idx="20">
                  <c:v>2042</c:v>
                </c:pt>
                <c:pt idx="21">
                  <c:v>2043</c:v>
                </c:pt>
                <c:pt idx="22">
                  <c:v>2044</c:v>
                </c:pt>
                <c:pt idx="23">
                  <c:v>2045</c:v>
                </c:pt>
                <c:pt idx="24">
                  <c:v>2046</c:v>
                </c:pt>
                <c:pt idx="25">
                  <c:v>2047</c:v>
                </c:pt>
                <c:pt idx="26">
                  <c:v>2048</c:v>
                </c:pt>
                <c:pt idx="27">
                  <c:v>2049</c:v>
                </c:pt>
                <c:pt idx="28">
                  <c:v>2050</c:v>
                </c:pt>
              </c:numCache>
            </c:numRef>
          </c:xVal>
          <c:yVal>
            <c:numRef>
              <c:f>'[Results_Greece___scenario 01_emissions_ver06.xlsx]Consumption-CZ'!$AI$423:$AI$451</c:f>
              <c:numCache>
                <c:formatCode>#,##0</c:formatCode>
                <c:ptCount val="29"/>
                <c:pt idx="0">
                  <c:v>667267.07429704827</c:v>
                </c:pt>
                <c:pt idx="1">
                  <c:v>1213841.4155594131</c:v>
                </c:pt>
                <c:pt idx="2">
                  <c:v>1637740.7218942607</c:v>
                </c:pt>
                <c:pt idx="3">
                  <c:v>1936221.1526407141</c:v>
                </c:pt>
                <c:pt idx="4">
                  <c:v>2178617.8417387502</c:v>
                </c:pt>
                <c:pt idx="5">
                  <c:v>2376954.7917266665</c:v>
                </c:pt>
                <c:pt idx="6">
                  <c:v>2531007.129266561</c:v>
                </c:pt>
                <c:pt idx="7">
                  <c:v>2640061.379830129</c:v>
                </c:pt>
                <c:pt idx="8">
                  <c:v>2703404.0688890656</c:v>
                </c:pt>
                <c:pt idx="9">
                  <c:v>2751187.9629352903</c:v>
                </c:pt>
                <c:pt idx="10">
                  <c:v>2791035.5956708542</c:v>
                </c:pt>
                <c:pt idx="11">
                  <c:v>2822946.9670957574</c:v>
                </c:pt>
                <c:pt idx="12">
                  <c:v>2846922.0772099998</c:v>
                </c:pt>
                <c:pt idx="13">
                  <c:v>2862960.926013581</c:v>
                </c:pt>
                <c:pt idx="14">
                  <c:v>2878113.5911139371</c:v>
                </c:pt>
                <c:pt idx="15">
                  <c:v>2892380.0725110681</c:v>
                </c:pt>
                <c:pt idx="16">
                  <c:v>2905760.3702049735</c:v>
                </c:pt>
                <c:pt idx="17">
                  <c:v>2918254.4841956538</c:v>
                </c:pt>
                <c:pt idx="18">
                  <c:v>2929862.4144831086</c:v>
                </c:pt>
                <c:pt idx="19">
                  <c:v>2940518.5733304578</c:v>
                </c:pt>
                <c:pt idx="20">
                  <c:v>2950222.9607377015</c:v>
                </c:pt>
                <c:pt idx="21">
                  <c:v>2958975.5767048392</c:v>
                </c:pt>
                <c:pt idx="22">
                  <c:v>2966776.4212318715</c:v>
                </c:pt>
                <c:pt idx="23">
                  <c:v>2973625.4943187982</c:v>
                </c:pt>
                <c:pt idx="24">
                  <c:v>2980493.1986704152</c:v>
                </c:pt>
                <c:pt idx="25">
                  <c:v>2987379.5342867225</c:v>
                </c:pt>
                <c:pt idx="26">
                  <c:v>2994284.5011677202</c:v>
                </c:pt>
                <c:pt idx="27">
                  <c:v>3001208.0993134081</c:v>
                </c:pt>
                <c:pt idx="28">
                  <c:v>3008150.3287237864</c:v>
                </c:pt>
              </c:numCache>
            </c:numRef>
          </c:yVal>
          <c:smooth val="1"/>
          <c:extLst>
            <c:ext xmlns:c16="http://schemas.microsoft.com/office/drawing/2014/chart" uri="{C3380CC4-5D6E-409C-BE32-E72D297353CC}">
              <c16:uniqueId val="{00000000-0DE0-459A-9EC0-111ECF84933D}"/>
            </c:ext>
          </c:extLst>
        </c:ser>
        <c:dLbls>
          <c:showLegendKey val="0"/>
          <c:showVal val="0"/>
          <c:showCatName val="0"/>
          <c:showSerName val="0"/>
          <c:showPercent val="0"/>
          <c:showBubbleSize val="0"/>
        </c:dLbls>
        <c:axId val="23600832"/>
        <c:axId val="23597472"/>
      </c:scatterChart>
      <c:valAx>
        <c:axId val="23600832"/>
        <c:scaling>
          <c:orientation val="minMax"/>
          <c:max val="20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597472"/>
        <c:crosses val="autoZero"/>
        <c:crossBetween val="midCat"/>
      </c:valAx>
      <c:valAx>
        <c:axId val="2359747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el-GR"/>
          </a:p>
        </c:txPr>
        <c:crossAx val="23600832"/>
        <c:crosses val="autoZero"/>
        <c:crossBetween val="midCat"/>
        <c:dispUnits>
          <c:builtInUnit val="millions"/>
        </c:dispUnits>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solidFill>
            <a:sysClr val="windowText" lastClr="000000"/>
          </a:solidFill>
          <a:latin typeface="Times New Roman" panose="02020603050405020304" pitchFamily="18" charset="0"/>
          <a:cs typeface="Times New Roman" panose="02020603050405020304" pitchFamily="18" charset="0"/>
        </a:defRPr>
      </a:pPr>
      <a:endParaRPr lang="el-GR"/>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Placeholder6</b:Tag>
    <b:SourceType>Report</b:SourceType>
    <b:Guid>{0A0CE6ED-7DC8-4934-836A-81B1506FFA8E}</b:Guid>
    <b:Title>Report on the long-term strategy for renovating the stock of public and private buildings</b:Title>
    <b:Year>2021</b:Year>
    <b:Author>
      <b:Author>
        <b:Corporate>Ministry of Environment and Energy</b:Corporate>
      </b:Author>
    </b:Author>
    <b:URL>https://ypen.gov.gr/wp-content/uploads/2021/03/%CE%A5%CE%91-20334_148_01.03.2021_%CE%A6%CE%95%CE%9A_974-B-12.03.2021_%CE%9C%CE%91%CE%9A%CE%A1%CE%9F%CE%A0%CE%A1%CE%9F%CE%98%CE%95%CE%A3%CE%9C%CE%97-%CE%A3%CE%A4%CE%A1%CE%91%CE%A4%CE%97%CE%93%CE%99%CE%9A%CE%9</b:URL>
    <b:Publisher>Available at: https://energy.ec.europa.eu/system/files/2021-08/el_2020_ltrs_en_version_0.pdf</b:Publisher>
    <b:RefOrder>24</b:RefOrder>
  </b:Source>
</b:Sources>
</file>

<file path=customXml/itemProps1.xml><?xml version="1.0" encoding="utf-8"?>
<ds:datastoreItem xmlns:ds="http://schemas.openxmlformats.org/officeDocument/2006/customXml" ds:itemID="{CC1A5180-CB39-4303-9BDB-D4FA5555840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43</TotalTime>
  <Pages>134</Pages>
  <Words>43282</Words>
  <Characters>233728</Characters>
  <Application>Microsoft Office Word</Application>
  <DocSecurity>0</DocSecurity>
  <Lines>1947</Lines>
  <Paragraphs>552</Paragraphs>
  <ScaleCrop>false</ScaleCrop>
  <HeadingPairs>
    <vt:vector size="4" baseType="variant">
      <vt:variant>
        <vt:lpstr>Τίτλος</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276458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Aikaterini Vidali</dc:creator>
  <cp:keywords/>
  <dc:description/>
  <cp:lastModifiedBy>Aikaterini Vidali</cp:lastModifiedBy>
  <cp:revision>13</cp:revision>
  <cp:lastPrinted>2025-06-30T12:41:00Z</cp:lastPrinted>
  <dcterms:created xsi:type="dcterms:W3CDTF">2025-12-02T09:01:00Z</dcterms:created>
  <dcterms:modified xsi:type="dcterms:W3CDTF">2025-12-12T08:27:00Z</dcterms:modified>
</cp:coreProperties>
</file>